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17"/>
  </p:notesMasterIdLst>
  <p:sldIdLst>
    <p:sldId id="344" r:id="rId5"/>
    <p:sldId id="381" r:id="rId6"/>
    <p:sldId id="382" r:id="rId7"/>
    <p:sldId id="383" r:id="rId8"/>
    <p:sldId id="366" r:id="rId9"/>
    <p:sldId id="367" r:id="rId10"/>
    <p:sldId id="368" r:id="rId11"/>
    <p:sldId id="384" r:id="rId12"/>
    <p:sldId id="374" r:id="rId13"/>
    <p:sldId id="378" r:id="rId14"/>
    <p:sldId id="377" r:id="rId15"/>
    <p:sldId id="365" r:id="rId1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5195D3"/>
    <a:srgbClr val="5B9BD5"/>
    <a:srgbClr val="5D7F9D"/>
    <a:srgbClr val="F3FBFF"/>
    <a:srgbClr val="E4F6FE"/>
    <a:srgbClr val="D5F0F9"/>
    <a:srgbClr val="AAD2E9"/>
    <a:srgbClr val="FFEB99"/>
    <a:srgbClr val="E6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6" autoAdjust="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8-4DBD-ACA6-FA4F238BEC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8-4DBD-ACA6-FA4F238BEC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8-4DBD-ACA6-FA4F238BEC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18-4DBD-ACA6-FA4F238BEC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18-4DBD-ACA6-FA4F238BECA2}"/>
              </c:ext>
            </c:extLst>
          </c:dPt>
          <c:dLbls>
            <c:dLbl>
              <c:idx val="1"/>
              <c:layout>
                <c:manualLayout>
                  <c:x val="-3.0555555555555561E-2"/>
                  <c:y val="0.115740740740740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18-4DBD-ACA6-FA4F238BECA2}"/>
                </c:ext>
              </c:extLst>
            </c:dLbl>
            <c:dLbl>
              <c:idx val="2"/>
              <c:layout>
                <c:manualLayout>
                  <c:x val="-6.9444444444444531E-2"/>
                  <c:y val="9.72222222222222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18-4DBD-ACA6-FA4F238BECA2}"/>
                </c:ext>
              </c:extLst>
            </c:dLbl>
            <c:dLbl>
              <c:idx val="3"/>
              <c:layout>
                <c:manualLayout>
                  <c:x val="-4.1666666666666692E-2"/>
                  <c:y val="4.629629629629637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18-4DBD-ACA6-FA4F238BECA2}"/>
                </c:ext>
              </c:extLst>
            </c:dLbl>
            <c:dLbl>
              <c:idx val="4"/>
              <c:layout>
                <c:manualLayout>
                  <c:x val="0.20277777777777778"/>
                  <c:y val="1.85185185185185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18-4DBD-ACA6-FA4F238BE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Charts!$D$33:$D$37</c:f>
              <c:strCache>
                <c:ptCount val="5"/>
                <c:pt idx="0">
                  <c:v>Buckets</c:v>
                </c:pt>
                <c:pt idx="1">
                  <c:v>Walk-in Van</c:v>
                </c:pt>
                <c:pt idx="2">
                  <c:v>Digger Derricks</c:v>
                </c:pt>
                <c:pt idx="3">
                  <c:v>Compressor trucks</c:v>
                </c:pt>
                <c:pt idx="4">
                  <c:v>Tanker Trucks</c:v>
                </c:pt>
              </c:strCache>
            </c:strRef>
          </c:cat>
          <c:val>
            <c:numRef>
              <c:f>Charts!$E$33:$E$37</c:f>
              <c:numCache>
                <c:formatCode>General</c:formatCode>
                <c:ptCount val="5"/>
                <c:pt idx="0">
                  <c:v>86</c:v>
                </c:pt>
                <c:pt idx="1">
                  <c:v>13</c:v>
                </c:pt>
                <c:pt idx="2">
                  <c:v>12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18-4DBD-ACA6-FA4F238BE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14195-89F6-4862-9922-F05C2B51C2A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sz="1600" baseline="0" dirty="0"/>
              <a:t>Calibration types were placed randomly</a:t>
            </a:r>
          </a:p>
          <a:p>
            <a:r>
              <a:rPr lang="en-US" sz="1600" baseline="0" dirty="0"/>
              <a:t>Mild – saves battery for job site.</a:t>
            </a:r>
          </a:p>
          <a:p>
            <a:r>
              <a:rPr lang="en-US" sz="1600" baseline="0" dirty="0"/>
              <a:t>Strong – use power assist as much as possible.</a:t>
            </a:r>
          </a:p>
          <a:p>
            <a:r>
              <a:rPr lang="en-US" sz="1600" baseline="0" dirty="0"/>
              <a:t>Some customers favored one over the other.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6ED45-E395-4316-BF63-C5D4CD016E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8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8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smart charger features included simulated communication via a mobile app to the EVSE where operate could choose to charge at a favorable “time of day rate” and</a:t>
            </a:r>
            <a:r>
              <a:rPr lang="en-US" sz="1600" baseline="0" dirty="0"/>
              <a:t> the fleet operator (or utility in the future) has control to interrupt the charging.</a:t>
            </a:r>
          </a:p>
          <a:p>
            <a:endParaRPr lang="en-US" sz="1600" dirty="0"/>
          </a:p>
          <a:p>
            <a:r>
              <a:rPr lang="en-US" sz="1600" dirty="0"/>
              <a:t>To address one of the economic Barriers of acceptance of the technology for a hybrid work truck application the program provides trucks to participants at the conventional vehicle price.</a:t>
            </a:r>
            <a:r>
              <a:rPr lang="en-US" sz="1600" baseline="0" dirty="0"/>
              <a:t> And thus we aim to build customer familiarity with the technology.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7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EAD4C-720A-428A-AC61-5EF9BDC18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EAD4C-720A-428A-AC61-5EF9BDC183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3261" y="4373000"/>
            <a:ext cx="5118466" cy="4379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EAD4C-720A-428A-AC61-5EF9BDC183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smart charger features included simulated communication via a mobile app to the EVSE where operate could choose to charge at a favorable “time of day rate” and</a:t>
            </a:r>
            <a:r>
              <a:rPr lang="en-US" sz="1600" baseline="0" dirty="0"/>
              <a:t> the fleet operator (or utility in the future) has control to interrupt the charging.</a:t>
            </a:r>
          </a:p>
          <a:p>
            <a:endParaRPr lang="en-US" sz="1600" dirty="0"/>
          </a:p>
          <a:p>
            <a:r>
              <a:rPr lang="en-US" sz="1600" dirty="0"/>
              <a:t>To address one of the economic Barriers of acceptance of the technology for a hybrid work truck application the program provides trucks to participants at the conventional vehicle price.</a:t>
            </a:r>
            <a:r>
              <a:rPr lang="en-US" sz="1600" baseline="0" dirty="0"/>
              <a:t> And thus we aim to build customer familiarity with the technology.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3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What hybrid benefits did non bucket trucks have? Power assist, Export power, If vehicle hydraulics then power is provided for that system.</a:t>
            </a:r>
          </a:p>
          <a:p>
            <a:r>
              <a:rPr lang="en-US" sz="1600" dirty="0"/>
              <a:t>3 Tankers at nuclear sites, hybrid used for pumping the fuel and power assist.</a:t>
            </a:r>
          </a:p>
          <a:p>
            <a:r>
              <a:rPr lang="en-US" sz="1600" dirty="0"/>
              <a:t>Chassis</a:t>
            </a:r>
            <a:r>
              <a:rPr lang="en-US" sz="1600" baseline="0" dirty="0"/>
              <a:t> had to be engineered separately, every chassis has a different length, each one needs special modifications.</a:t>
            </a:r>
          </a:p>
          <a:p>
            <a:r>
              <a:rPr lang="en-US" sz="1600" dirty="0"/>
              <a:t>Final</a:t>
            </a:r>
            <a:r>
              <a:rPr lang="en-US" sz="1600" baseline="0" dirty="0"/>
              <a:t> stage manufacturers each configured different trucks.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8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931920"/>
            <a:ext cx="4572000" cy="2743200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651760"/>
          </a:xfrm>
          <a:ln>
            <a:noFill/>
          </a:ln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22960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63793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93" y="354043"/>
            <a:ext cx="7573932" cy="928688"/>
          </a:xfrm>
          <a:prstGeom prst="rect">
            <a:avLst/>
          </a:prstGeom>
        </p:spPr>
        <p:txBody>
          <a:bodyPr/>
          <a:lstStyle>
            <a:lvl1pPr>
              <a:defRPr sz="2800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2" descr="C:\Users\ctct04l\Documents\Marketing Dept\New Carrier Branding\CAR-Transicold-TTTE_Standard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10" y="182290"/>
            <a:ext cx="997033" cy="7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381000" y="990600"/>
            <a:ext cx="7451785" cy="0"/>
          </a:xfrm>
          <a:prstGeom prst="line">
            <a:avLst/>
          </a:prstGeom>
          <a:ln w="28575">
            <a:gradFill flip="none" rotWithShape="1">
              <a:gsLst>
                <a:gs pos="40000">
                  <a:srgbClr val="92D050"/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190500" dist="25400" dir="7440000" algn="ctr" rotWithShape="0">
              <a:schemeClr val="bg1">
                <a:lumMod val="85000"/>
                <a:alpha val="66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6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642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16050"/>
            <a:ext cx="8226425" cy="4935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931920"/>
            <a:ext cx="4572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931920"/>
            <a:ext cx="4572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931920"/>
            <a:ext cx="4572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931920"/>
            <a:ext cx="4572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0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15200" y="6492240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3190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  <p:sldLayoutId id="214748367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  <p:sldLayoutId id="2147483679" r:id="rId1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epri.com/#/search/3002009110/" TargetMode="External"/><Relationship Id="rId4" Type="http://schemas.openxmlformats.org/officeDocument/2006/relationships/hyperlink" Target="https://www.epri.com/#/pages/product/00000000300200656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hdphoto" Target="../media/hdphoto8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5" Type="http://schemas.openxmlformats.org/officeDocument/2006/relationships/image" Target="../media/image33.png"/><Relationship Id="rId10" Type="http://schemas.microsoft.com/office/2007/relationships/hdphoto" Target="../media/hdphoto7.wdp"/><Relationship Id="rId4" Type="http://schemas.openxmlformats.org/officeDocument/2006/relationships/image" Target="../media/image26.jpeg"/><Relationship Id="rId9" Type="http://schemas.openxmlformats.org/officeDocument/2006/relationships/image" Target="../media/image30.pn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chart" Target="../charts/chart1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4389121" y="5175152"/>
            <a:ext cx="4572000" cy="125378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Allen Dennis</a:t>
            </a:r>
            <a:br>
              <a:rPr lang="en-US" b="1" dirty="0"/>
            </a:br>
            <a:r>
              <a:rPr lang="en-US" dirty="0"/>
              <a:t>Sr. Program Manager</a:t>
            </a:r>
          </a:p>
          <a:p>
            <a:r>
              <a:rPr lang="en-US" dirty="0"/>
              <a:t>Electrification Program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39150" y="2706272"/>
            <a:ext cx="4572000" cy="246888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i="1" dirty="0"/>
              <a:t>Accessories to Reduce Idling – Plug In Electric Transport Refrigeration Units and Bucket Battery Racks on Trucks</a:t>
            </a:r>
            <a:br>
              <a:rPr lang="en-US" sz="2800" dirty="0"/>
            </a:br>
            <a:r>
              <a:rPr lang="en-US" sz="2800" i="1" dirty="0"/>
              <a:t> </a:t>
            </a:r>
            <a:br>
              <a:rPr lang="en-US" sz="2800" dirty="0"/>
            </a:br>
            <a:r>
              <a:rPr lang="en-US" sz="2800" dirty="0"/>
              <a:t>Clean Cities Technologies Conference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November 14, 2017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95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During driving conditions NOx results are showing higher for Hybrid vs Conventional</a:t>
            </a:r>
          </a:p>
          <a:p>
            <a:pPr lvl="1"/>
            <a:r>
              <a:rPr lang="en-US" sz="1800" dirty="0"/>
              <a:t>The amount is dependent on operating conditions</a:t>
            </a:r>
          </a:p>
          <a:p>
            <a:pPr lvl="1"/>
            <a:r>
              <a:rPr lang="en-US" sz="1800" dirty="0"/>
              <a:t>Hybrid impacts exhaust temperatures, mostly at startup</a:t>
            </a:r>
          </a:p>
          <a:p>
            <a:pPr lvl="1"/>
            <a:r>
              <a:rPr lang="en-US" sz="1800" dirty="0"/>
              <a:t>SCR systems are more sensitive, potentially due to dosing</a:t>
            </a:r>
          </a:p>
          <a:p>
            <a:r>
              <a:rPr lang="en-US" sz="1800" dirty="0"/>
              <a:t>Green House Gases are reduced in all cases</a:t>
            </a:r>
          </a:p>
          <a:p>
            <a:r>
              <a:rPr lang="en-US" sz="1800" dirty="0"/>
              <a:t>For our vocation / applications the driving impact is very small compared to the full work day benefit</a:t>
            </a:r>
          </a:p>
          <a:p>
            <a:pPr lvl="1"/>
            <a:r>
              <a:rPr lang="en-US" sz="1800" dirty="0"/>
              <a:t>Reduces Green House Gases by up to 50% or greater</a:t>
            </a:r>
          </a:p>
          <a:p>
            <a:pPr lvl="1"/>
            <a:r>
              <a:rPr lang="en-US" sz="1800" dirty="0"/>
              <a:t>Reduces NOx by up to 80% or greater</a:t>
            </a:r>
          </a:p>
          <a:p>
            <a:pPr marL="274771" lvl="1" indent="0">
              <a:buNone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264" t="12205" r="1935" b="6325"/>
          <a:stretch>
            <a:fillRect/>
          </a:stretch>
        </p:blipFill>
        <p:spPr bwMode="auto">
          <a:xfrm>
            <a:off x="4496066" y="1023258"/>
            <a:ext cx="4421293" cy="230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457" y="3668642"/>
            <a:ext cx="4408714" cy="24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30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3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Fuel Consumption 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412" y="4577101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CILCC cycle used</a:t>
            </a: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12" y="2224812"/>
            <a:ext cx="8280000" cy="239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5206" y="1607128"/>
            <a:ext cx="357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Traction Fuel Consumption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2F83A7-FCBB-4BFA-A8F6-9D251BF46FE5}"/>
              </a:ext>
            </a:extLst>
          </p:cNvPr>
          <p:cNvSpPr/>
          <p:nvPr/>
        </p:nvSpPr>
        <p:spPr>
          <a:xfrm>
            <a:off x="457200" y="4947773"/>
            <a:ext cx="61169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Links to this project results:</a:t>
            </a:r>
          </a:p>
          <a:p>
            <a:pPr algn="l"/>
            <a:r>
              <a:rPr lang="en-US" dirty="0"/>
              <a:t> </a:t>
            </a:r>
            <a:r>
              <a:rPr lang="en-US" dirty="0">
                <a:hlinkClick r:id="rId4"/>
              </a:rPr>
              <a:t>https://www.epri.com/#/pages/product/000000003002006566/</a:t>
            </a:r>
            <a:endParaRPr lang="en-US" dirty="0"/>
          </a:p>
          <a:p>
            <a:pPr algn="l"/>
            <a:r>
              <a:rPr lang="en-US" dirty="0">
                <a:hlinkClick r:id="rId5"/>
              </a:rPr>
              <a:t>https://www.epri.com/#/search/3002009110/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8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38E8E-0D44-4F48-805A-AA9473B9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56" y="4162684"/>
            <a:ext cx="461507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170" y="156186"/>
            <a:ext cx="8595360" cy="731520"/>
          </a:xfrm>
        </p:spPr>
        <p:txBody>
          <a:bodyPr/>
          <a:lstStyle/>
          <a:p>
            <a:r>
              <a:rPr lang="en-US" sz="2700" dirty="0"/>
              <a:t>Key Aspects of EPRI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>
          <a:xfrm>
            <a:off x="352096" y="1468315"/>
            <a:ext cx="3503579" cy="432804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350"/>
              </a:spcAft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Independent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Objective, scientifically based results address reliability, efficiency, affordability, health, safety and the environment</a:t>
            </a:r>
            <a:endParaRPr lang="en-US" sz="600" dirty="0"/>
          </a:p>
          <a:p>
            <a:pPr marL="0" indent="0">
              <a:spcAft>
                <a:spcPts val="1350"/>
              </a:spcAft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Nonprofit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Chartered to serve the public benefit</a:t>
            </a:r>
            <a:endParaRPr lang="en-US" sz="600" dirty="0"/>
          </a:p>
          <a:p>
            <a:pPr marL="0" indent="0">
              <a:spcAft>
                <a:spcPts val="1350"/>
              </a:spcAft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Collaborative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Bring together scientists, engineers, academic researchers, industry experts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02623" y="1934308"/>
            <a:ext cx="3130061" cy="3288323"/>
            <a:chOff x="6705600" y="1752600"/>
            <a:chExt cx="3666226" cy="3666226"/>
          </a:xfrm>
        </p:grpSpPr>
        <p:pic>
          <p:nvPicPr>
            <p:cNvPr id="5" name="Picture 4" descr="ResearchProcess-3cycl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752600"/>
              <a:ext cx="3666226" cy="36662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67600" y="2286001"/>
              <a:ext cx="16002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Independent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6600" y="4343401"/>
              <a:ext cx="14478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bg1"/>
                  </a:solidFill>
                </a:rPr>
                <a:t>Collaborative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20200" y="3352801"/>
              <a:ext cx="10668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bg1"/>
                  </a:solidFill>
                </a:rPr>
                <a:t>Nonprofit</a:t>
              </a:r>
            </a:p>
          </p:txBody>
        </p:sp>
      </p:grp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6407270" y="1468315"/>
            <a:ext cx="2660531" cy="433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31775" indent="-2317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Aft>
                <a:spcPts val="1350"/>
              </a:spcAft>
            </a:pPr>
            <a:r>
              <a:rPr lang="en-US" sz="2400" kern="0" dirty="0"/>
              <a:t>450+ participants in more than 30 countries</a:t>
            </a:r>
          </a:p>
          <a:p>
            <a:pPr>
              <a:spcAft>
                <a:spcPts val="1350"/>
              </a:spcAft>
            </a:pPr>
            <a:r>
              <a:rPr lang="en-US" sz="2400" kern="0" dirty="0"/>
              <a:t>EPRI members generate approximately 90% of the electricity in the United States</a:t>
            </a:r>
          </a:p>
          <a:p>
            <a:pPr>
              <a:spcAft>
                <a:spcPts val="1350"/>
              </a:spcAft>
            </a:pPr>
            <a:r>
              <a:rPr lang="en-US" sz="2400" kern="0" dirty="0"/>
              <a:t>International funding of nearly 25% of EPRI’s research, development and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142109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EPRI’s Current Research Areas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287C7-203B-4926-8FC3-60861DF03C0C}"/>
              </a:ext>
            </a:extLst>
          </p:cNvPr>
          <p:cNvGrpSpPr/>
          <p:nvPr/>
        </p:nvGrpSpPr>
        <p:grpSpPr>
          <a:xfrm>
            <a:off x="529294" y="914083"/>
            <a:ext cx="8227842" cy="5372417"/>
            <a:chOff x="1200150" y="1679972"/>
            <a:chExt cx="6800850" cy="407963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00150" y="1834754"/>
              <a:ext cx="1028700" cy="1028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743450" y="1834754"/>
              <a:ext cx="1028700" cy="1028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43450" y="3737610"/>
              <a:ext cx="1028700" cy="1028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200150" y="3737610"/>
              <a:ext cx="1028700" cy="1028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772150" y="3600451"/>
              <a:ext cx="2228850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225"/>
                </a:spcAft>
              </a:pPr>
              <a:r>
                <a:rPr lang="en-US" sz="1050" b="1" dirty="0">
                  <a:solidFill>
                    <a:srgbClr val="0000CC"/>
                  </a:solidFill>
                </a:rPr>
                <a:t>Environment and Renewable Energy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Air Quality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Energy and Environmental Analysis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Land and Groundwater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Occupational Health and Safety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Renewable Energy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T&amp;D Environmental Issues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Water and Ecosystems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72150" y="1746250"/>
              <a:ext cx="2228850" cy="172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225"/>
                </a:spcAft>
              </a:pPr>
              <a:r>
                <a:rPr lang="en-US" sz="1050" b="1" dirty="0">
                  <a:solidFill>
                    <a:srgbClr val="0000CC"/>
                  </a:solidFill>
                </a:rPr>
                <a:t>Generation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Advanced Coal Plants, Carbon Capture and Storage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Combustion Turbines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Environmental Controls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Major Component Reliability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Materials and Chemistry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Operations and Maintenance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Power Plant Water Management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8850" y="3335868"/>
              <a:ext cx="2228850" cy="242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225"/>
                </a:spcAft>
              </a:pPr>
              <a:r>
                <a:rPr lang="en-US" sz="1050" b="1" dirty="0">
                  <a:solidFill>
                    <a:srgbClr val="0000CC"/>
                  </a:solidFill>
                </a:rPr>
                <a:t>Nuclear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Advanced Nuclear Technology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Chemistry, Low-Level Waste, and Radiation Management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Equipment Reliability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Fuel Reliability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Long-Term Operations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Materials Degradation/Aging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Nondestructive Evaluation and Material Characterization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Risk and Safety Management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Used Fuel and High-level Waste Management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28850" y="1771651"/>
              <a:ext cx="2228850" cy="151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225"/>
                </a:spcAft>
              </a:pPr>
              <a:r>
                <a:rPr lang="en-US" sz="1050" b="1" dirty="0">
                  <a:solidFill>
                    <a:srgbClr val="0000CC"/>
                  </a:solidFill>
                </a:rPr>
                <a:t>Power Delivery and Utilization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Transmission Lines and Substations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Grid Operations and Planning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Distribution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Energy Utilization</a:t>
              </a:r>
            </a:p>
            <a:p>
              <a:pPr marL="84535" indent="-84535" algn="l">
                <a:spcBef>
                  <a:spcPts val="0"/>
                </a:spcBef>
                <a:spcAft>
                  <a:spcPts val="225"/>
                </a:spcAft>
                <a:buFont typeface="Arial" pitchFamily="34" charset="0"/>
                <a:buChar char="•"/>
              </a:pPr>
              <a:r>
                <a:rPr lang="en-US" sz="1050" dirty="0"/>
                <a:t>Information &amp; Communication Technology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200151" y="1679972"/>
              <a:ext cx="3156898" cy="1597860"/>
            </a:xfrm>
            <a:prstGeom prst="rect">
              <a:avLst/>
            </a:prstGeom>
            <a:noFill/>
            <a:ln w="571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164306" indent="-164306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20515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0" name="Rectangle 14"/>
          <p:cNvSpPr>
            <a:spLocks noGrp="1" noChangeArrowheads="1"/>
          </p:cNvSpPr>
          <p:nvPr>
            <p:ph idx="1"/>
          </p:nvPr>
        </p:nvSpPr>
        <p:spPr>
          <a:xfrm>
            <a:off x="284412" y="2326595"/>
            <a:ext cx="8627930" cy="1700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</a:rPr>
              <a:t>Electric Transport Refrigeration Units (eTRU)</a:t>
            </a:r>
          </a:p>
          <a:p>
            <a:pPr marL="0" indent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7960" y="4088697"/>
            <a:ext cx="2299610" cy="1725896"/>
          </a:xfrm>
          <a:prstGeom prst="roundRect">
            <a:avLst/>
          </a:prstGeom>
          <a:noFill/>
          <a:ln>
            <a:noFill/>
          </a:ln>
          <a:effectLst>
            <a:outerShdw blurRad="152400" dist="635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2" y="1358406"/>
            <a:ext cx="2918736" cy="1899896"/>
          </a:xfrm>
          <a:prstGeom prst="round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blurRad="152400" dist="635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1" y="4089241"/>
            <a:ext cx="2918736" cy="1741950"/>
          </a:xfrm>
          <a:prstGeom prst="round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blurRad="152400" dist="635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351180"/>
            <a:ext cx="2959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ISO Container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912863"/>
            <a:ext cx="29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Domestic Container and Intermodal Trailer</a:t>
            </a:r>
          </a:p>
        </p:txBody>
      </p:sp>
      <p:pic>
        <p:nvPicPr>
          <p:cNvPr id="24580" name="Picture 4" descr="C:\Users\ctct04l\Documents\Unit Images\blue truck in mountains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73" y="1358625"/>
            <a:ext cx="2544084" cy="1906366"/>
          </a:xfrm>
          <a:prstGeom prst="roundRect">
            <a:avLst/>
          </a:prstGeom>
          <a:noFill/>
          <a:effectLst>
            <a:outerShdw blurRad="152400" dist="635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79768" y="3381375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Trailer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9768" y="5971442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Rail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60128" y="3381375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Straight Truck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60128" y="5971442"/>
            <a:ext cx="237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Small Truck or Van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8793" y="354043"/>
            <a:ext cx="7573932" cy="928688"/>
          </a:xfrm>
        </p:spPr>
        <p:txBody>
          <a:bodyPr/>
          <a:lstStyle/>
          <a:p>
            <a:r>
              <a:rPr lang="en-US" dirty="0"/>
              <a:t>Carrier Transicold Applications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8302826" y="6556848"/>
            <a:ext cx="774191" cy="1758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9DF654-7552-4B9D-9287-15EA6E658DE7}" type="slidenum">
              <a:rPr lang="en-US" sz="1000" smtClean="0">
                <a:latin typeface="+mj-lt"/>
                <a:cs typeface="Times New Roman" panose="02020603050405020304" pitchFamily="18" charset="0"/>
              </a:rPr>
              <a:pPr algn="r"/>
              <a:t>5</a:t>
            </a:fld>
            <a:endParaRPr lang="en-US" sz="1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84" y="1337074"/>
            <a:ext cx="2462213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12" y="4076011"/>
            <a:ext cx="25304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2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94743" y="4183772"/>
            <a:ext cx="1027696" cy="1750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Users\ctct04l\AppData\Local\Microsoft\Windows\Temporary Internet Files\Content.Outlook\VVPKK2Z6\Diesel gas handle iStock_952062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4562" y="2283757"/>
            <a:ext cx="963375" cy="36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0438" y="336931"/>
            <a:ext cx="7656482" cy="928688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8302826" y="6556848"/>
            <a:ext cx="774191" cy="1758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9DF654-7552-4B9D-9287-15EA6E658DE7}" type="slidenum">
              <a:rPr lang="en-US" sz="1000" smtClean="0">
                <a:latin typeface="+mj-lt"/>
                <a:cs typeface="Times New Roman" panose="02020603050405020304" pitchFamily="18" charset="0"/>
              </a:rPr>
              <a:pPr algn="r"/>
              <a:t>6</a:t>
            </a:fld>
            <a:endParaRPr lang="en-US" sz="1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850" y="19068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/>
              <a:t>$2.10*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9461" y="1137730"/>
            <a:ext cx="31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Estimated cost/hour at an average operating load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0293" y="37698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/>
              <a:t>$0.95**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207" y="5979161"/>
            <a:ext cx="228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1" dirty="0"/>
              <a:t>*Diesel: $2.85 per gallon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7852" y="5993127"/>
            <a:ext cx="2144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1" dirty="0"/>
              <a:t>**Power: $0.10 per kwh</a:t>
            </a:r>
          </a:p>
        </p:txBody>
      </p:sp>
      <p:pic>
        <p:nvPicPr>
          <p:cNvPr id="4547587" name="Picture 3" descr="G:\Unit Images\Electric Standby\standby plug in pedest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79" b="94107" l="9659" r="90057">
                        <a14:backgroundMark x1="32386" y1="15251" x2="13636" y2="15598"/>
                        <a14:backgroundMark x1="43750" y1="15598" x2="48580" y2="14905"/>
                        <a14:backgroundMark x1="81534" y1="13865" x2="87216" y2="14038"/>
                        <a14:backgroundMark x1="63352" y1="15598" x2="63920" y2="13865"/>
                        <a14:backgroundMark x1="61932" y1="12998" x2="65341" y2="1421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6398" y="4071552"/>
            <a:ext cx="1143191" cy="20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79114" y="5934438"/>
            <a:ext cx="406717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863096" y="2368494"/>
            <a:ext cx="168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/>
              <a:t>$1.15 per hour,</a:t>
            </a:r>
          </a:p>
          <a:p>
            <a:r>
              <a:rPr lang="en-US" b="0" i="1" dirty="0"/>
              <a:t>or 55% savings</a:t>
            </a:r>
          </a:p>
        </p:txBody>
      </p:sp>
      <p:pic>
        <p:nvPicPr>
          <p:cNvPr id="3075" name="Picture 3" descr="C:\Users\ctct04l\AppData\Local\Microsoft\Windows\Temporary Internet Files\Content.Outlook\VVPKK2Z6\Arrow down 62946624_illustration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18" y="3062608"/>
            <a:ext cx="717744" cy="7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010149" y="1265619"/>
            <a:ext cx="397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Typical savings: 40-75% per hour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Diesel prices fluctuate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Electricity traditionally stable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2315" y="6318022"/>
            <a:ext cx="2445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dirty="0"/>
              <a:t>Source: EIA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5370" y="3317261"/>
            <a:ext cx="3146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Diesel Fuel vs. Electricity Historical Price Fluctuations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842338" y="2953269"/>
            <a:ext cx="0" cy="3603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44" y="3988408"/>
            <a:ext cx="3498954" cy="232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3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8793" y="354043"/>
            <a:ext cx="7656482" cy="928688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8302826" y="6556848"/>
            <a:ext cx="774191" cy="1758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9DF654-7552-4B9D-9287-15EA6E658DE7}" type="slidenum">
              <a:rPr lang="en-US" sz="1000" smtClean="0">
                <a:latin typeface="+mj-lt"/>
                <a:cs typeface="Times New Roman" panose="02020603050405020304" pitchFamily="18" charset="0"/>
              </a:rPr>
              <a:pPr algn="r"/>
              <a:t>7</a:t>
            </a:fld>
            <a:endParaRPr lang="en-US" sz="1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CBP0025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7695" y="2393745"/>
            <a:ext cx="2599825" cy="173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46" y="4652486"/>
            <a:ext cx="2301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Most maintenance engine-hour based</a:t>
            </a:r>
          </a:p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Reduces costs ~30% per run hour</a:t>
            </a:r>
          </a:p>
        </p:txBody>
      </p:sp>
      <p:pic>
        <p:nvPicPr>
          <p:cNvPr id="10" name="Picture 5" descr="30_60050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6410" y="2428079"/>
            <a:ext cx="732035" cy="7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864-tk44-91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8087" y="2448863"/>
            <a:ext cx="864329" cy="54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 rot="4966129">
            <a:off x="2071060" y="3212656"/>
            <a:ext cx="810525" cy="998055"/>
            <a:chOff x="6185998" y="4416504"/>
            <a:chExt cx="824402" cy="1015142"/>
          </a:xfrm>
        </p:grpSpPr>
        <p:pic>
          <p:nvPicPr>
            <p:cNvPr id="20" name="Picture 6" descr="50_00162_04_belt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85998" y="4416504"/>
              <a:ext cx="824402" cy="1015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 rot="3428631">
              <a:off x="6320394" y="4762714"/>
              <a:ext cx="499696" cy="322724"/>
            </a:xfrm>
            <a:prstGeom prst="rect">
              <a:avLst/>
            </a:prstGeom>
            <a:solidFill>
              <a:srgbClr val="3B1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5085" y="2428079"/>
            <a:ext cx="475215" cy="7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88" b="94754" l="0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548" y="3141259"/>
            <a:ext cx="759984" cy="10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13" r="99587">
                        <a14:foregroundMark x1="24380" y1="5085" x2="8678" y2="37853"/>
                        <a14:foregroundMark x1="31405" y1="3955" x2="71074" y2="15819"/>
                        <a14:foregroundMark x1="72314" y1="16384" x2="78099" y2="17514"/>
                        <a14:foregroundMark x1="60744" y1="90960" x2="71901" y2="92090"/>
                        <a14:foregroundMark x1="80165" y1="90395" x2="88017" y2="81356"/>
                        <a14:foregroundMark x1="88843" y1="79661" x2="93802" y2="68362"/>
                        <a14:foregroundMark x1="95041" y1="66102" x2="97107" y2="57062"/>
                        <a14:foregroundMark x1="97521" y1="57062" x2="96694" y2="45763"/>
                        <a14:foregroundMark x1="96281" y1="43503" x2="93802" y2="32768"/>
                        <a14:foregroundMark x1="93388" y1="32768" x2="88017" y2="23729"/>
                        <a14:foregroundMark x1="87603" y1="24294" x2="78926" y2="17514"/>
                        <a14:backgroundMark x1="19421" y1="72881" x2="64050" y2="9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275927">
            <a:off x="1474979" y="2946944"/>
            <a:ext cx="816366" cy="5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13" r="99587">
                        <a14:foregroundMark x1="24380" y1="5085" x2="8678" y2="37853"/>
                        <a14:foregroundMark x1="31405" y1="3955" x2="71074" y2="15819"/>
                        <a14:foregroundMark x1="72314" y1="16384" x2="78099" y2="17514"/>
                        <a14:foregroundMark x1="60744" y1="90960" x2="71901" y2="92090"/>
                        <a14:foregroundMark x1="80165" y1="90395" x2="88017" y2="81356"/>
                        <a14:foregroundMark x1="88843" y1="79661" x2="93802" y2="68362"/>
                        <a14:foregroundMark x1="95041" y1="66102" x2="97107" y2="57062"/>
                        <a14:foregroundMark x1="97521" y1="57062" x2="96694" y2="45763"/>
                        <a14:foregroundMark x1="96281" y1="43503" x2="93802" y2="32768"/>
                        <a14:foregroundMark x1="93388" y1="32768" x2="88017" y2="23729"/>
                        <a14:foregroundMark x1="87603" y1="24294" x2="78926" y2="17514"/>
                        <a14:backgroundMark x1="19421" y1="72881" x2="64050" y2="98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870357">
            <a:off x="1178944" y="3307899"/>
            <a:ext cx="675351" cy="4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&quot;No&quot; Symbol 18"/>
          <p:cNvSpPr/>
          <p:nvPr/>
        </p:nvSpPr>
        <p:spPr bwMode="auto">
          <a:xfrm>
            <a:off x="946220" y="2393745"/>
            <a:ext cx="1723153" cy="1723153"/>
          </a:xfrm>
          <a:prstGeom prst="noSmoking">
            <a:avLst>
              <a:gd name="adj" fmla="val 5499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195" y="1304925"/>
            <a:ext cx="229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Maintenance Savings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3048000" y="1304925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029325" y="1304925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543090" y="1304925"/>
            <a:ext cx="202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Quieter Operation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590" y="1304925"/>
            <a:ext cx="174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Lower Emissions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06996" y="4652485"/>
            <a:ext cx="23012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5 to 6 </a:t>
            </a:r>
            <a:r>
              <a:rPr lang="en-US" b="0" dirty="0" err="1"/>
              <a:t>dBA</a:t>
            </a:r>
            <a:r>
              <a:rPr lang="en-US" b="0" dirty="0"/>
              <a:t> quieter</a:t>
            </a:r>
          </a:p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“Significantly or noticeably” quieter</a:t>
            </a:r>
          </a:p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Better sound quality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7848" y="2732595"/>
            <a:ext cx="1347483" cy="124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G:\Unit Images\Engines\T4i Low Re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59" y="2809864"/>
            <a:ext cx="988784" cy="11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6756" y="3185689"/>
            <a:ext cx="55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/>
              <a:t>vs.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7925" y="4660404"/>
            <a:ext cx="2663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Zero emissions </a:t>
            </a:r>
            <a:r>
              <a:rPr lang="en-US" b="0" u="sng" dirty="0"/>
              <a:t>locally</a:t>
            </a:r>
          </a:p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In general, lower grid emissions than engine</a:t>
            </a:r>
          </a:p>
          <a:p>
            <a:pPr marL="285750" indent="-28575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CA power: natural gas</a:t>
            </a:r>
          </a:p>
        </p:txBody>
      </p:sp>
    </p:spTree>
    <p:extLst>
      <p:ext uri="{BB962C8B-B14F-4D97-AF65-F5344CB8AC3E}">
        <p14:creationId xmlns:p14="http://schemas.microsoft.com/office/powerpoint/2010/main" val="85626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0" name="Rectangle 14"/>
          <p:cNvSpPr>
            <a:spLocks noGrp="1" noChangeArrowheads="1"/>
          </p:cNvSpPr>
          <p:nvPr>
            <p:ph idx="1"/>
          </p:nvPr>
        </p:nvSpPr>
        <p:spPr>
          <a:xfrm>
            <a:off x="284412" y="2326595"/>
            <a:ext cx="8627930" cy="1700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</a:rPr>
              <a:t>Bucket Battery Racks on Trucks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5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16705" y="1762125"/>
          <a:ext cx="6580413" cy="371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36224" y="1118784"/>
            <a:ext cx="230383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Chassis Manufacturers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Freightliner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International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Kenworth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7118" y="3139050"/>
            <a:ext cx="1582048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Final Stage Manufacturers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Altec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DUECO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Terex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Amthor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Vanair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Utilimaster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25" y="3602159"/>
            <a:ext cx="1249699" cy="937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4596"/>
            <a:ext cx="1476588" cy="840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69" y="914400"/>
            <a:ext cx="1162806" cy="872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1" y="1202267"/>
            <a:ext cx="1416637" cy="1254670"/>
          </a:xfrm>
          <a:prstGeom prst="rect">
            <a:avLst/>
          </a:prstGeom>
        </p:spPr>
      </p:pic>
      <p:pic>
        <p:nvPicPr>
          <p:cNvPr id="12" name="Picture 2" descr="ForPressRelea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7661" r="10640" b="26814"/>
          <a:stretch>
            <a:fillRect/>
          </a:stretch>
        </p:blipFill>
        <p:spPr bwMode="auto">
          <a:xfrm>
            <a:off x="4665513" y="1045148"/>
            <a:ext cx="1306009" cy="7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349868" y="205798"/>
            <a:ext cx="8229298" cy="54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4" tIns="45687" rIns="91374" bIns="45687" numCol="1" anchor="ctr" anchorCtr="0" compatLnSpc="1">
            <a:prstTxWarp prst="textNoShape">
              <a:avLst/>
            </a:prstTxWarp>
          </a:bodyPr>
          <a:lstStyle>
            <a:lvl1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2pPr>
            <a:lvl3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3pPr>
            <a:lvl4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4pPr>
            <a:lvl5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defTabSz="966788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defTabSz="966788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defTabSz="966788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defTabSz="966788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sz="3200" b="1" dirty="0"/>
              <a:t>Deployment to the Fleets</a:t>
            </a:r>
          </a:p>
        </p:txBody>
      </p:sp>
    </p:spTree>
    <p:extLst>
      <p:ext uri="{BB962C8B-B14F-4D97-AF65-F5344CB8AC3E}">
        <p14:creationId xmlns:p14="http://schemas.microsoft.com/office/powerpoint/2010/main" val="3521565905"/>
      </p:ext>
    </p:extLst>
  </p:cSld>
  <p:clrMapOvr>
    <a:masterClrMapping/>
  </p:clrMapOvr>
</p:sld>
</file>

<file path=ppt/theme/theme1.xml><?xml version="1.0" encoding="utf-8"?>
<a:theme xmlns:a="http://schemas.openxmlformats.org/drawingml/2006/main" name="2017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 PowerPoint Template_v1.0.pptx" id="{0EA6B54D-A5F5-4C7F-AEEE-CD006AB2712F}" vid="{4255DBB0-430C-41A7-8AD9-B0E04BB36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87590-EF21-427C-B8FE-5B3AC3220CF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d4eb815-23ed-48d9-b0c1-2b9ce0016f4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7CB6FB-8E9A-45B2-AB1F-C67D149B4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25979-24C6-4877-A85D-0EEABF53C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PowerPoint-Template-2017</Template>
  <TotalTime>137</TotalTime>
  <Words>775</Words>
  <Application>Microsoft Office PowerPoint</Application>
  <PresentationFormat>On-screen Show (4:3)</PresentationFormat>
  <Paragraphs>141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Wingdings</vt:lpstr>
      <vt:lpstr>2017 PowerPoint Theme</vt:lpstr>
      <vt:lpstr>Accessories to Reduce Idling – Plug In Electric Transport Refrigeration Units and Bucket Battery Racks on Trucks   Clean Cities Technologies Conference   November 14, 2017 </vt:lpstr>
      <vt:lpstr>Key Aspects of EPRI</vt:lpstr>
      <vt:lpstr>EPRI’s Current Research Areas</vt:lpstr>
      <vt:lpstr>PowerPoint Presentation</vt:lpstr>
      <vt:lpstr>Carrier Transicold Applications</vt:lpstr>
      <vt:lpstr>Benefits</vt:lpstr>
      <vt:lpstr>Benefits</vt:lpstr>
      <vt:lpstr>PowerPoint Presentation</vt:lpstr>
      <vt:lpstr>PowerPoint Presentation</vt:lpstr>
      <vt:lpstr>Emissions</vt:lpstr>
      <vt:lpstr>Fuel Consumption Comparison</vt:lpstr>
      <vt:lpstr>PowerPoint Presentation</vt:lpstr>
    </vt:vector>
  </TitlesOfParts>
  <Company>Electric Power Research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Subtitle</dc:title>
  <dc:subject>Version 1.0</dc:subject>
  <dc:creator>Dennis, Allen</dc:creator>
  <dc:description>© 2017 Electric Power Research Institute, Inc. All rights reserved.</dc:description>
  <cp:lastModifiedBy>Dennis, Allen</cp:lastModifiedBy>
  <cp:revision>10</cp:revision>
  <cp:lastPrinted>2014-11-24T20:31:07Z</cp:lastPrinted>
  <dcterms:created xsi:type="dcterms:W3CDTF">2016-12-19T14:23:28Z</dcterms:created>
  <dcterms:modified xsi:type="dcterms:W3CDTF">2017-11-13T15:45:23Z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