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Autogas Infrastructure</a:t>
            </a:r>
            <a:br>
              <a:rPr lang="en-US" dirty="0" smtClean="0"/>
            </a:br>
            <a:r>
              <a:rPr lang="en-US" sz="3200" dirty="0" smtClean="0"/>
              <a:t>Simple, Scalable, and Affordable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Green</a:t>
            </a:r>
          </a:p>
          <a:p>
            <a:r>
              <a:rPr lang="en-US" dirty="0" smtClean="0"/>
              <a:t>Green’s Blue Flame Gas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2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4944"/>
          </a:xfrm>
        </p:spPr>
        <p:txBody>
          <a:bodyPr/>
          <a:lstStyle/>
          <a:p>
            <a:r>
              <a:rPr lang="en-US" dirty="0" smtClean="0"/>
              <a:t>Propane Mowers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4545"/>
            <a:ext cx="5453302" cy="4046773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Propane is a great fuel for commercial landscaping!</a:t>
            </a:r>
          </a:p>
          <a:p>
            <a:r>
              <a:rPr lang="en-US" sz="2200" b="1" dirty="0" smtClean="0"/>
              <a:t>Wide variety of propane conversions and mowers available from OEMs</a:t>
            </a:r>
          </a:p>
          <a:p>
            <a:pPr lvl="1"/>
            <a:r>
              <a:rPr lang="en-US" dirty="0" smtClean="0"/>
              <a:t>John Deere, Exmark, Bobcat, Wright, Gravely, Toro…</a:t>
            </a:r>
          </a:p>
          <a:p>
            <a:r>
              <a:rPr lang="en-US" sz="2200" b="1" dirty="0" smtClean="0"/>
              <a:t>Refueling Options</a:t>
            </a:r>
          </a:p>
          <a:p>
            <a:pPr lvl="1"/>
            <a:r>
              <a:rPr lang="en-US" dirty="0" smtClean="0"/>
              <a:t>Cylinder re-fuel/exchange or dispensing systems</a:t>
            </a:r>
          </a:p>
          <a:p>
            <a:r>
              <a:rPr lang="en-US" sz="2200" b="1" dirty="0" smtClean="0"/>
              <a:t>30%+ savings in fuel costs</a:t>
            </a:r>
          </a:p>
          <a:p>
            <a:r>
              <a:rPr lang="en-US" sz="2200" b="1" dirty="0" smtClean="0"/>
              <a:t>Bonus: Savings on refueling time</a:t>
            </a:r>
          </a:p>
          <a:p>
            <a:r>
              <a:rPr lang="en-US" sz="2200" b="1" dirty="0" smtClean="0"/>
              <a:t>Many landscapers start using propane fleet vehicles also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4628" y="490683"/>
            <a:ext cx="4291917" cy="26333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4628" y="3124009"/>
            <a:ext cx="4291917" cy="346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7333" y="1849115"/>
            <a:ext cx="5961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Brian Green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713-562-8852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brian@greensblueflame.com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9221" y="609599"/>
            <a:ext cx="4452505" cy="59366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3" y="5210987"/>
            <a:ext cx="3539691" cy="757153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333" y="3870873"/>
            <a:ext cx="3097265" cy="1164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98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126"/>
          </a:xfrm>
        </p:spPr>
        <p:txBody>
          <a:bodyPr/>
          <a:lstStyle/>
          <a:p>
            <a:r>
              <a:rPr lang="en-US" dirty="0" smtClean="0"/>
              <a:t>Autogas Infrastructure Components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211" y="1720560"/>
            <a:ext cx="6429438" cy="42957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17976" y="1535894"/>
            <a:ext cx="69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Tank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410745" y="1824603"/>
            <a:ext cx="405246" cy="561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05804" y="4613828"/>
            <a:ext cx="159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Skid/structure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8543681" y="4409032"/>
            <a:ext cx="262123" cy="276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66476" y="5166517"/>
            <a:ext cx="1263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Plumbing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7557958" y="4147602"/>
            <a:ext cx="370639" cy="10308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94782" y="5351183"/>
            <a:ext cx="809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5793079" y="4983161"/>
            <a:ext cx="501703" cy="552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38443" y="6022920"/>
            <a:ext cx="233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Fill Nozzle and Hose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>
            <a:stCxn id="21" idx="3"/>
          </p:cNvCxnSpPr>
          <p:nvPr/>
        </p:nvCxnSpPr>
        <p:spPr>
          <a:xfrm flipV="1">
            <a:off x="4373453" y="5444171"/>
            <a:ext cx="429518" cy="7634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82634" y="1508578"/>
            <a:ext cx="1333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Dispenser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890915" y="1713975"/>
            <a:ext cx="415810" cy="2747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9773" y="2400546"/>
            <a:ext cx="3046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Other Requirements:</a:t>
            </a:r>
          </a:p>
          <a:p>
            <a:r>
              <a:rPr lang="en-US" dirty="0"/>
              <a:t>	</a:t>
            </a:r>
            <a:r>
              <a:rPr lang="en-US" dirty="0" smtClean="0"/>
              <a:t>- Site Preparation</a:t>
            </a:r>
          </a:p>
          <a:p>
            <a:r>
              <a:rPr lang="en-US" dirty="0"/>
              <a:t>	</a:t>
            </a:r>
            <a:r>
              <a:rPr lang="en-US" dirty="0" smtClean="0"/>
              <a:t>- Power Supply</a:t>
            </a:r>
          </a:p>
          <a:p>
            <a:r>
              <a:rPr lang="en-US" dirty="0"/>
              <a:t>	</a:t>
            </a:r>
            <a:r>
              <a:rPr lang="en-US" dirty="0" smtClean="0"/>
              <a:t>- Crash Protection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714"/>
          </a:xfrm>
        </p:spPr>
        <p:txBody>
          <a:bodyPr/>
          <a:lstStyle/>
          <a:p>
            <a:r>
              <a:rPr lang="en-US" dirty="0" smtClean="0"/>
              <a:t>Dispensers and Operation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3759" y="3390609"/>
            <a:ext cx="2004575" cy="2969741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77334" y="1450222"/>
            <a:ext cx="4463077" cy="47865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Simple Access - Push to Start</a:t>
            </a:r>
          </a:p>
          <a:p>
            <a:r>
              <a:rPr lang="en-US" sz="2400" b="1" dirty="0" smtClean="0"/>
              <a:t>Card Access</a:t>
            </a:r>
          </a:p>
          <a:p>
            <a:pPr lvl="1"/>
            <a:r>
              <a:rPr lang="en-US" sz="2000" dirty="0" smtClean="0"/>
              <a:t>Cellular based communication</a:t>
            </a:r>
          </a:p>
          <a:p>
            <a:pPr lvl="1"/>
            <a:r>
              <a:rPr lang="en-US" sz="2000" dirty="0" smtClean="0"/>
              <a:t>Customizable data </a:t>
            </a:r>
            <a:r>
              <a:rPr lang="en-US" sz="2000" dirty="0"/>
              <a:t>m</a:t>
            </a:r>
            <a:r>
              <a:rPr lang="en-US" sz="2000" dirty="0" smtClean="0"/>
              <a:t>anagement</a:t>
            </a:r>
          </a:p>
          <a:p>
            <a:pPr lvl="1"/>
            <a:r>
              <a:rPr lang="en-US" sz="2000" dirty="0" smtClean="0"/>
              <a:t>Accommodate multiple fleets at a single location</a:t>
            </a:r>
          </a:p>
          <a:p>
            <a:r>
              <a:rPr lang="en-US" sz="2400" b="1" dirty="0" smtClean="0"/>
              <a:t>Single or Dual Hose Set-ups</a:t>
            </a:r>
          </a:p>
          <a:p>
            <a:r>
              <a:rPr lang="en-US" sz="2400" b="1" dirty="0" smtClean="0"/>
              <a:t>Installed with hose, nozzle, and, break-away device</a:t>
            </a:r>
          </a:p>
          <a:p>
            <a:r>
              <a:rPr lang="en-US" sz="2400" b="1" dirty="0" smtClean="0"/>
              <a:t>Dispensers can be added as your propane fleet grows</a:t>
            </a:r>
          </a:p>
          <a:p>
            <a:endParaRPr lang="en-US" sz="2400" b="1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9266" y="3267041"/>
            <a:ext cx="1979827" cy="29697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9266" y="844378"/>
            <a:ext cx="3978479" cy="254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Nozzles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5" y="1405082"/>
            <a:ext cx="6750332" cy="517144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ACME Low Emission</a:t>
            </a:r>
          </a:p>
          <a:p>
            <a:pPr lvl="1"/>
            <a:r>
              <a:rPr lang="en-US" sz="2200" dirty="0" smtClean="0"/>
              <a:t>Standard in the propane industry for decades</a:t>
            </a:r>
          </a:p>
          <a:p>
            <a:pPr lvl="1"/>
            <a:r>
              <a:rPr lang="en-US" sz="2000" dirty="0" smtClean="0"/>
              <a:t>Connects using ACME Threads</a:t>
            </a:r>
          </a:p>
          <a:p>
            <a:pPr lvl="1"/>
            <a:r>
              <a:rPr lang="en-US" sz="2000" dirty="0" smtClean="0"/>
              <a:t>1.9 cc product released</a:t>
            </a:r>
          </a:p>
          <a:p>
            <a:r>
              <a:rPr lang="en-US" sz="2400" b="1" dirty="0" smtClean="0"/>
              <a:t>Ultra-Low Emission Quick Connection</a:t>
            </a:r>
          </a:p>
          <a:p>
            <a:pPr lvl="1"/>
            <a:r>
              <a:rPr lang="en-US" sz="1900" dirty="0" smtClean="0"/>
              <a:t>Only 0.4 cc product released</a:t>
            </a:r>
          </a:p>
          <a:p>
            <a:pPr lvl="1"/>
            <a:r>
              <a:rPr lang="en-US" sz="2000" dirty="0" smtClean="0"/>
              <a:t>Locks when the trigger is pulled </a:t>
            </a:r>
          </a:p>
          <a:p>
            <a:pPr lvl="1"/>
            <a:r>
              <a:rPr lang="en-US" sz="2000" dirty="0" smtClean="0"/>
              <a:t>Unlocks automatically then trigger is released</a:t>
            </a:r>
          </a:p>
          <a:p>
            <a:pPr lvl="1"/>
            <a:r>
              <a:rPr lang="en-US" sz="2000" dirty="0" smtClean="0"/>
              <a:t>Propane does not flow unless properly connected</a:t>
            </a:r>
          </a:p>
          <a:p>
            <a:r>
              <a:rPr lang="en-US" sz="2400" b="1" dirty="0" smtClean="0"/>
              <a:t>Funding is available to switch to Ultra-Low Emission Nozzle</a:t>
            </a:r>
          </a:p>
          <a:p>
            <a:pPr lvl="1"/>
            <a:r>
              <a:rPr lang="en-US" sz="2100" dirty="0" smtClean="0"/>
              <a:t>$100 per tank-side connector, $1,000 hose-end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7667" y="781627"/>
            <a:ext cx="3692669" cy="24573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7667" y="3238930"/>
            <a:ext cx="3692670" cy="290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28255"/>
          </a:xfrm>
        </p:spPr>
        <p:txBody>
          <a:bodyPr/>
          <a:lstStyle/>
          <a:p>
            <a:r>
              <a:rPr lang="en-US" dirty="0" smtClean="0"/>
              <a:t>Tank Options – Flexible and Scalable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7854"/>
            <a:ext cx="4126314" cy="4255035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Horizontal</a:t>
            </a:r>
          </a:p>
          <a:p>
            <a:pPr lvl="1"/>
            <a:r>
              <a:rPr lang="en-US" sz="1800" dirty="0" smtClean="0"/>
              <a:t>Preferred option – cost/availability</a:t>
            </a:r>
          </a:p>
          <a:p>
            <a:pPr lvl="1"/>
            <a:r>
              <a:rPr lang="en-US" sz="1800" dirty="0" smtClean="0"/>
              <a:t>1,000 gallon/2,000 gallon +</a:t>
            </a:r>
          </a:p>
          <a:p>
            <a:pPr lvl="1"/>
            <a:r>
              <a:rPr lang="en-US" sz="1800" dirty="0" smtClean="0"/>
              <a:t>Additional tanks can be added as your propane fleet grows</a:t>
            </a:r>
          </a:p>
          <a:p>
            <a:pPr lvl="1"/>
            <a:r>
              <a:rPr lang="en-US" sz="1800" dirty="0" smtClean="0"/>
              <a:t>Tanks are monitored remotely using a cellular device</a:t>
            </a:r>
          </a:p>
          <a:p>
            <a:pPr lvl="2"/>
            <a:r>
              <a:rPr lang="en-US" sz="1600" dirty="0" smtClean="0"/>
              <a:t>Sends emails and texts to operations staff when thresholds are met</a:t>
            </a:r>
          </a:p>
          <a:p>
            <a:pPr lvl="1"/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74208" y="1233018"/>
            <a:ext cx="4224459" cy="25591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75668" y="4108704"/>
            <a:ext cx="5377966" cy="220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5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136"/>
          </a:xfrm>
        </p:spPr>
        <p:txBody>
          <a:bodyPr/>
          <a:lstStyle/>
          <a:p>
            <a:r>
              <a:rPr lang="en-US" dirty="0"/>
              <a:t>Tank Options – Flexible and Scalable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2221"/>
            <a:ext cx="5564970" cy="447185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Vertical</a:t>
            </a:r>
          </a:p>
          <a:p>
            <a:pPr lvl="1"/>
            <a:r>
              <a:rPr lang="en-US" sz="1800" dirty="0" smtClean="0"/>
              <a:t>Best option when space is constrained</a:t>
            </a:r>
          </a:p>
          <a:p>
            <a:pPr lvl="1"/>
            <a:r>
              <a:rPr lang="en-US" sz="1800" dirty="0" smtClean="0"/>
              <a:t>Cost about 4-5X more than horizontal tanks to purchase and install</a:t>
            </a:r>
          </a:p>
          <a:p>
            <a:pPr lvl="1"/>
            <a:r>
              <a:rPr lang="en-US" sz="1800" dirty="0" smtClean="0"/>
              <a:t>Offered in ranges of 660-2000 gallons</a:t>
            </a:r>
          </a:p>
          <a:p>
            <a:pPr lvl="1"/>
            <a:r>
              <a:rPr lang="en-US" sz="1800" dirty="0" smtClean="0"/>
              <a:t>X-Base and rails available for retro-fit installations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9483" y="1316736"/>
            <a:ext cx="4181397" cy="485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5632"/>
          </a:xfrm>
        </p:spPr>
        <p:txBody>
          <a:bodyPr/>
          <a:lstStyle/>
          <a:p>
            <a:r>
              <a:rPr lang="en-US" dirty="0"/>
              <a:t>Tank Options – Flexible and Scalable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6936"/>
            <a:ext cx="4674954" cy="3880773"/>
          </a:xfrm>
        </p:spPr>
        <p:txBody>
          <a:bodyPr/>
          <a:lstStyle/>
          <a:p>
            <a:r>
              <a:rPr lang="en-US" sz="2400" b="1" dirty="0" smtClean="0"/>
              <a:t>Large Volume</a:t>
            </a:r>
          </a:p>
          <a:p>
            <a:pPr lvl="1"/>
            <a:r>
              <a:rPr lang="en-US" sz="1800" dirty="0" smtClean="0"/>
              <a:t>Long term commitment w/ large fleet (School Districts)</a:t>
            </a:r>
          </a:p>
          <a:p>
            <a:pPr lvl="1"/>
            <a:r>
              <a:rPr lang="en-US" sz="1800" dirty="0" smtClean="0"/>
              <a:t>18,000/30,000 gallons</a:t>
            </a:r>
          </a:p>
          <a:p>
            <a:pPr lvl="1"/>
            <a:r>
              <a:rPr lang="en-US" sz="1800" dirty="0" smtClean="0"/>
              <a:t>Largest cost to install - Largest cost savings on fuel</a:t>
            </a:r>
          </a:p>
          <a:p>
            <a:pPr lvl="2"/>
            <a:r>
              <a:rPr lang="en-US" sz="1600" dirty="0" smtClean="0"/>
              <a:t>Transport Delivery</a:t>
            </a:r>
          </a:p>
          <a:p>
            <a:pPr lvl="1"/>
            <a:r>
              <a:rPr lang="en-US" sz="1800" dirty="0" smtClean="0"/>
              <a:t>Redundancy usually built into these installations</a:t>
            </a:r>
          </a:p>
          <a:p>
            <a:pPr lvl="2"/>
            <a:r>
              <a:rPr lang="en-US" dirty="0" smtClean="0"/>
              <a:t>Multiple dispensers, dual pumps, 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90793" y="1853184"/>
            <a:ext cx="6023665" cy="41262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17641" y="5979414"/>
            <a:ext cx="60236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Installation for Clear Creek ISD by Propane Specialty Services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826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3024"/>
            <a:ext cx="9344490" cy="1320800"/>
          </a:xfrm>
        </p:spPr>
        <p:txBody>
          <a:bodyPr/>
          <a:lstStyle/>
          <a:p>
            <a:r>
              <a:rPr lang="en-US" dirty="0" smtClean="0"/>
              <a:t>Site Requirements for Autogas </a:t>
            </a:r>
            <a:br>
              <a:rPr lang="en-US" dirty="0" smtClean="0"/>
            </a:br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93824"/>
            <a:ext cx="4833450" cy="440944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Concrete/Structural</a:t>
            </a:r>
          </a:p>
          <a:p>
            <a:pPr lvl="1"/>
            <a:r>
              <a:rPr lang="en-US" sz="1800" dirty="0" smtClean="0"/>
              <a:t>6” concrete pads for most tank installations</a:t>
            </a:r>
          </a:p>
          <a:p>
            <a:pPr lvl="1"/>
            <a:r>
              <a:rPr lang="en-US" sz="1800" dirty="0" smtClean="0"/>
              <a:t>Concrete forms for 18,000+ gallon tanks</a:t>
            </a:r>
          </a:p>
          <a:p>
            <a:r>
              <a:rPr lang="en-US" sz="2400" b="1" dirty="0" smtClean="0"/>
              <a:t>Electrical</a:t>
            </a:r>
          </a:p>
          <a:p>
            <a:pPr lvl="1"/>
            <a:r>
              <a:rPr lang="en-US" sz="1800" dirty="0" smtClean="0"/>
              <a:t>Pump – 240V power </a:t>
            </a:r>
            <a:r>
              <a:rPr lang="en-US" sz="1800" dirty="0"/>
              <a:t>s</a:t>
            </a:r>
            <a:r>
              <a:rPr lang="en-US" sz="1800" dirty="0" smtClean="0"/>
              <a:t>upply</a:t>
            </a:r>
          </a:p>
          <a:p>
            <a:pPr lvl="1"/>
            <a:r>
              <a:rPr lang="en-US" sz="1800" dirty="0" smtClean="0"/>
              <a:t>Dispenser – 120V power </a:t>
            </a:r>
            <a:r>
              <a:rPr lang="en-US" sz="1800" dirty="0"/>
              <a:t>s</a:t>
            </a:r>
            <a:r>
              <a:rPr lang="en-US" sz="1800" dirty="0" smtClean="0"/>
              <a:t>upply</a:t>
            </a:r>
          </a:p>
          <a:p>
            <a:pPr lvl="1"/>
            <a:r>
              <a:rPr lang="en-US" sz="1800" dirty="0" smtClean="0"/>
              <a:t>Emergency shut down valve</a:t>
            </a:r>
          </a:p>
          <a:p>
            <a:r>
              <a:rPr lang="en-US" sz="2400" b="1" dirty="0" smtClean="0"/>
              <a:t>Crash Protection</a:t>
            </a:r>
          </a:p>
          <a:p>
            <a:pPr lvl="1"/>
            <a:r>
              <a:rPr lang="en-US" sz="1800" dirty="0" smtClean="0"/>
              <a:t>Bollards or crash posts and rails per Texas Railroad Commission requirements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5340" y="1893824"/>
            <a:ext cx="5554723" cy="22741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3604" y="4325748"/>
            <a:ext cx="2003032" cy="197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8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/>
          <a:lstStyle/>
          <a:p>
            <a:r>
              <a:rPr lang="en-US" dirty="0" smtClean="0"/>
              <a:t>Autogas Infrastructure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9889"/>
            <a:ext cx="8596668" cy="4651474"/>
          </a:xfrm>
        </p:spPr>
        <p:txBody>
          <a:bodyPr/>
          <a:lstStyle/>
          <a:p>
            <a:r>
              <a:rPr lang="en-US" sz="2400" b="1" dirty="0" smtClean="0"/>
              <a:t>Purchase tank and dispensing equipment</a:t>
            </a:r>
          </a:p>
          <a:p>
            <a:pPr lvl="1"/>
            <a:r>
              <a:rPr lang="en-US" sz="1800" dirty="0" smtClean="0"/>
              <a:t>1000 gallon horizontal tank and dispenser on skid</a:t>
            </a:r>
          </a:p>
          <a:p>
            <a:pPr lvl="2"/>
            <a:r>
              <a:rPr lang="en-US" sz="1600" dirty="0" smtClean="0"/>
              <a:t>~$45-60k depending on dispenser and current site</a:t>
            </a:r>
          </a:p>
          <a:p>
            <a:pPr lvl="1"/>
            <a:r>
              <a:rPr lang="en-US" sz="1800" dirty="0" smtClean="0"/>
              <a:t>18,000 gallon tank with multiple dispensers and redundant pumps </a:t>
            </a:r>
          </a:p>
          <a:p>
            <a:pPr lvl="2"/>
            <a:r>
              <a:rPr lang="en-US" sz="1600" dirty="0" smtClean="0"/>
              <a:t>~$250-300k</a:t>
            </a:r>
          </a:p>
          <a:p>
            <a:r>
              <a:rPr lang="en-US" sz="2400" b="1" dirty="0" smtClean="0"/>
              <a:t>Lease tank and dispensing equipment from propane provider</a:t>
            </a:r>
          </a:p>
          <a:p>
            <a:pPr lvl="1"/>
            <a:r>
              <a:rPr lang="en-US" sz="1800" dirty="0" smtClean="0"/>
              <a:t>Costs for propane equipment (tanks, pump, dispenser, etc.)</a:t>
            </a:r>
          </a:p>
          <a:p>
            <a:pPr lvl="2"/>
            <a:r>
              <a:rPr lang="en-US" sz="1600" dirty="0" smtClean="0"/>
              <a:t>$0</a:t>
            </a:r>
          </a:p>
          <a:p>
            <a:pPr lvl="1"/>
            <a:r>
              <a:rPr lang="en-US" sz="1800" dirty="0" smtClean="0"/>
              <a:t>Costs for site preparation, electrical, and crash protection</a:t>
            </a:r>
          </a:p>
          <a:p>
            <a:pPr lvl="2"/>
            <a:r>
              <a:rPr lang="en-US" sz="1600" dirty="0" smtClean="0"/>
              <a:t>$5-15k</a:t>
            </a:r>
          </a:p>
        </p:txBody>
      </p:sp>
    </p:spTree>
    <p:extLst>
      <p:ext uri="{BB962C8B-B14F-4D97-AF65-F5344CB8AC3E}">
        <p14:creationId xmlns:p14="http://schemas.microsoft.com/office/powerpoint/2010/main" val="10181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4355</TotalTime>
  <Words>458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Autogas Infrastructure Simple, Scalable, and Affordable</vt:lpstr>
      <vt:lpstr>Autogas Infrastructure Components</vt:lpstr>
      <vt:lpstr>Dispensers and Operation</vt:lpstr>
      <vt:lpstr>Nozzles</vt:lpstr>
      <vt:lpstr>Tank Options – Flexible and Scalable</vt:lpstr>
      <vt:lpstr>Tank Options – Flexible and Scalable</vt:lpstr>
      <vt:lpstr>Tank Options – Flexible and Scalable</vt:lpstr>
      <vt:lpstr>Site Requirements for Autogas  Infrastructure</vt:lpstr>
      <vt:lpstr>Autogas Infrastructure Costs</vt:lpstr>
      <vt:lpstr>Propane Mowers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Autogas Infrastructure Simple, Scalable, and Affordable</dc:title>
  <dc:creator>Brian Green</dc:creator>
  <cp:lastModifiedBy>Brian Green</cp:lastModifiedBy>
  <cp:revision>67</cp:revision>
  <dcterms:created xsi:type="dcterms:W3CDTF">2017-11-10T20:28:03Z</dcterms:created>
  <dcterms:modified xsi:type="dcterms:W3CDTF">2017-11-13T21:05:56Z</dcterms:modified>
</cp:coreProperties>
</file>