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8" d="100"/>
          <a:sy n="78" d="100"/>
        </p:scale>
        <p:origin x="132" y="4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11/13/2017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11/13/2017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11/13/2017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11/13/2017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11/13/2017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11/13/2017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11/13/2017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11/13/2017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11/13/2017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11/13/2017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11/13/2017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11/13/2017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11/13/2017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11/13/2017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11/13/2017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11/13/2017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11/13/2017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7.em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Autogas Infrastructure</a:t>
            </a:r>
            <a:br>
              <a:rPr lang="en-US" dirty="0" smtClean="0"/>
            </a:br>
            <a:r>
              <a:rPr lang="en-US" sz="3200" dirty="0" smtClean="0"/>
              <a:t>Simple, Scalable, and Affordable</a:t>
            </a:r>
            <a:endParaRPr lang="en-US" sz="32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Brian Green</a:t>
            </a:r>
          </a:p>
          <a:p>
            <a:r>
              <a:rPr lang="en-US" dirty="0" smtClean="0"/>
              <a:t>Green’s Blue Flame Gas Company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84288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694944"/>
          </a:xfrm>
        </p:spPr>
        <p:txBody>
          <a:bodyPr/>
          <a:lstStyle/>
          <a:p>
            <a:r>
              <a:rPr lang="en-US" dirty="0" smtClean="0"/>
              <a:t>Propane Mowers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304545"/>
            <a:ext cx="5453302" cy="4046773"/>
          </a:xfrm>
        </p:spPr>
        <p:txBody>
          <a:bodyPr>
            <a:normAutofit fontScale="92500" lnSpcReduction="10000"/>
          </a:bodyPr>
          <a:lstStyle/>
          <a:p>
            <a:r>
              <a:rPr lang="en-US" sz="2200" b="1" dirty="0" smtClean="0"/>
              <a:t>Propane is a great fuel for commercial landscaping!</a:t>
            </a:r>
          </a:p>
          <a:p>
            <a:r>
              <a:rPr lang="en-US" sz="2200" b="1" dirty="0" smtClean="0"/>
              <a:t>Wide variety of propane conversions and mowers available from OEMs</a:t>
            </a:r>
          </a:p>
          <a:p>
            <a:pPr lvl="1"/>
            <a:r>
              <a:rPr lang="en-US" dirty="0" smtClean="0"/>
              <a:t>John Deere, Exmark, Bobcat, Wright, Gravely, Toro…</a:t>
            </a:r>
          </a:p>
          <a:p>
            <a:r>
              <a:rPr lang="en-US" sz="2200" b="1" dirty="0" smtClean="0"/>
              <a:t>Refueling Options</a:t>
            </a:r>
          </a:p>
          <a:p>
            <a:pPr lvl="1"/>
            <a:r>
              <a:rPr lang="en-US" dirty="0" smtClean="0"/>
              <a:t>Cylinder re-fuel/exchange or dispensing systems</a:t>
            </a:r>
          </a:p>
          <a:p>
            <a:r>
              <a:rPr lang="en-US" sz="2200" b="1" dirty="0" smtClean="0"/>
              <a:t>30%+ savings in fuel costs</a:t>
            </a:r>
          </a:p>
          <a:p>
            <a:r>
              <a:rPr lang="en-US" sz="2200" b="1" dirty="0" smtClean="0"/>
              <a:t>Bonus: Savings on refueling time</a:t>
            </a:r>
          </a:p>
          <a:p>
            <a:r>
              <a:rPr lang="en-US" sz="2200" b="1" dirty="0" smtClean="0"/>
              <a:t>Many landscapers start using propane fleet vehicles also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514628" y="490683"/>
            <a:ext cx="4291917" cy="2633326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6514628" y="3124009"/>
            <a:ext cx="4291917" cy="34618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096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Questions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677333" y="1849115"/>
            <a:ext cx="596188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chemeClr val="accent1"/>
                </a:solidFill>
              </a:rPr>
              <a:t>Brian Green</a:t>
            </a:r>
          </a:p>
          <a:p>
            <a:r>
              <a:rPr lang="en-US" sz="3200" dirty="0" smtClean="0">
                <a:solidFill>
                  <a:schemeClr val="accent1"/>
                </a:solidFill>
              </a:rPr>
              <a:t>713-562-8852</a:t>
            </a:r>
          </a:p>
          <a:p>
            <a:r>
              <a:rPr lang="en-US" sz="3200" dirty="0" smtClean="0">
                <a:solidFill>
                  <a:schemeClr val="accent1"/>
                </a:solidFill>
              </a:rPr>
              <a:t>brian@greensblueflame.com</a:t>
            </a:r>
            <a:endParaRPr lang="en-US" sz="3200" dirty="0">
              <a:solidFill>
                <a:schemeClr val="accent1"/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639221" y="609599"/>
            <a:ext cx="4452505" cy="5936673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77333" y="5210987"/>
            <a:ext cx="3539691" cy="757153"/>
          </a:xfrm>
          <a:prstGeom prst="rect">
            <a:avLst/>
          </a:prstGeom>
        </p:spPr>
      </p:pic>
      <p:pic>
        <p:nvPicPr>
          <p:cNvPr id="10" name="Picture 9"/>
          <p:cNvPicPr/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77333" y="3870873"/>
            <a:ext cx="3097265" cy="116479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939823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788126"/>
          </a:xfrm>
        </p:spPr>
        <p:txBody>
          <a:bodyPr/>
          <a:lstStyle/>
          <a:p>
            <a:r>
              <a:rPr lang="en-US" dirty="0" smtClean="0"/>
              <a:t>Autogas Infrastructure Components</a:t>
            </a:r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29211" y="1720560"/>
            <a:ext cx="6429438" cy="4295775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8717976" y="1535894"/>
            <a:ext cx="6961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Tank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0" name="Straight Arrow Connector 9"/>
          <p:cNvCxnSpPr/>
          <p:nvPr/>
        </p:nvCxnSpPr>
        <p:spPr>
          <a:xfrm flipH="1">
            <a:off x="8410745" y="1824603"/>
            <a:ext cx="405246" cy="561109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8805804" y="4613828"/>
            <a:ext cx="15994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Skid/structure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2" name="Straight Arrow Connector 11"/>
          <p:cNvCxnSpPr/>
          <p:nvPr/>
        </p:nvCxnSpPr>
        <p:spPr>
          <a:xfrm flipH="1" flipV="1">
            <a:off x="8543681" y="4409032"/>
            <a:ext cx="262123" cy="276999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7366476" y="5166517"/>
            <a:ext cx="12631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Plumbing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6" name="Straight Arrow Connector 15"/>
          <p:cNvCxnSpPr/>
          <p:nvPr/>
        </p:nvCxnSpPr>
        <p:spPr>
          <a:xfrm flipH="1" flipV="1">
            <a:off x="7557958" y="4147602"/>
            <a:ext cx="370639" cy="1030819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6294782" y="5351183"/>
            <a:ext cx="8095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Pump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9" name="Straight Arrow Connector 18"/>
          <p:cNvCxnSpPr/>
          <p:nvPr/>
        </p:nvCxnSpPr>
        <p:spPr>
          <a:xfrm flipH="1" flipV="1">
            <a:off x="5793079" y="4983161"/>
            <a:ext cx="501703" cy="552688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2038443" y="6022920"/>
            <a:ext cx="23350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Fill Nozzle and Hose  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2" name="Straight Arrow Connector 21"/>
          <p:cNvCxnSpPr>
            <a:stCxn id="21" idx="3"/>
          </p:cNvCxnSpPr>
          <p:nvPr/>
        </p:nvCxnSpPr>
        <p:spPr>
          <a:xfrm flipV="1">
            <a:off x="4373453" y="5444171"/>
            <a:ext cx="429518" cy="763415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1682634" y="1508578"/>
            <a:ext cx="13331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Dispenser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9" name="Straight Arrow Connector 28"/>
          <p:cNvCxnSpPr/>
          <p:nvPr/>
        </p:nvCxnSpPr>
        <p:spPr>
          <a:xfrm>
            <a:off x="2890915" y="1713975"/>
            <a:ext cx="415810" cy="274787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/>
          <p:cNvSpPr txBox="1"/>
          <p:nvPr/>
        </p:nvSpPr>
        <p:spPr>
          <a:xfrm>
            <a:off x="259773" y="2400546"/>
            <a:ext cx="304695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Other Requirements:</a:t>
            </a:r>
          </a:p>
          <a:p>
            <a:r>
              <a:rPr lang="en-US" dirty="0"/>
              <a:t>	</a:t>
            </a:r>
            <a:r>
              <a:rPr lang="en-US" dirty="0" smtClean="0"/>
              <a:t>- Site Preparation</a:t>
            </a:r>
          </a:p>
          <a:p>
            <a:r>
              <a:rPr lang="en-US" dirty="0"/>
              <a:t>	</a:t>
            </a:r>
            <a:r>
              <a:rPr lang="en-US" dirty="0" smtClean="0"/>
              <a:t>- Power Supply</a:t>
            </a:r>
          </a:p>
          <a:p>
            <a:r>
              <a:rPr lang="en-US" dirty="0"/>
              <a:t>	</a:t>
            </a:r>
            <a:r>
              <a:rPr lang="en-US" dirty="0" smtClean="0"/>
              <a:t>- Crash Protection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54068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786714"/>
          </a:xfrm>
        </p:spPr>
        <p:txBody>
          <a:bodyPr/>
          <a:lstStyle/>
          <a:p>
            <a:r>
              <a:rPr lang="en-US" dirty="0" smtClean="0"/>
              <a:t>Dispensers and Operation</a:t>
            </a: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8603759" y="3390609"/>
            <a:ext cx="2004575" cy="2969741"/>
          </a:xfrm>
          <a:prstGeom prst="rect">
            <a:avLst/>
          </a:prstGeom>
        </p:spPr>
      </p:pic>
      <p:sp>
        <p:nvSpPr>
          <p:cNvPr id="10" name="Content Placeholder 2"/>
          <p:cNvSpPr txBox="1">
            <a:spLocks/>
          </p:cNvSpPr>
          <p:nvPr/>
        </p:nvSpPr>
        <p:spPr>
          <a:xfrm>
            <a:off x="677334" y="1450222"/>
            <a:ext cx="4463077" cy="4786559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b="1" dirty="0" smtClean="0"/>
              <a:t>Simple Access - Push to Start</a:t>
            </a:r>
          </a:p>
          <a:p>
            <a:r>
              <a:rPr lang="en-US" sz="2400" b="1" dirty="0" smtClean="0"/>
              <a:t>Card Access</a:t>
            </a:r>
          </a:p>
          <a:p>
            <a:pPr lvl="1"/>
            <a:r>
              <a:rPr lang="en-US" sz="2000" dirty="0" smtClean="0"/>
              <a:t>Cellular based communication</a:t>
            </a:r>
          </a:p>
          <a:p>
            <a:pPr lvl="1"/>
            <a:r>
              <a:rPr lang="en-US" sz="2000" dirty="0" smtClean="0"/>
              <a:t>Customizable data </a:t>
            </a:r>
            <a:r>
              <a:rPr lang="en-US" sz="2000" dirty="0"/>
              <a:t>m</a:t>
            </a:r>
            <a:r>
              <a:rPr lang="en-US" sz="2000" dirty="0" smtClean="0"/>
              <a:t>anagement</a:t>
            </a:r>
          </a:p>
          <a:p>
            <a:pPr lvl="1"/>
            <a:r>
              <a:rPr lang="en-US" sz="2000" dirty="0" smtClean="0"/>
              <a:t>Accommodate multiple fleets at a single location</a:t>
            </a:r>
          </a:p>
          <a:p>
            <a:r>
              <a:rPr lang="en-US" sz="2400" b="1" dirty="0" smtClean="0"/>
              <a:t>Single or Dual Hose Set-ups</a:t>
            </a:r>
          </a:p>
          <a:p>
            <a:r>
              <a:rPr lang="en-US" sz="2400" b="1" dirty="0" smtClean="0"/>
              <a:t>Installed with hose, nozzle, and, break-away device</a:t>
            </a:r>
          </a:p>
          <a:p>
            <a:r>
              <a:rPr lang="en-US" sz="2400" b="1" dirty="0" smtClean="0"/>
              <a:t>Dispensers can be added as your propane fleet grows</a:t>
            </a:r>
          </a:p>
          <a:p>
            <a:endParaRPr lang="en-US" sz="2400" b="1" dirty="0" smtClean="0"/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11" name="Content Placeholder 4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639266" y="3267041"/>
            <a:ext cx="1979827" cy="2969741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639266" y="844378"/>
            <a:ext cx="3978479" cy="25462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0884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Nozzles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677335" y="1405082"/>
            <a:ext cx="6750332" cy="5171440"/>
          </a:xfrm>
        </p:spPr>
        <p:txBody>
          <a:bodyPr>
            <a:normAutofit lnSpcReduction="10000"/>
          </a:bodyPr>
          <a:lstStyle/>
          <a:p>
            <a:r>
              <a:rPr lang="en-US" sz="2400" b="1" dirty="0" smtClean="0"/>
              <a:t>ACME Low Emission</a:t>
            </a:r>
          </a:p>
          <a:p>
            <a:pPr lvl="1"/>
            <a:r>
              <a:rPr lang="en-US" sz="2200" dirty="0" smtClean="0"/>
              <a:t>Standard in the propane industry for decades</a:t>
            </a:r>
          </a:p>
          <a:p>
            <a:pPr lvl="1"/>
            <a:r>
              <a:rPr lang="en-US" sz="2000" dirty="0" smtClean="0"/>
              <a:t>Connects using ACME Threads</a:t>
            </a:r>
          </a:p>
          <a:p>
            <a:pPr lvl="1"/>
            <a:r>
              <a:rPr lang="en-US" sz="2000" dirty="0" smtClean="0"/>
              <a:t>1.9 cc product released</a:t>
            </a:r>
          </a:p>
          <a:p>
            <a:r>
              <a:rPr lang="en-US" sz="2400" b="1" dirty="0" smtClean="0"/>
              <a:t>Ultra-Low Emission Quick Connection</a:t>
            </a:r>
          </a:p>
          <a:p>
            <a:pPr lvl="1"/>
            <a:r>
              <a:rPr lang="en-US" sz="1900" dirty="0" smtClean="0"/>
              <a:t>Only 0.4 cc product released</a:t>
            </a:r>
          </a:p>
          <a:p>
            <a:pPr lvl="1"/>
            <a:r>
              <a:rPr lang="en-US" sz="2000" dirty="0" smtClean="0"/>
              <a:t>Locks when the trigger is pulled </a:t>
            </a:r>
          </a:p>
          <a:p>
            <a:pPr lvl="1"/>
            <a:r>
              <a:rPr lang="en-US" sz="2000" dirty="0" smtClean="0"/>
              <a:t>Unlocks automatically then trigger is released</a:t>
            </a:r>
          </a:p>
          <a:p>
            <a:pPr lvl="1"/>
            <a:r>
              <a:rPr lang="en-US" sz="2000" dirty="0" smtClean="0"/>
              <a:t>Propane does not flow unless properly connected</a:t>
            </a:r>
          </a:p>
          <a:p>
            <a:r>
              <a:rPr lang="en-US" sz="2400" b="1" dirty="0" smtClean="0"/>
              <a:t>Funding is available to switch to Ultra-Low Emission Nozzle</a:t>
            </a:r>
          </a:p>
          <a:p>
            <a:pPr lvl="1"/>
            <a:r>
              <a:rPr lang="en-US" sz="2100" dirty="0" smtClean="0"/>
              <a:t>$100 per tank-side connector, $1,000 hose-end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427667" y="781627"/>
            <a:ext cx="3692669" cy="2457303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427667" y="3238930"/>
            <a:ext cx="3692670" cy="29074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83551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599"/>
            <a:ext cx="8596668" cy="928255"/>
          </a:xfrm>
        </p:spPr>
        <p:txBody>
          <a:bodyPr/>
          <a:lstStyle/>
          <a:p>
            <a:r>
              <a:rPr lang="en-US" dirty="0" smtClean="0"/>
              <a:t>Tank Options – Flexible and Scalable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537854"/>
            <a:ext cx="4126314" cy="4255035"/>
          </a:xfrm>
        </p:spPr>
        <p:txBody>
          <a:bodyPr>
            <a:normAutofit/>
          </a:bodyPr>
          <a:lstStyle/>
          <a:p>
            <a:r>
              <a:rPr lang="en-US" sz="2400" b="1" dirty="0" smtClean="0"/>
              <a:t>Horizontal</a:t>
            </a:r>
          </a:p>
          <a:p>
            <a:pPr lvl="1"/>
            <a:r>
              <a:rPr lang="en-US" sz="1800" dirty="0" smtClean="0"/>
              <a:t>Preferred option – cost/availability</a:t>
            </a:r>
          </a:p>
          <a:p>
            <a:pPr lvl="1"/>
            <a:r>
              <a:rPr lang="en-US" sz="1800" dirty="0" smtClean="0"/>
              <a:t>1,000 gallon/2,000 gallon +</a:t>
            </a:r>
          </a:p>
          <a:p>
            <a:pPr lvl="1"/>
            <a:r>
              <a:rPr lang="en-US" sz="1800" dirty="0" smtClean="0"/>
              <a:t>Additional tanks can be added as your propane fleet grows</a:t>
            </a:r>
          </a:p>
          <a:p>
            <a:pPr lvl="1"/>
            <a:r>
              <a:rPr lang="en-US" sz="1800" dirty="0" smtClean="0"/>
              <a:t>Tanks are monitored remotely using a cellular device</a:t>
            </a:r>
          </a:p>
          <a:p>
            <a:pPr lvl="2"/>
            <a:r>
              <a:rPr lang="en-US" sz="1600" dirty="0" smtClean="0"/>
              <a:t>Sends emails and texts to operations staff when thresholds are met</a:t>
            </a:r>
          </a:p>
          <a:p>
            <a:pPr lvl="1"/>
            <a:endParaRPr lang="en-US" sz="1800" dirty="0" smtClean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5474208" y="1233018"/>
            <a:ext cx="4224459" cy="2559165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975668" y="4108704"/>
            <a:ext cx="5377966" cy="22018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60520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707136"/>
          </a:xfrm>
        </p:spPr>
        <p:txBody>
          <a:bodyPr/>
          <a:lstStyle/>
          <a:p>
            <a:r>
              <a:rPr lang="en-US" dirty="0"/>
              <a:t>Tank Options – Flexible and Scalable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502221"/>
            <a:ext cx="5564970" cy="4471859"/>
          </a:xfrm>
        </p:spPr>
        <p:txBody>
          <a:bodyPr>
            <a:normAutofit/>
          </a:bodyPr>
          <a:lstStyle/>
          <a:p>
            <a:r>
              <a:rPr lang="en-US" sz="2400" b="1" dirty="0" smtClean="0"/>
              <a:t>Vertical</a:t>
            </a:r>
          </a:p>
          <a:p>
            <a:pPr lvl="1"/>
            <a:r>
              <a:rPr lang="en-US" sz="1800" dirty="0" smtClean="0"/>
              <a:t>Best option when space is constrained</a:t>
            </a:r>
          </a:p>
          <a:p>
            <a:pPr lvl="1"/>
            <a:r>
              <a:rPr lang="en-US" sz="1800" dirty="0" smtClean="0"/>
              <a:t>Cost about 4-5X more than horizontal tanks to purchase and install</a:t>
            </a:r>
          </a:p>
          <a:p>
            <a:pPr lvl="1"/>
            <a:r>
              <a:rPr lang="en-US" sz="1800" dirty="0" smtClean="0"/>
              <a:t>Offered in ranges of 660-2000 gallons</a:t>
            </a:r>
          </a:p>
          <a:p>
            <a:pPr lvl="1"/>
            <a:r>
              <a:rPr lang="en-US" sz="1800" dirty="0" smtClean="0"/>
              <a:t>X-Base and rails available for retro-fit installations</a:t>
            </a:r>
            <a:endParaRPr lang="en-US" sz="18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6669483" y="1316736"/>
            <a:ext cx="4181397" cy="48524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63096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865632"/>
          </a:xfrm>
        </p:spPr>
        <p:txBody>
          <a:bodyPr/>
          <a:lstStyle/>
          <a:p>
            <a:r>
              <a:rPr lang="en-US" dirty="0"/>
              <a:t>Tank Options – Flexible and Scalable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786936"/>
            <a:ext cx="4674954" cy="3880773"/>
          </a:xfrm>
        </p:spPr>
        <p:txBody>
          <a:bodyPr/>
          <a:lstStyle/>
          <a:p>
            <a:r>
              <a:rPr lang="en-US" sz="2400" b="1" dirty="0" smtClean="0"/>
              <a:t>Large Volume</a:t>
            </a:r>
          </a:p>
          <a:p>
            <a:pPr lvl="1"/>
            <a:r>
              <a:rPr lang="en-US" sz="1800" dirty="0" smtClean="0"/>
              <a:t>Long term commitment w/ large fleet (School Districts)</a:t>
            </a:r>
          </a:p>
          <a:p>
            <a:pPr lvl="1"/>
            <a:r>
              <a:rPr lang="en-US" sz="1800" dirty="0" smtClean="0"/>
              <a:t>18,000/30,000 gallons</a:t>
            </a:r>
          </a:p>
          <a:p>
            <a:pPr lvl="1"/>
            <a:r>
              <a:rPr lang="en-US" sz="1800" dirty="0" smtClean="0"/>
              <a:t>Largest cost to install - Largest cost savings on fuel</a:t>
            </a:r>
          </a:p>
          <a:p>
            <a:pPr lvl="2"/>
            <a:r>
              <a:rPr lang="en-US" sz="1600" dirty="0" smtClean="0"/>
              <a:t>Transport Delivery</a:t>
            </a:r>
          </a:p>
          <a:p>
            <a:pPr lvl="1"/>
            <a:r>
              <a:rPr lang="en-US" sz="1800" dirty="0" smtClean="0"/>
              <a:t>Redundancy usually built into these installations</a:t>
            </a:r>
          </a:p>
          <a:p>
            <a:pPr lvl="2"/>
            <a:r>
              <a:rPr lang="en-US" dirty="0" smtClean="0"/>
              <a:t>Multiple dispensers, dual pumps, etc.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5590793" y="1853184"/>
            <a:ext cx="6023665" cy="412623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5517641" y="5979414"/>
            <a:ext cx="602366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Installation for Clear Creek ISD by Propane Specialty Services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20682633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573024"/>
            <a:ext cx="9344490" cy="1320800"/>
          </a:xfrm>
        </p:spPr>
        <p:txBody>
          <a:bodyPr/>
          <a:lstStyle/>
          <a:p>
            <a:r>
              <a:rPr lang="en-US" dirty="0" smtClean="0"/>
              <a:t>Site Requirements for Autogas </a:t>
            </a:r>
            <a:br>
              <a:rPr lang="en-US" dirty="0" smtClean="0"/>
            </a:br>
            <a:r>
              <a:rPr lang="en-US" dirty="0" smtClean="0"/>
              <a:t>Infrastructure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893824"/>
            <a:ext cx="4833450" cy="4409440"/>
          </a:xfrm>
        </p:spPr>
        <p:txBody>
          <a:bodyPr>
            <a:normAutofit fontScale="92500" lnSpcReduction="10000"/>
          </a:bodyPr>
          <a:lstStyle/>
          <a:p>
            <a:r>
              <a:rPr lang="en-US" sz="2400" b="1" dirty="0" smtClean="0"/>
              <a:t>Concrete/Structural</a:t>
            </a:r>
          </a:p>
          <a:p>
            <a:pPr lvl="1"/>
            <a:r>
              <a:rPr lang="en-US" sz="1800" dirty="0" smtClean="0"/>
              <a:t>6” concrete pads for most tank installations</a:t>
            </a:r>
          </a:p>
          <a:p>
            <a:pPr lvl="1"/>
            <a:r>
              <a:rPr lang="en-US" sz="1800" dirty="0" smtClean="0"/>
              <a:t>Concrete forms for 18,000+ gallon tanks</a:t>
            </a:r>
          </a:p>
          <a:p>
            <a:r>
              <a:rPr lang="en-US" sz="2400" b="1" dirty="0" smtClean="0"/>
              <a:t>Electrical</a:t>
            </a:r>
          </a:p>
          <a:p>
            <a:pPr lvl="1"/>
            <a:r>
              <a:rPr lang="en-US" sz="1800" dirty="0" smtClean="0"/>
              <a:t>Pump – 240V power </a:t>
            </a:r>
            <a:r>
              <a:rPr lang="en-US" sz="1800" dirty="0"/>
              <a:t>s</a:t>
            </a:r>
            <a:r>
              <a:rPr lang="en-US" sz="1800" dirty="0" smtClean="0"/>
              <a:t>upply</a:t>
            </a:r>
          </a:p>
          <a:p>
            <a:pPr lvl="1"/>
            <a:r>
              <a:rPr lang="en-US" sz="1800" dirty="0" smtClean="0"/>
              <a:t>Dispenser – 120V power </a:t>
            </a:r>
            <a:r>
              <a:rPr lang="en-US" sz="1800" dirty="0"/>
              <a:t>s</a:t>
            </a:r>
            <a:r>
              <a:rPr lang="en-US" sz="1800" dirty="0" smtClean="0"/>
              <a:t>upply</a:t>
            </a:r>
          </a:p>
          <a:p>
            <a:pPr lvl="1"/>
            <a:r>
              <a:rPr lang="en-US" sz="1800" dirty="0" smtClean="0"/>
              <a:t>Emergency shut down valve</a:t>
            </a:r>
          </a:p>
          <a:p>
            <a:r>
              <a:rPr lang="en-US" sz="2400" b="1" dirty="0" smtClean="0"/>
              <a:t>Crash Protection</a:t>
            </a:r>
          </a:p>
          <a:p>
            <a:pPr lvl="1"/>
            <a:r>
              <a:rPr lang="en-US" sz="1800" dirty="0" smtClean="0"/>
              <a:t>Bollards or crash posts and rails per Texas Railroad Commission requirements</a:t>
            </a:r>
            <a:endParaRPr lang="en-US" sz="18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5625340" y="1893824"/>
            <a:ext cx="5554723" cy="2274188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7133604" y="4325748"/>
            <a:ext cx="2003032" cy="19775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58913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780288"/>
          </a:xfrm>
        </p:spPr>
        <p:txBody>
          <a:bodyPr/>
          <a:lstStyle/>
          <a:p>
            <a:r>
              <a:rPr lang="en-US" dirty="0" smtClean="0"/>
              <a:t>Autogas Infrastructure Costs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389889"/>
            <a:ext cx="8596668" cy="4651474"/>
          </a:xfrm>
        </p:spPr>
        <p:txBody>
          <a:bodyPr/>
          <a:lstStyle/>
          <a:p>
            <a:r>
              <a:rPr lang="en-US" sz="2400" b="1" dirty="0" smtClean="0"/>
              <a:t>Purchase tank and dispensing equipment</a:t>
            </a:r>
          </a:p>
          <a:p>
            <a:pPr lvl="1"/>
            <a:r>
              <a:rPr lang="en-US" sz="1800" dirty="0" smtClean="0"/>
              <a:t>1000 gallon horizontal tank and dispenser on skid</a:t>
            </a:r>
          </a:p>
          <a:p>
            <a:pPr lvl="2"/>
            <a:r>
              <a:rPr lang="en-US" sz="1600" dirty="0" smtClean="0"/>
              <a:t>~$45-60k depending on dispenser and current site</a:t>
            </a:r>
          </a:p>
          <a:p>
            <a:pPr lvl="1"/>
            <a:r>
              <a:rPr lang="en-US" sz="1800" dirty="0" smtClean="0"/>
              <a:t>18,000 gallon tank with multiple dispensers and redundant pumps </a:t>
            </a:r>
          </a:p>
          <a:p>
            <a:pPr lvl="2"/>
            <a:r>
              <a:rPr lang="en-US" sz="1600" dirty="0" smtClean="0"/>
              <a:t>~$250-300k</a:t>
            </a:r>
          </a:p>
          <a:p>
            <a:r>
              <a:rPr lang="en-US" sz="2400" b="1" dirty="0" smtClean="0"/>
              <a:t>Lease tank and dispensing equipment from propane provider</a:t>
            </a:r>
          </a:p>
          <a:p>
            <a:pPr lvl="1"/>
            <a:r>
              <a:rPr lang="en-US" sz="1800" dirty="0" smtClean="0"/>
              <a:t>Costs for propane equipment (tanks, pump, dispenser, etc.)</a:t>
            </a:r>
          </a:p>
          <a:p>
            <a:pPr lvl="2"/>
            <a:r>
              <a:rPr lang="en-US" sz="1600" dirty="0" smtClean="0"/>
              <a:t>$0</a:t>
            </a:r>
          </a:p>
          <a:p>
            <a:pPr lvl="1"/>
            <a:r>
              <a:rPr lang="en-US" sz="1800" dirty="0" smtClean="0"/>
              <a:t>Costs for site preparation, electrical, and crash protection</a:t>
            </a:r>
          </a:p>
          <a:p>
            <a:pPr lvl="2"/>
            <a:r>
              <a:rPr lang="en-US" sz="1600" dirty="0" smtClean="0"/>
              <a:t>$5-15k</a:t>
            </a:r>
          </a:p>
        </p:txBody>
      </p:sp>
    </p:spTree>
    <p:extLst>
      <p:ext uri="{BB962C8B-B14F-4D97-AF65-F5344CB8AC3E}">
        <p14:creationId xmlns:p14="http://schemas.microsoft.com/office/powerpoint/2010/main" val="10181605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4355</TotalTime>
  <Words>458</Words>
  <Application>Microsoft Office PowerPoint</Application>
  <PresentationFormat>Widescreen</PresentationFormat>
  <Paragraphs>93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Trebuchet MS</vt:lpstr>
      <vt:lpstr>Wingdings 3</vt:lpstr>
      <vt:lpstr>Facet</vt:lpstr>
      <vt:lpstr>Autogas Infrastructure Simple, Scalable, and Affordable</vt:lpstr>
      <vt:lpstr>Autogas Infrastructure Components</vt:lpstr>
      <vt:lpstr>Dispensers and Operation</vt:lpstr>
      <vt:lpstr>Nozzles</vt:lpstr>
      <vt:lpstr>Tank Options – Flexible and Scalable</vt:lpstr>
      <vt:lpstr>Tank Options – Flexible and Scalable</vt:lpstr>
      <vt:lpstr>Tank Options – Flexible and Scalable</vt:lpstr>
      <vt:lpstr>Site Requirements for Autogas  Infrastructure</vt:lpstr>
      <vt:lpstr>Autogas Infrastructure Costs</vt:lpstr>
      <vt:lpstr>Propane Mowers</vt:lpstr>
      <vt:lpstr>Questions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Autogas Infrastructure Simple, Scalable, and Affordable</dc:title>
  <dc:creator>Brian Green</dc:creator>
  <cp:lastModifiedBy>Brian Green</cp:lastModifiedBy>
  <cp:revision>67</cp:revision>
  <dcterms:created xsi:type="dcterms:W3CDTF">2017-11-10T20:28:03Z</dcterms:created>
  <dcterms:modified xsi:type="dcterms:W3CDTF">2017-11-13T21:05:56Z</dcterms:modified>
</cp:coreProperties>
</file>