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31"/>
  </p:notesMasterIdLst>
  <p:handoutMasterIdLst>
    <p:handoutMasterId r:id="rId32"/>
  </p:handoutMasterIdLst>
  <p:sldIdLst>
    <p:sldId id="300" r:id="rId2"/>
    <p:sldId id="369" r:id="rId3"/>
    <p:sldId id="384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20" r:id="rId19"/>
    <p:sldId id="410" r:id="rId20"/>
    <p:sldId id="411" r:id="rId21"/>
    <p:sldId id="412" r:id="rId22"/>
    <p:sldId id="413" r:id="rId23"/>
    <p:sldId id="415" r:id="rId24"/>
    <p:sldId id="416" r:id="rId25"/>
    <p:sldId id="417" r:id="rId26"/>
    <p:sldId id="418" r:id="rId27"/>
    <p:sldId id="414" r:id="rId28"/>
    <p:sldId id="419" r:id="rId29"/>
    <p:sldId id="379" r:id="rId30"/>
  </p:sldIdLst>
  <p:sldSz cx="12192000" cy="6858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ＭＳ Ｐゴシック" panose="020B0600070205080204" pitchFamily="34" charset="-128"/>
      <p:regular r:id="rId35"/>
    </p:embeddedFont>
    <p:embeddedFont>
      <p:font typeface="Aharoni" panose="02010803020104030203" pitchFamily="2" charset="-79"/>
      <p:bold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badi MT Condensed Light" panose="020B0604020202020204" charset="0"/>
      <p:regular r:id="rId49"/>
    </p:embeddedFont>
  </p:embeddedFontLst>
  <p:custShowLst>
    <p:custShow name="Custom Show 1" id="0">
      <p:sldLst/>
    </p:custShow>
    <p:custShow name="Custom Show 2" id="1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151"/>
    <a:srgbClr val="1B457F"/>
    <a:srgbClr val="B98E2D"/>
    <a:srgbClr val="DEAC37"/>
    <a:srgbClr val="4C0000"/>
    <a:srgbClr val="CECDC4"/>
    <a:srgbClr val="000000"/>
    <a:srgbClr val="B2B0A3"/>
    <a:srgbClr val="4C5D70"/>
    <a:srgbClr val="6A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3" autoAdjust="0"/>
    <p:restoredTop sz="93841" autoAdjust="0"/>
  </p:normalViewPr>
  <p:slideViewPr>
    <p:cSldViewPr snapToGrid="0">
      <p:cViewPr>
        <p:scale>
          <a:sx n="100" d="100"/>
          <a:sy n="100" d="100"/>
        </p:scale>
        <p:origin x="88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ti-bcs.tti.servers\htp\J-Johnson\Projects\NCTCOG%20Phase%202%20-%20605671\New%20Waverly%20Test%20Data\allDaysSummary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v>2012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NOxSummary!$C$45:$C$73</c:f>
              <c:numCache>
                <c:formatCode>General</c:formatCode>
                <c:ptCount val="29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</c:numCache>
            </c:numRef>
          </c:cat>
          <c:val>
            <c:numRef>
              <c:f>NOxSummary!$G$45:$G$73</c:f>
              <c:numCache>
                <c:formatCode>0%</c:formatCode>
                <c:ptCount val="29"/>
                <c:pt idx="0">
                  <c:v>2.8328611898016999E-3</c:v>
                </c:pt>
                <c:pt idx="1">
                  <c:v>2.8328611898016999E-3</c:v>
                </c:pt>
                <c:pt idx="2">
                  <c:v>1.4164305949008499E-3</c:v>
                </c:pt>
                <c:pt idx="3">
                  <c:v>2.8328611898016999E-3</c:v>
                </c:pt>
                <c:pt idx="4">
                  <c:v>2.8328611898016999E-3</c:v>
                </c:pt>
                <c:pt idx="5">
                  <c:v>2.8328611898016999E-3</c:v>
                </c:pt>
                <c:pt idx="6">
                  <c:v>1.8413597733711047E-2</c:v>
                </c:pt>
                <c:pt idx="7">
                  <c:v>1.4164305949008499E-2</c:v>
                </c:pt>
                <c:pt idx="8">
                  <c:v>1.4164305949008499E-2</c:v>
                </c:pt>
                <c:pt idx="9">
                  <c:v>2.1246458923512748E-2</c:v>
                </c:pt>
                <c:pt idx="10">
                  <c:v>3.6827195467422094E-2</c:v>
                </c:pt>
                <c:pt idx="11">
                  <c:v>5.3824362606232294E-2</c:v>
                </c:pt>
                <c:pt idx="12">
                  <c:v>3.8243626062322948E-2</c:v>
                </c:pt>
                <c:pt idx="13">
                  <c:v>3.1161473087818695E-2</c:v>
                </c:pt>
                <c:pt idx="14">
                  <c:v>5.2407932011331447E-2</c:v>
                </c:pt>
                <c:pt idx="15">
                  <c:v>5.8073654390934842E-2</c:v>
                </c:pt>
                <c:pt idx="16">
                  <c:v>8.3569405099150146E-2</c:v>
                </c:pt>
                <c:pt idx="17">
                  <c:v>8.0736543909348438E-2</c:v>
                </c:pt>
                <c:pt idx="18">
                  <c:v>0.13881019830028329</c:v>
                </c:pt>
                <c:pt idx="19">
                  <c:v>2.1246458923512748E-2</c:v>
                </c:pt>
                <c:pt idx="20">
                  <c:v>5.5240793201133141E-2</c:v>
                </c:pt>
                <c:pt idx="21">
                  <c:v>4.9575070821529746E-2</c:v>
                </c:pt>
                <c:pt idx="22">
                  <c:v>7.7903682719546744E-2</c:v>
                </c:pt>
                <c:pt idx="23">
                  <c:v>0.11898016997167139</c:v>
                </c:pt>
                <c:pt idx="24">
                  <c:v>1.9830028328611898E-2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A-4FE0-9384-AA4C672BF432}"/>
            </c:ext>
          </c:extLst>
        </c:ser>
        <c:ser>
          <c:idx val="1"/>
          <c:order val="1"/>
          <c:tx>
            <c:v>2016</c:v>
          </c:tx>
          <c:spPr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NOxSummary!$C$45:$C$73</c:f>
              <c:numCache>
                <c:formatCode>General</c:formatCode>
                <c:ptCount val="29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</c:numCache>
            </c:numRef>
          </c:cat>
          <c:val>
            <c:numRef>
              <c:f>NOxSummary!$F$45:$F$73</c:f>
              <c:numCache>
                <c:formatCode>0%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9.4786729857819912E-3</c:v>
                </c:pt>
                <c:pt idx="6">
                  <c:v>4.7393364928909956E-3</c:v>
                </c:pt>
                <c:pt idx="7">
                  <c:v>1.4218009478672985E-2</c:v>
                </c:pt>
                <c:pt idx="8">
                  <c:v>1.1058451816745656E-2</c:v>
                </c:pt>
                <c:pt idx="9">
                  <c:v>4.7393364928909956E-3</c:v>
                </c:pt>
                <c:pt idx="10">
                  <c:v>2.6856240126382307E-2</c:v>
                </c:pt>
                <c:pt idx="11">
                  <c:v>2.3696682464454975E-2</c:v>
                </c:pt>
                <c:pt idx="12">
                  <c:v>2.6856240126382307E-2</c:v>
                </c:pt>
                <c:pt idx="13">
                  <c:v>1.1058451816745656E-2</c:v>
                </c:pt>
                <c:pt idx="14">
                  <c:v>1.8957345971563982E-2</c:v>
                </c:pt>
                <c:pt idx="15">
                  <c:v>2.5276461295418641E-2</c:v>
                </c:pt>
                <c:pt idx="16">
                  <c:v>5.0552922590837282E-2</c:v>
                </c:pt>
                <c:pt idx="17">
                  <c:v>7.7409162717219593E-2</c:v>
                </c:pt>
                <c:pt idx="18">
                  <c:v>0.12796208530805686</c:v>
                </c:pt>
                <c:pt idx="19">
                  <c:v>2.2116903633491312E-2</c:v>
                </c:pt>
                <c:pt idx="20">
                  <c:v>3.6334913112164295E-2</c:v>
                </c:pt>
                <c:pt idx="21">
                  <c:v>3.4755134281200632E-2</c:v>
                </c:pt>
                <c:pt idx="22">
                  <c:v>4.4233807266982623E-2</c:v>
                </c:pt>
                <c:pt idx="23">
                  <c:v>6.7930489731437602E-2</c:v>
                </c:pt>
                <c:pt idx="24">
                  <c:v>6.3191153238546599E-2</c:v>
                </c:pt>
                <c:pt idx="25">
                  <c:v>7.266982622432859E-2</c:v>
                </c:pt>
                <c:pt idx="26">
                  <c:v>0.11216429699842022</c:v>
                </c:pt>
                <c:pt idx="27">
                  <c:v>9.004739336492891E-2</c:v>
                </c:pt>
                <c:pt idx="28">
                  <c:v>2.3696682464454975E-2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1A-4FE0-9384-AA4C672BF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0703088"/>
        <c:axId val="1233356592"/>
      </c:barChart>
      <c:catAx>
        <c:axId val="92070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356592"/>
        <c:crosses val="autoZero"/>
        <c:auto val="1"/>
        <c:lblAlgn val="ctr"/>
        <c:lblOffset val="100"/>
        <c:noMultiLvlLbl val="0"/>
      </c:catAx>
      <c:valAx>
        <c:axId val="123335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  <a:r>
                  <a:rPr lang="en-US" baseline="0"/>
                  <a:t> of Total Counts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7030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61A942-F816-4F03-A5D5-2A16BDFDB5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719F6-FC2B-461B-9A6C-10A744D149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EC36E-A73C-4CBD-9E21-54427F0F1C5B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63BD8-F57A-469E-8F91-3E6F1E985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Numbers based on previous report compiled for TCEQ.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F1972-B685-4DD1-9203-403F5F70D7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354C0-C3B0-4005-A33C-916039F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91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E3D46-0F41-4F8F-BEC7-DCE76DAB7EA8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Numbers based on previous report compiled for TCEQ.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37AB0-A058-4EDE-9F8D-895B824AF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3890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6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1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91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chemeClr val="accent2"/>
            </a:gs>
            <a:gs pos="44000">
              <a:schemeClr val="bg1">
                <a:lumMod val="60000"/>
                <a:lumOff val="40000"/>
              </a:schemeClr>
            </a:gs>
            <a:gs pos="75000">
              <a:schemeClr val="bg1">
                <a:lumMod val="0"/>
                <a:lumOff val="100000"/>
              </a:schemeClr>
            </a:gs>
            <a:gs pos="95000">
              <a:schemeClr val="bg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2349" y="6356349"/>
            <a:ext cx="2743200" cy="365125"/>
          </a:xfrm>
        </p:spPr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729159" y="6378891"/>
            <a:ext cx="320040" cy="32004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accent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accent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7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0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5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44000">
              <a:schemeClr val="bg1">
                <a:lumMod val="60000"/>
                <a:lumOff val="40000"/>
              </a:schemeClr>
            </a:gs>
            <a:gs pos="75000">
              <a:schemeClr val="bg1">
                <a:lumMod val="0"/>
                <a:lumOff val="100000"/>
              </a:schemeClr>
            </a:gs>
            <a:gs pos="95000">
              <a:schemeClr val="bg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07E3-2388-45F6-8334-9551E5D4165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06BC-8AB3-4269-911F-2A8DC2C051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1729159" y="6378891"/>
            <a:ext cx="320040" cy="32004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accent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accent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8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eq.texas.gov/assets/public/implementation/air/am/contracts/reports/mob/5820990400FY1111-20110831-tti-tx_hddv_ei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J-Johnson@tti.tamu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5">
                <a:lumMod val="80000"/>
              </a:schemeClr>
            </a:gs>
            <a:gs pos="0">
              <a:schemeClr val="accent5">
                <a:lumMod val="93000"/>
                <a:lumOff val="7000"/>
              </a:schemeClr>
            </a:gs>
            <a:gs pos="100000">
              <a:schemeClr val="accent5">
                <a:lumMod val="5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um_top_Bar"/>
          <p:cNvSpPr/>
          <p:nvPr/>
        </p:nvSpPr>
        <p:spPr>
          <a:xfrm>
            <a:off x="4653480" y="1"/>
            <a:ext cx="7538519" cy="28224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hadow"/>
          <p:cNvSpPr/>
          <p:nvPr/>
        </p:nvSpPr>
        <p:spPr>
          <a:xfrm>
            <a:off x="8400887" y="2924175"/>
            <a:ext cx="1692254" cy="2261937"/>
          </a:xfrm>
          <a:custGeom>
            <a:avLst/>
            <a:gdLst>
              <a:gd name="connsiteX0" fmla="*/ 0 w 4284617"/>
              <a:gd name="connsiteY0" fmla="*/ 0 h 839755"/>
              <a:gd name="connsiteX1" fmla="*/ 4284617 w 4284617"/>
              <a:gd name="connsiteY1" fmla="*/ 0 h 839755"/>
              <a:gd name="connsiteX2" fmla="*/ 4284617 w 4284617"/>
              <a:gd name="connsiteY2" fmla="*/ 839755 h 839755"/>
              <a:gd name="connsiteX3" fmla="*/ 0 w 4284617"/>
              <a:gd name="connsiteY3" fmla="*/ 839755 h 839755"/>
              <a:gd name="connsiteX4" fmla="*/ 0 w 4284617"/>
              <a:gd name="connsiteY4" fmla="*/ 0 h 839755"/>
              <a:gd name="connsiteX0" fmla="*/ 0 w 4284617"/>
              <a:gd name="connsiteY0" fmla="*/ 809625 h 1649380"/>
              <a:gd name="connsiteX1" fmla="*/ 2741567 w 4284617"/>
              <a:gd name="connsiteY1" fmla="*/ 0 h 1649380"/>
              <a:gd name="connsiteX2" fmla="*/ 4284617 w 4284617"/>
              <a:gd name="connsiteY2" fmla="*/ 1649380 h 1649380"/>
              <a:gd name="connsiteX3" fmla="*/ 0 w 4284617"/>
              <a:gd name="connsiteY3" fmla="*/ 1649380 h 1649380"/>
              <a:gd name="connsiteX4" fmla="*/ 0 w 4284617"/>
              <a:gd name="connsiteY4" fmla="*/ 809625 h 1649380"/>
              <a:gd name="connsiteX0" fmla="*/ 0 w 2741567"/>
              <a:gd name="connsiteY0" fmla="*/ 809625 h 1649380"/>
              <a:gd name="connsiteX1" fmla="*/ 2741567 w 2741567"/>
              <a:gd name="connsiteY1" fmla="*/ 0 h 1649380"/>
              <a:gd name="connsiteX2" fmla="*/ 2712992 w 2741567"/>
              <a:gd name="connsiteY2" fmla="*/ 849280 h 1649380"/>
              <a:gd name="connsiteX3" fmla="*/ 0 w 2741567"/>
              <a:gd name="connsiteY3" fmla="*/ 1649380 h 1649380"/>
              <a:gd name="connsiteX4" fmla="*/ 0 w 2741567"/>
              <a:gd name="connsiteY4" fmla="*/ 809625 h 1649380"/>
              <a:gd name="connsiteX0" fmla="*/ 0 w 2741567"/>
              <a:gd name="connsiteY0" fmla="*/ 809625 h 3382930"/>
              <a:gd name="connsiteX1" fmla="*/ 2741567 w 2741567"/>
              <a:gd name="connsiteY1" fmla="*/ 0 h 3382930"/>
              <a:gd name="connsiteX2" fmla="*/ 2712992 w 2741567"/>
              <a:gd name="connsiteY2" fmla="*/ 849280 h 3382930"/>
              <a:gd name="connsiteX3" fmla="*/ 590550 w 2741567"/>
              <a:gd name="connsiteY3" fmla="*/ 3382930 h 3382930"/>
              <a:gd name="connsiteX4" fmla="*/ 0 w 2741567"/>
              <a:gd name="connsiteY4" fmla="*/ 809625 h 3382930"/>
              <a:gd name="connsiteX0" fmla="*/ 9525 w 2151017"/>
              <a:gd name="connsiteY0" fmla="*/ 2305050 h 3382930"/>
              <a:gd name="connsiteX1" fmla="*/ 2151017 w 2151017"/>
              <a:gd name="connsiteY1" fmla="*/ 0 h 3382930"/>
              <a:gd name="connsiteX2" fmla="*/ 2122442 w 2151017"/>
              <a:gd name="connsiteY2" fmla="*/ 849280 h 3382930"/>
              <a:gd name="connsiteX3" fmla="*/ 0 w 2151017"/>
              <a:gd name="connsiteY3" fmla="*/ 3382930 h 3382930"/>
              <a:gd name="connsiteX4" fmla="*/ 9525 w 2151017"/>
              <a:gd name="connsiteY4" fmla="*/ 2305050 h 3382930"/>
              <a:gd name="connsiteX0" fmla="*/ 9525 w 2122442"/>
              <a:gd name="connsiteY0" fmla="*/ 2305050 h 3382930"/>
              <a:gd name="connsiteX1" fmla="*/ 2122442 w 2122442"/>
              <a:gd name="connsiteY1" fmla="*/ 0 h 3382930"/>
              <a:gd name="connsiteX2" fmla="*/ 2122442 w 2122442"/>
              <a:gd name="connsiteY2" fmla="*/ 849280 h 3382930"/>
              <a:gd name="connsiteX3" fmla="*/ 0 w 2122442"/>
              <a:gd name="connsiteY3" fmla="*/ 3382930 h 3382930"/>
              <a:gd name="connsiteX4" fmla="*/ 9525 w 2122442"/>
              <a:gd name="connsiteY4" fmla="*/ 2305050 h 3382930"/>
              <a:gd name="connsiteX0" fmla="*/ 9525 w 2122442"/>
              <a:gd name="connsiteY0" fmla="*/ 2352675 h 3430555"/>
              <a:gd name="connsiteX1" fmla="*/ 2122442 w 2122442"/>
              <a:gd name="connsiteY1" fmla="*/ 0 h 3430555"/>
              <a:gd name="connsiteX2" fmla="*/ 2122442 w 2122442"/>
              <a:gd name="connsiteY2" fmla="*/ 896905 h 3430555"/>
              <a:gd name="connsiteX3" fmla="*/ 0 w 2122442"/>
              <a:gd name="connsiteY3" fmla="*/ 3430555 h 3430555"/>
              <a:gd name="connsiteX4" fmla="*/ 9525 w 2122442"/>
              <a:gd name="connsiteY4" fmla="*/ 2352675 h 3430555"/>
              <a:gd name="connsiteX0" fmla="*/ 9525 w 2122442"/>
              <a:gd name="connsiteY0" fmla="*/ 23812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9525 w 2122442"/>
              <a:gd name="connsiteY4" fmla="*/ 23812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22442"/>
              <a:gd name="connsiteY0" fmla="*/ 24574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2457450 h 3459130"/>
              <a:gd name="connsiteX0" fmla="*/ 0 w 2122442"/>
              <a:gd name="connsiteY0" fmla="*/ 1907121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1907121 h 3459130"/>
              <a:gd name="connsiteX0" fmla="*/ 10384 w 2132826"/>
              <a:gd name="connsiteY0" fmla="*/ 1907121 h 2836117"/>
              <a:gd name="connsiteX1" fmla="*/ 2132826 w 2132826"/>
              <a:gd name="connsiteY1" fmla="*/ 0 h 2836117"/>
              <a:gd name="connsiteX2" fmla="*/ 2132826 w 2132826"/>
              <a:gd name="connsiteY2" fmla="*/ 925480 h 2836117"/>
              <a:gd name="connsiteX3" fmla="*/ 0 w 2132826"/>
              <a:gd name="connsiteY3" fmla="*/ 2836117 h 2836117"/>
              <a:gd name="connsiteX4" fmla="*/ 10384 w 2132826"/>
              <a:gd name="connsiteY4" fmla="*/ 1907121 h 2836117"/>
              <a:gd name="connsiteX0" fmla="*/ 10384 w 2132826"/>
              <a:gd name="connsiteY0" fmla="*/ 1907121 h 2939953"/>
              <a:gd name="connsiteX1" fmla="*/ 2132826 w 2132826"/>
              <a:gd name="connsiteY1" fmla="*/ 0 h 2939953"/>
              <a:gd name="connsiteX2" fmla="*/ 2132826 w 2132826"/>
              <a:gd name="connsiteY2" fmla="*/ 925480 h 2939953"/>
              <a:gd name="connsiteX3" fmla="*/ 0 w 2132826"/>
              <a:gd name="connsiteY3" fmla="*/ 2939953 h 2939953"/>
              <a:gd name="connsiteX4" fmla="*/ 10384 w 2132826"/>
              <a:gd name="connsiteY4" fmla="*/ 1907121 h 2939953"/>
              <a:gd name="connsiteX0" fmla="*/ 0 w 2122442"/>
              <a:gd name="connsiteY0" fmla="*/ 1907121 h 2927758"/>
              <a:gd name="connsiteX1" fmla="*/ 2122442 w 2122442"/>
              <a:gd name="connsiteY1" fmla="*/ 0 h 2927758"/>
              <a:gd name="connsiteX2" fmla="*/ 2122442 w 2122442"/>
              <a:gd name="connsiteY2" fmla="*/ 925480 h 2927758"/>
              <a:gd name="connsiteX3" fmla="*/ 1812 w 2122442"/>
              <a:gd name="connsiteY3" fmla="*/ 2927758 h 2927758"/>
              <a:gd name="connsiteX4" fmla="*/ 0 w 2122442"/>
              <a:gd name="connsiteY4" fmla="*/ 1907121 h 2927758"/>
              <a:gd name="connsiteX0" fmla="*/ 10384 w 2132826"/>
              <a:gd name="connsiteY0" fmla="*/ 1907121 h 2927758"/>
              <a:gd name="connsiteX1" fmla="*/ 2132826 w 2132826"/>
              <a:gd name="connsiteY1" fmla="*/ 0 h 2927758"/>
              <a:gd name="connsiteX2" fmla="*/ 2132826 w 2132826"/>
              <a:gd name="connsiteY2" fmla="*/ 925480 h 2927758"/>
              <a:gd name="connsiteX3" fmla="*/ 0 w 2132826"/>
              <a:gd name="connsiteY3" fmla="*/ 2927758 h 2927758"/>
              <a:gd name="connsiteX4" fmla="*/ 10384 w 2132826"/>
              <a:gd name="connsiteY4" fmla="*/ 1907121 h 2927758"/>
              <a:gd name="connsiteX0" fmla="*/ 10384 w 2132826"/>
              <a:gd name="connsiteY0" fmla="*/ 1907121 h 2909464"/>
              <a:gd name="connsiteX1" fmla="*/ 2132826 w 2132826"/>
              <a:gd name="connsiteY1" fmla="*/ 0 h 2909464"/>
              <a:gd name="connsiteX2" fmla="*/ 2132826 w 2132826"/>
              <a:gd name="connsiteY2" fmla="*/ 925480 h 2909464"/>
              <a:gd name="connsiteX3" fmla="*/ 0 w 2132826"/>
              <a:gd name="connsiteY3" fmla="*/ 2909464 h 2909464"/>
              <a:gd name="connsiteX4" fmla="*/ 10384 w 2132826"/>
              <a:gd name="connsiteY4" fmla="*/ 1907121 h 2909464"/>
              <a:gd name="connsiteX0" fmla="*/ 10384 w 2132826"/>
              <a:gd name="connsiteY0" fmla="*/ 1907121 h 2891170"/>
              <a:gd name="connsiteX1" fmla="*/ 2132826 w 2132826"/>
              <a:gd name="connsiteY1" fmla="*/ 0 h 2891170"/>
              <a:gd name="connsiteX2" fmla="*/ 2132826 w 2132826"/>
              <a:gd name="connsiteY2" fmla="*/ 925480 h 2891170"/>
              <a:gd name="connsiteX3" fmla="*/ 0 w 2132826"/>
              <a:gd name="connsiteY3" fmla="*/ 2891170 h 2891170"/>
              <a:gd name="connsiteX4" fmla="*/ 10384 w 2132826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4007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811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07121 h 2877038"/>
              <a:gd name="connsiteX0" fmla="*/ 0 w 2131863"/>
              <a:gd name="connsiteY0" fmla="*/ 1930674 h 2877038"/>
              <a:gd name="connsiteX1" fmla="*/ 2131863 w 2131863"/>
              <a:gd name="connsiteY1" fmla="*/ 0 h 2877038"/>
              <a:gd name="connsiteX2" fmla="*/ 2131863 w 2131863"/>
              <a:gd name="connsiteY2" fmla="*/ 925480 h 2877038"/>
              <a:gd name="connsiteX3" fmla="*/ 11232 w 2131863"/>
              <a:gd name="connsiteY3" fmla="*/ 2877038 h 2877038"/>
              <a:gd name="connsiteX4" fmla="*/ 0 w 2131863"/>
              <a:gd name="connsiteY4" fmla="*/ 1930674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17731 w 2122442"/>
              <a:gd name="connsiteY2" fmla="*/ 958455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  <a:gd name="connsiteX0" fmla="*/ 0 w 2122442"/>
              <a:gd name="connsiteY0" fmla="*/ 1867465 h 2877038"/>
              <a:gd name="connsiteX1" fmla="*/ 2122442 w 2122442"/>
              <a:gd name="connsiteY1" fmla="*/ 0 h 2877038"/>
              <a:gd name="connsiteX2" fmla="*/ 2117731 w 2122442"/>
              <a:gd name="connsiteY2" fmla="*/ 958455 h 2877038"/>
              <a:gd name="connsiteX3" fmla="*/ 1811 w 2122442"/>
              <a:gd name="connsiteY3" fmla="*/ 2877038 h 2877038"/>
              <a:gd name="connsiteX4" fmla="*/ 0 w 2122442"/>
              <a:gd name="connsiteY4" fmla="*/ 1867465 h 287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442" h="2877038">
                <a:moveTo>
                  <a:pt x="0" y="1867465"/>
                </a:moveTo>
                <a:cubicBezTo>
                  <a:pt x="707481" y="1223907"/>
                  <a:pt x="1414961" y="643558"/>
                  <a:pt x="2122442" y="0"/>
                </a:cubicBezTo>
                <a:cubicBezTo>
                  <a:pt x="2120872" y="319485"/>
                  <a:pt x="2119301" y="638970"/>
                  <a:pt x="2117731" y="958455"/>
                </a:cubicBezTo>
                <a:lnTo>
                  <a:pt x="1811" y="2877038"/>
                </a:lnTo>
                <a:cubicBezTo>
                  <a:pt x="1207" y="2549022"/>
                  <a:pt x="604" y="2195481"/>
                  <a:pt x="0" y="1867465"/>
                </a:cubicBezTo>
                <a:close/>
              </a:path>
            </a:pathLst>
          </a:custGeom>
          <a:gradFill>
            <a:gsLst>
              <a:gs pos="67000">
                <a:schemeClr val="tx1">
                  <a:alpha val="0"/>
                </a:schemeClr>
              </a:gs>
              <a:gs pos="31000">
                <a:srgbClr val="000000">
                  <a:alpha val="10000"/>
                </a:srgbClr>
              </a:gs>
              <a:gs pos="0">
                <a:schemeClr val="tx1">
                  <a:alpha val="25000"/>
                </a:schemeClr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ottom_skinny_bar"/>
          <p:cNvSpPr/>
          <p:nvPr/>
        </p:nvSpPr>
        <p:spPr>
          <a:xfrm>
            <a:off x="0" y="6321145"/>
            <a:ext cx="12192000" cy="5368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arge_bar"/>
          <p:cNvSpPr/>
          <p:nvPr/>
        </p:nvSpPr>
        <p:spPr>
          <a:xfrm>
            <a:off x="4649612" y="2822476"/>
            <a:ext cx="5446888" cy="4035525"/>
          </a:xfrm>
          <a:prstGeom prst="rect">
            <a:avLst/>
          </a:prstGeom>
          <a:gradFill>
            <a:gsLst>
              <a:gs pos="0">
                <a:srgbClr val="CECDC4"/>
              </a:gs>
              <a:gs pos="90000">
                <a:srgbClr val="B2B0A3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sub_bar"/>
          <p:cNvGrpSpPr/>
          <p:nvPr/>
        </p:nvGrpSpPr>
        <p:grpSpPr>
          <a:xfrm>
            <a:off x="4652778" y="2812916"/>
            <a:ext cx="5443722" cy="3044958"/>
            <a:chOff x="3051338" y="2883508"/>
            <a:chExt cx="5441918" cy="1076325"/>
          </a:xfrm>
        </p:grpSpPr>
        <p:sp>
          <p:nvSpPr>
            <p:cNvPr id="17" name="sub_bar"/>
            <p:cNvSpPr/>
            <p:nvPr/>
          </p:nvSpPr>
          <p:spPr>
            <a:xfrm>
              <a:off x="3051338" y="2883508"/>
              <a:ext cx="5441918" cy="748019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08137" y="3682834"/>
              <a:ext cx="3983784" cy="276999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ln w="15875">
                  <a:noFill/>
                  <a:round/>
                </a:ln>
                <a:solidFill>
                  <a:srgbClr val="4C0000"/>
                </a:solidFill>
                <a:latin typeface="Abadi MT Condensed Light" panose="020B03060301010101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17761" y="3095329"/>
              <a:ext cx="5308999" cy="337256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u="sng" dirty="0">
                  <a:ln w="15875">
                    <a:noFill/>
                    <a:round/>
                  </a:ln>
                  <a:solidFill>
                    <a:schemeClr val="accent5">
                      <a:lumMod val="10000"/>
                      <a:lumOff val="90000"/>
                    </a:schemeClr>
                  </a:solidFill>
                  <a:cs typeface="Aharoni" panose="02010803020104030203" pitchFamily="2" charset="-79"/>
                </a:rPr>
                <a:t>Collecting and Using Real World Activity Data</a:t>
              </a:r>
            </a:p>
          </p:txBody>
        </p:sp>
      </p:grpSp>
      <p:sp>
        <p:nvSpPr>
          <p:cNvPr id="24" name="left_med_bar"/>
          <p:cNvSpPr/>
          <p:nvPr/>
        </p:nvSpPr>
        <p:spPr>
          <a:xfrm>
            <a:off x="0" y="2910754"/>
            <a:ext cx="4652778" cy="223233"/>
          </a:xfrm>
          <a:prstGeom prst="rect">
            <a:avLst/>
          </a:prstGeom>
          <a:gradFill>
            <a:gsLst>
              <a:gs pos="0">
                <a:srgbClr val="CECDC4"/>
              </a:gs>
              <a:gs pos="90000">
                <a:srgbClr val="B2B0A3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_med_bar"/>
          <p:cNvSpPr/>
          <p:nvPr/>
        </p:nvSpPr>
        <p:spPr>
          <a:xfrm>
            <a:off x="0" y="2088703"/>
            <a:ext cx="4648982" cy="7324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hadow"/>
          <p:cNvSpPr/>
          <p:nvPr/>
        </p:nvSpPr>
        <p:spPr>
          <a:xfrm>
            <a:off x="2886791" y="2081640"/>
            <a:ext cx="1766059" cy="2360588"/>
          </a:xfrm>
          <a:custGeom>
            <a:avLst/>
            <a:gdLst>
              <a:gd name="connsiteX0" fmla="*/ 0 w 4284617"/>
              <a:gd name="connsiteY0" fmla="*/ 0 h 839755"/>
              <a:gd name="connsiteX1" fmla="*/ 4284617 w 4284617"/>
              <a:gd name="connsiteY1" fmla="*/ 0 h 839755"/>
              <a:gd name="connsiteX2" fmla="*/ 4284617 w 4284617"/>
              <a:gd name="connsiteY2" fmla="*/ 839755 h 839755"/>
              <a:gd name="connsiteX3" fmla="*/ 0 w 4284617"/>
              <a:gd name="connsiteY3" fmla="*/ 839755 h 839755"/>
              <a:gd name="connsiteX4" fmla="*/ 0 w 4284617"/>
              <a:gd name="connsiteY4" fmla="*/ 0 h 839755"/>
              <a:gd name="connsiteX0" fmla="*/ 0 w 4284617"/>
              <a:gd name="connsiteY0" fmla="*/ 809625 h 1649380"/>
              <a:gd name="connsiteX1" fmla="*/ 2741567 w 4284617"/>
              <a:gd name="connsiteY1" fmla="*/ 0 h 1649380"/>
              <a:gd name="connsiteX2" fmla="*/ 4284617 w 4284617"/>
              <a:gd name="connsiteY2" fmla="*/ 1649380 h 1649380"/>
              <a:gd name="connsiteX3" fmla="*/ 0 w 4284617"/>
              <a:gd name="connsiteY3" fmla="*/ 1649380 h 1649380"/>
              <a:gd name="connsiteX4" fmla="*/ 0 w 4284617"/>
              <a:gd name="connsiteY4" fmla="*/ 809625 h 1649380"/>
              <a:gd name="connsiteX0" fmla="*/ 0 w 2741567"/>
              <a:gd name="connsiteY0" fmla="*/ 809625 h 1649380"/>
              <a:gd name="connsiteX1" fmla="*/ 2741567 w 2741567"/>
              <a:gd name="connsiteY1" fmla="*/ 0 h 1649380"/>
              <a:gd name="connsiteX2" fmla="*/ 2712992 w 2741567"/>
              <a:gd name="connsiteY2" fmla="*/ 849280 h 1649380"/>
              <a:gd name="connsiteX3" fmla="*/ 0 w 2741567"/>
              <a:gd name="connsiteY3" fmla="*/ 1649380 h 1649380"/>
              <a:gd name="connsiteX4" fmla="*/ 0 w 2741567"/>
              <a:gd name="connsiteY4" fmla="*/ 809625 h 1649380"/>
              <a:gd name="connsiteX0" fmla="*/ 0 w 2741567"/>
              <a:gd name="connsiteY0" fmla="*/ 809625 h 3382930"/>
              <a:gd name="connsiteX1" fmla="*/ 2741567 w 2741567"/>
              <a:gd name="connsiteY1" fmla="*/ 0 h 3382930"/>
              <a:gd name="connsiteX2" fmla="*/ 2712992 w 2741567"/>
              <a:gd name="connsiteY2" fmla="*/ 849280 h 3382930"/>
              <a:gd name="connsiteX3" fmla="*/ 590550 w 2741567"/>
              <a:gd name="connsiteY3" fmla="*/ 3382930 h 3382930"/>
              <a:gd name="connsiteX4" fmla="*/ 0 w 2741567"/>
              <a:gd name="connsiteY4" fmla="*/ 809625 h 3382930"/>
              <a:gd name="connsiteX0" fmla="*/ 9525 w 2151017"/>
              <a:gd name="connsiteY0" fmla="*/ 2305050 h 3382930"/>
              <a:gd name="connsiteX1" fmla="*/ 2151017 w 2151017"/>
              <a:gd name="connsiteY1" fmla="*/ 0 h 3382930"/>
              <a:gd name="connsiteX2" fmla="*/ 2122442 w 2151017"/>
              <a:gd name="connsiteY2" fmla="*/ 849280 h 3382930"/>
              <a:gd name="connsiteX3" fmla="*/ 0 w 2151017"/>
              <a:gd name="connsiteY3" fmla="*/ 3382930 h 3382930"/>
              <a:gd name="connsiteX4" fmla="*/ 9525 w 2151017"/>
              <a:gd name="connsiteY4" fmla="*/ 2305050 h 3382930"/>
              <a:gd name="connsiteX0" fmla="*/ 9525 w 2122442"/>
              <a:gd name="connsiteY0" fmla="*/ 2305050 h 3382930"/>
              <a:gd name="connsiteX1" fmla="*/ 2122442 w 2122442"/>
              <a:gd name="connsiteY1" fmla="*/ 0 h 3382930"/>
              <a:gd name="connsiteX2" fmla="*/ 2122442 w 2122442"/>
              <a:gd name="connsiteY2" fmla="*/ 849280 h 3382930"/>
              <a:gd name="connsiteX3" fmla="*/ 0 w 2122442"/>
              <a:gd name="connsiteY3" fmla="*/ 3382930 h 3382930"/>
              <a:gd name="connsiteX4" fmla="*/ 9525 w 2122442"/>
              <a:gd name="connsiteY4" fmla="*/ 2305050 h 3382930"/>
              <a:gd name="connsiteX0" fmla="*/ 9525 w 2122442"/>
              <a:gd name="connsiteY0" fmla="*/ 2352675 h 3430555"/>
              <a:gd name="connsiteX1" fmla="*/ 2122442 w 2122442"/>
              <a:gd name="connsiteY1" fmla="*/ 0 h 3430555"/>
              <a:gd name="connsiteX2" fmla="*/ 2122442 w 2122442"/>
              <a:gd name="connsiteY2" fmla="*/ 896905 h 3430555"/>
              <a:gd name="connsiteX3" fmla="*/ 0 w 2122442"/>
              <a:gd name="connsiteY3" fmla="*/ 3430555 h 3430555"/>
              <a:gd name="connsiteX4" fmla="*/ 9525 w 2122442"/>
              <a:gd name="connsiteY4" fmla="*/ 2352675 h 3430555"/>
              <a:gd name="connsiteX0" fmla="*/ 9525 w 2122442"/>
              <a:gd name="connsiteY0" fmla="*/ 23812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9525 w 2122442"/>
              <a:gd name="connsiteY4" fmla="*/ 23812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22442"/>
              <a:gd name="connsiteY0" fmla="*/ 24574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2457450 h 3459130"/>
              <a:gd name="connsiteX0" fmla="*/ 0 w 2122442"/>
              <a:gd name="connsiteY0" fmla="*/ 1907121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1907121 h 3459130"/>
              <a:gd name="connsiteX0" fmla="*/ 10384 w 2132826"/>
              <a:gd name="connsiteY0" fmla="*/ 1907121 h 2836117"/>
              <a:gd name="connsiteX1" fmla="*/ 2132826 w 2132826"/>
              <a:gd name="connsiteY1" fmla="*/ 0 h 2836117"/>
              <a:gd name="connsiteX2" fmla="*/ 2132826 w 2132826"/>
              <a:gd name="connsiteY2" fmla="*/ 925480 h 2836117"/>
              <a:gd name="connsiteX3" fmla="*/ 0 w 2132826"/>
              <a:gd name="connsiteY3" fmla="*/ 2836117 h 2836117"/>
              <a:gd name="connsiteX4" fmla="*/ 10384 w 2132826"/>
              <a:gd name="connsiteY4" fmla="*/ 1907121 h 2836117"/>
              <a:gd name="connsiteX0" fmla="*/ 10384 w 2132826"/>
              <a:gd name="connsiteY0" fmla="*/ 1907121 h 2939953"/>
              <a:gd name="connsiteX1" fmla="*/ 2132826 w 2132826"/>
              <a:gd name="connsiteY1" fmla="*/ 0 h 2939953"/>
              <a:gd name="connsiteX2" fmla="*/ 2132826 w 2132826"/>
              <a:gd name="connsiteY2" fmla="*/ 925480 h 2939953"/>
              <a:gd name="connsiteX3" fmla="*/ 0 w 2132826"/>
              <a:gd name="connsiteY3" fmla="*/ 2939953 h 2939953"/>
              <a:gd name="connsiteX4" fmla="*/ 10384 w 2132826"/>
              <a:gd name="connsiteY4" fmla="*/ 1907121 h 2939953"/>
              <a:gd name="connsiteX0" fmla="*/ 0 w 2122442"/>
              <a:gd name="connsiteY0" fmla="*/ 1907121 h 2927758"/>
              <a:gd name="connsiteX1" fmla="*/ 2122442 w 2122442"/>
              <a:gd name="connsiteY1" fmla="*/ 0 h 2927758"/>
              <a:gd name="connsiteX2" fmla="*/ 2122442 w 2122442"/>
              <a:gd name="connsiteY2" fmla="*/ 925480 h 2927758"/>
              <a:gd name="connsiteX3" fmla="*/ 1812 w 2122442"/>
              <a:gd name="connsiteY3" fmla="*/ 2927758 h 2927758"/>
              <a:gd name="connsiteX4" fmla="*/ 0 w 2122442"/>
              <a:gd name="connsiteY4" fmla="*/ 1907121 h 2927758"/>
              <a:gd name="connsiteX0" fmla="*/ 10384 w 2132826"/>
              <a:gd name="connsiteY0" fmla="*/ 1907121 h 2927758"/>
              <a:gd name="connsiteX1" fmla="*/ 2132826 w 2132826"/>
              <a:gd name="connsiteY1" fmla="*/ 0 h 2927758"/>
              <a:gd name="connsiteX2" fmla="*/ 2132826 w 2132826"/>
              <a:gd name="connsiteY2" fmla="*/ 925480 h 2927758"/>
              <a:gd name="connsiteX3" fmla="*/ 0 w 2132826"/>
              <a:gd name="connsiteY3" fmla="*/ 2927758 h 2927758"/>
              <a:gd name="connsiteX4" fmla="*/ 10384 w 2132826"/>
              <a:gd name="connsiteY4" fmla="*/ 1907121 h 2927758"/>
              <a:gd name="connsiteX0" fmla="*/ 10384 w 2132826"/>
              <a:gd name="connsiteY0" fmla="*/ 1907121 h 2909464"/>
              <a:gd name="connsiteX1" fmla="*/ 2132826 w 2132826"/>
              <a:gd name="connsiteY1" fmla="*/ 0 h 2909464"/>
              <a:gd name="connsiteX2" fmla="*/ 2132826 w 2132826"/>
              <a:gd name="connsiteY2" fmla="*/ 925480 h 2909464"/>
              <a:gd name="connsiteX3" fmla="*/ 0 w 2132826"/>
              <a:gd name="connsiteY3" fmla="*/ 2909464 h 2909464"/>
              <a:gd name="connsiteX4" fmla="*/ 10384 w 2132826"/>
              <a:gd name="connsiteY4" fmla="*/ 1907121 h 2909464"/>
              <a:gd name="connsiteX0" fmla="*/ 10384 w 2132826"/>
              <a:gd name="connsiteY0" fmla="*/ 1907121 h 2891170"/>
              <a:gd name="connsiteX1" fmla="*/ 2132826 w 2132826"/>
              <a:gd name="connsiteY1" fmla="*/ 0 h 2891170"/>
              <a:gd name="connsiteX2" fmla="*/ 2132826 w 2132826"/>
              <a:gd name="connsiteY2" fmla="*/ 925480 h 2891170"/>
              <a:gd name="connsiteX3" fmla="*/ 0 w 2132826"/>
              <a:gd name="connsiteY3" fmla="*/ 2891170 h 2891170"/>
              <a:gd name="connsiteX4" fmla="*/ 10384 w 2132826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4007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811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07121 h 2877038"/>
              <a:gd name="connsiteX0" fmla="*/ 0 w 2131863"/>
              <a:gd name="connsiteY0" fmla="*/ 1930674 h 2877038"/>
              <a:gd name="connsiteX1" fmla="*/ 2131863 w 2131863"/>
              <a:gd name="connsiteY1" fmla="*/ 0 h 2877038"/>
              <a:gd name="connsiteX2" fmla="*/ 2131863 w 2131863"/>
              <a:gd name="connsiteY2" fmla="*/ 925480 h 2877038"/>
              <a:gd name="connsiteX3" fmla="*/ 11232 w 2131863"/>
              <a:gd name="connsiteY3" fmla="*/ 2877038 h 2877038"/>
              <a:gd name="connsiteX4" fmla="*/ 0 w 2131863"/>
              <a:gd name="connsiteY4" fmla="*/ 1930674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17731 w 2122442"/>
              <a:gd name="connsiteY2" fmla="*/ 958455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442" h="2877038">
                <a:moveTo>
                  <a:pt x="0" y="1930675"/>
                </a:moveTo>
                <a:lnTo>
                  <a:pt x="2122442" y="0"/>
                </a:lnTo>
                <a:cubicBezTo>
                  <a:pt x="2120872" y="319485"/>
                  <a:pt x="2119301" y="638970"/>
                  <a:pt x="2117731" y="958455"/>
                </a:cubicBezTo>
                <a:lnTo>
                  <a:pt x="1811" y="2877038"/>
                </a:lnTo>
                <a:cubicBezTo>
                  <a:pt x="1207" y="2549022"/>
                  <a:pt x="604" y="2258691"/>
                  <a:pt x="0" y="1930675"/>
                </a:cubicBezTo>
                <a:close/>
              </a:path>
            </a:pathLst>
          </a:custGeom>
          <a:gradFill>
            <a:gsLst>
              <a:gs pos="67000">
                <a:schemeClr val="tx1">
                  <a:alpha val="0"/>
                </a:schemeClr>
              </a:gs>
              <a:gs pos="31000">
                <a:srgbClr val="000000">
                  <a:alpha val="10000"/>
                </a:srgbClr>
              </a:gs>
              <a:gs pos="0">
                <a:schemeClr val="tx1">
                  <a:alpha val="25000"/>
                </a:schemeClr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2816648"/>
            <a:ext cx="12191998" cy="0"/>
          </a:xfrm>
          <a:prstGeom prst="line">
            <a:avLst/>
          </a:prstGeom>
          <a:ln>
            <a:solidFill>
              <a:srgbClr val="CECD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9" idx="1"/>
          </p:cNvCxnSpPr>
          <p:nvPr/>
        </p:nvCxnSpPr>
        <p:spPr>
          <a:xfrm flipV="1">
            <a:off x="0" y="2081640"/>
            <a:ext cx="4652850" cy="3420"/>
          </a:xfrm>
          <a:prstGeom prst="line">
            <a:avLst/>
          </a:prstGeom>
          <a:ln>
            <a:solidFill>
              <a:srgbClr val="CECD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49612" y="5245797"/>
            <a:ext cx="5443529" cy="1015663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ln w="15875">
                  <a:noFill/>
                  <a:round/>
                </a:ln>
                <a:cs typeface="Aharoni" panose="02010803020104030203" pitchFamily="2" charset="-79"/>
              </a:rPr>
              <a:t>Texas A&amp;M Transportation Institute</a:t>
            </a:r>
          </a:p>
          <a:p>
            <a:pPr algn="ctr"/>
            <a:r>
              <a:rPr lang="en-US" sz="2000" b="1" dirty="0">
                <a:ln w="15875">
                  <a:noFill/>
                  <a:round/>
                </a:ln>
                <a:cs typeface="Aharoni" panose="02010803020104030203" pitchFamily="2" charset="-79"/>
              </a:rPr>
              <a:t>Clean Cities Technologies Conference</a:t>
            </a:r>
          </a:p>
          <a:p>
            <a:pPr algn="ctr"/>
            <a:r>
              <a:rPr lang="en-US" sz="2000" b="1" dirty="0">
                <a:ln w="15875">
                  <a:noFill/>
                  <a:round/>
                </a:ln>
                <a:cs typeface="Aharoni" panose="02010803020104030203" pitchFamily="2" charset="-79"/>
              </a:rPr>
              <a:t>November 14</a:t>
            </a:r>
            <a:r>
              <a:rPr lang="en-US" sz="2000" b="1" baseline="30000" dirty="0">
                <a:ln w="15875">
                  <a:noFill/>
                  <a:round/>
                </a:ln>
                <a:cs typeface="Aharoni" panose="02010803020104030203" pitchFamily="2" charset="-79"/>
              </a:rPr>
              <a:t>th</a:t>
            </a:r>
            <a:r>
              <a:rPr lang="en-US" sz="2000" b="1" dirty="0">
                <a:ln w="15875">
                  <a:noFill/>
                  <a:round/>
                </a:ln>
                <a:cs typeface="Aharoni" panose="02010803020104030203" pitchFamily="2" charset="-79"/>
              </a:rPr>
              <a:t>, 2017</a:t>
            </a:r>
          </a:p>
        </p:txBody>
      </p:sp>
      <p:pic>
        <p:nvPicPr>
          <p:cNvPr id="31" name="Picture 30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154288"/>
            <a:ext cx="3186626" cy="6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Real World Tools – PAMS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38" name="Content Placeholder 6"/>
          <p:cNvSpPr txBox="1">
            <a:spLocks/>
          </p:cNvSpPr>
          <p:nvPr/>
        </p:nvSpPr>
        <p:spPr>
          <a:xfrm>
            <a:off x="91440" y="1188720"/>
            <a:ext cx="11658932" cy="479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/>
            <a:r>
              <a:rPr lang="en-US" sz="2800" dirty="0"/>
              <a:t>Portable Activity Monitoring Systems </a:t>
            </a:r>
          </a:p>
          <a:p>
            <a:pPr marL="339725" lvl="1"/>
            <a:r>
              <a:rPr lang="en-US" sz="2800" dirty="0"/>
              <a:t>Small data loggers that collect both GPS and on-board vehicle information (OBDII, J1939)</a:t>
            </a:r>
          </a:p>
          <a:p>
            <a:pPr marL="339725" lvl="1"/>
            <a:r>
              <a:rPr lang="en-US" sz="2800" dirty="0"/>
              <a:t>Works on any compatible vehicle, including light-duty, heavy-duty, and nonroad.</a:t>
            </a:r>
          </a:p>
          <a:p>
            <a:pPr marL="339725" lvl="1"/>
            <a:r>
              <a:rPr lang="en-US" sz="2800" dirty="0"/>
              <a:t>Improvements continue to be made in size, sensors, and capabilities.  </a:t>
            </a:r>
          </a:p>
          <a:p>
            <a:pPr marL="339725" lvl="1"/>
            <a:r>
              <a:rPr lang="en-US" sz="2800" dirty="0"/>
              <a:t>Cellular capabilities allow for “real-time” analysis of data collected without having to access the vehicle.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00" y="4650619"/>
            <a:ext cx="2913743" cy="22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Real World Tools – PEMS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38" name="Content Placeholder 6"/>
          <p:cNvSpPr txBox="1">
            <a:spLocks/>
          </p:cNvSpPr>
          <p:nvPr/>
        </p:nvSpPr>
        <p:spPr>
          <a:xfrm>
            <a:off x="91440" y="1188720"/>
            <a:ext cx="11658932" cy="479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Portable Emissions Measurement Systems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Emissions measurement systems that mount on vehicles to measure real-time emissions as vehicles operate under normal conditions.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Very detailed data on activity and emissions can be collected 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Can measure both gaseous and particulate matter (PM) emissions.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Combines emissions measurements with vehicle data and GPS.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4249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Real World Tools – PEMS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716" y="2428573"/>
            <a:ext cx="4033774" cy="3025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017" y="1385384"/>
            <a:ext cx="3481394" cy="2355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770" y="1386331"/>
            <a:ext cx="3523474" cy="2354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769" y="4120917"/>
            <a:ext cx="3523474" cy="2355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 l="12595" t="23488" r="18132" b="11080"/>
          <a:stretch>
            <a:fillRect/>
          </a:stretch>
        </p:blipFill>
        <p:spPr bwMode="auto">
          <a:xfrm>
            <a:off x="3714017" y="4120917"/>
            <a:ext cx="3481394" cy="235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14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-2407"/>
            <a:ext cx="12193838" cy="1115740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Real Word Tools - PEMS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Using Real-World Data</a:t>
            </a:r>
            <a:endParaRPr lang="en-US" sz="44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9" y="1386331"/>
            <a:ext cx="11658932" cy="4790632"/>
          </a:xfrm>
        </p:spPr>
        <p:txBody>
          <a:bodyPr>
            <a:normAutofit/>
          </a:bodyPr>
          <a:lstStyle/>
          <a:p>
            <a:r>
              <a:rPr lang="en-US" sz="3200" dirty="0"/>
              <a:t>Real world data can help:</a:t>
            </a:r>
          </a:p>
          <a:p>
            <a:pPr lvl="1"/>
            <a:r>
              <a:rPr lang="en-US" sz="2800" dirty="0"/>
              <a:t>Better manage fleets</a:t>
            </a:r>
          </a:p>
          <a:p>
            <a:pPr lvl="1"/>
            <a:r>
              <a:rPr lang="en-US" sz="2800" dirty="0"/>
              <a:t>Improve emissions models</a:t>
            </a:r>
          </a:p>
          <a:p>
            <a:pPr lvl="1"/>
            <a:r>
              <a:rPr lang="en-US" sz="2800" dirty="0"/>
              <a:t>Target vehicles/fleets for emissions reduction programs</a:t>
            </a:r>
          </a:p>
          <a:p>
            <a:pPr lvl="1"/>
            <a:r>
              <a:rPr lang="en-US" sz="2800" dirty="0"/>
              <a:t>Identify gaps in the emissions reduction technologies performance</a:t>
            </a:r>
          </a:p>
          <a:p>
            <a:pPr lvl="1"/>
            <a:r>
              <a:rPr lang="en-US" sz="2800" dirty="0"/>
              <a:t>Improve planning for future transportation and air quality projects</a:t>
            </a:r>
          </a:p>
          <a:p>
            <a:pPr lvl="1"/>
            <a:r>
              <a:rPr lang="en-US" sz="2800" dirty="0"/>
              <a:t>Understand fleet activities at certain locations</a:t>
            </a:r>
          </a:p>
          <a:p>
            <a:r>
              <a:rPr lang="en-US" sz="3200" dirty="0"/>
              <a:t>TTI is working with the U.S. EPA and other partners on several current projects collecting real-world data.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Using Real-World Data – SCR </a:t>
            </a:r>
            <a:endParaRPr lang="en-US" sz="44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9" y="1386332"/>
            <a:ext cx="11658932" cy="19966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300" dirty="0"/>
              <a:t>In order to effectively reduce NOx emissions and SCR needs an exhaust temperature of at least 200 °C.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Heavy duty diesel vehicles are used in many different vocations, each with different driving characteristics.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Monitoring a vehicle’s exhaust temperature during normal operations can determine how effective an SCR would be if installed. </a:t>
            </a:r>
          </a:p>
          <a:p>
            <a:pPr>
              <a:lnSpc>
                <a:spcPct val="120000"/>
              </a:lnSpc>
            </a:pPr>
            <a:endParaRPr lang="en-US" sz="23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511" y="3924298"/>
            <a:ext cx="3184778" cy="26146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69414" y="6356349"/>
            <a:ext cx="3284411" cy="365125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</a:rPr>
              <a:t>Image from https://www.nettinc.com/products/selective-catalytic-reduction-scr/bluemax</a:t>
            </a:r>
          </a:p>
        </p:txBody>
      </p:sp>
    </p:spTree>
    <p:extLst>
      <p:ext uri="{BB962C8B-B14F-4D97-AF65-F5344CB8AC3E}">
        <p14:creationId xmlns:p14="http://schemas.microsoft.com/office/powerpoint/2010/main" val="2618740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 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– SCR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669" y="5417121"/>
            <a:ext cx="3379381" cy="1261327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Yellow: Exhaust Temp</a:t>
            </a:r>
          </a:p>
          <a:p>
            <a:pPr marL="0" indent="0">
              <a:buNone/>
            </a:pPr>
            <a:r>
              <a:rPr lang="en-US" sz="3000" dirty="0"/>
              <a:t>Blue: Speed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75" y="1156379"/>
            <a:ext cx="8058150" cy="5581822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68669" y="1156379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SCR Effectiveness: Heavy-Duty Truck</a:t>
            </a:r>
          </a:p>
          <a:p>
            <a:r>
              <a:rPr lang="en-US" sz="3000" dirty="0"/>
              <a:t>Total Trip Time:    11 hours, 45 minutes</a:t>
            </a:r>
          </a:p>
          <a:p>
            <a:r>
              <a:rPr lang="en-US" sz="3000" dirty="0"/>
              <a:t>Average Speed: 10.5 MPH</a:t>
            </a:r>
          </a:p>
          <a:p>
            <a:r>
              <a:rPr lang="en-US" sz="3000" dirty="0"/>
              <a:t>Exhaust over 200°C: 31% of trip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8975" y="5417121"/>
            <a:ext cx="1343025" cy="1117029"/>
          </a:xfrm>
          <a:prstGeom prst="rect">
            <a:avLst/>
          </a:prstGeom>
          <a:solidFill>
            <a:schemeClr val="accent1">
              <a:lumMod val="50000"/>
              <a:lumOff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184" y="1156379"/>
            <a:ext cx="8078741" cy="5581822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68668" y="1156379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SCR Effectiveness: Heavy-Duty Truck</a:t>
            </a:r>
          </a:p>
          <a:p>
            <a:r>
              <a:rPr lang="en-US" sz="3000" dirty="0"/>
              <a:t>Total Trip Time:     1 hour, 18 minutes</a:t>
            </a:r>
          </a:p>
          <a:p>
            <a:r>
              <a:rPr lang="en-US" sz="3000" dirty="0"/>
              <a:t>Average Speed:  2.5 MPH</a:t>
            </a:r>
          </a:p>
          <a:p>
            <a:r>
              <a:rPr lang="en-US" sz="3000" dirty="0"/>
              <a:t>Exhaust over 200°C: 17% of trip </a:t>
            </a:r>
          </a:p>
        </p:txBody>
      </p:sp>
    </p:spTree>
    <p:extLst>
      <p:ext uri="{BB962C8B-B14F-4D97-AF65-F5344CB8AC3E}">
        <p14:creationId xmlns:p14="http://schemas.microsoft.com/office/powerpoint/2010/main" val="4843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250" y="1156379"/>
            <a:ext cx="8058151" cy="5581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SCR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669" y="5417121"/>
            <a:ext cx="3379381" cy="1261327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Yellow: Exhaust Temp</a:t>
            </a:r>
          </a:p>
          <a:p>
            <a:pPr marL="0" indent="0">
              <a:buNone/>
            </a:pPr>
            <a:r>
              <a:rPr lang="en-US" sz="3000" dirty="0"/>
              <a:t>Blue: Speed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7625" y="5417121"/>
            <a:ext cx="2190750" cy="1117029"/>
          </a:xfrm>
          <a:prstGeom prst="rect">
            <a:avLst/>
          </a:prstGeom>
          <a:solidFill>
            <a:schemeClr val="accent1">
              <a:lumMod val="50000"/>
              <a:lumOff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8668" y="1216131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 Effectiveness: Heavy-Duty Truck</a:t>
            </a:r>
          </a:p>
          <a:p>
            <a:r>
              <a:rPr lang="en-US" dirty="0"/>
              <a:t>Total Trip Time:     14 hours, 6 minutes</a:t>
            </a:r>
          </a:p>
          <a:p>
            <a:r>
              <a:rPr lang="en-US" dirty="0"/>
              <a:t>Average Speed:  43.5 MPH</a:t>
            </a:r>
          </a:p>
          <a:p>
            <a:r>
              <a:rPr lang="en-US" dirty="0"/>
              <a:t>Exhaust over 200°C: 71% of trip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50" y="1156379"/>
            <a:ext cx="8058152" cy="5581823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68667" y="1216131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 Effectiveness: Heavy-Duty Truck</a:t>
            </a:r>
          </a:p>
          <a:p>
            <a:r>
              <a:rPr lang="en-US" dirty="0"/>
              <a:t>Total Trip Time:        3 hours, 45 minutes</a:t>
            </a:r>
          </a:p>
          <a:p>
            <a:r>
              <a:rPr lang="en-US" dirty="0"/>
              <a:t>Average Speed:  61.6 MPH</a:t>
            </a:r>
          </a:p>
          <a:p>
            <a:r>
              <a:rPr lang="en-US" dirty="0"/>
              <a:t>Exhaust over 200°C: 90% of trip </a:t>
            </a:r>
          </a:p>
        </p:txBody>
      </p:sp>
    </p:spTree>
    <p:extLst>
      <p:ext uri="{BB962C8B-B14F-4D97-AF65-F5344CB8AC3E}">
        <p14:creationId xmlns:p14="http://schemas.microsoft.com/office/powerpoint/2010/main" val="41046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A0DE32-08BE-4D3E-9A21-C2A404E0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83" y="1216129"/>
            <a:ext cx="8072128" cy="5577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SCR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669" y="5417121"/>
            <a:ext cx="3379381" cy="1261327"/>
          </a:xfrm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Yellow: Exhaust Temp</a:t>
            </a:r>
          </a:p>
          <a:p>
            <a:pPr marL="0" indent="0">
              <a:buNone/>
            </a:pPr>
            <a:r>
              <a:rPr lang="en-US" sz="3000" dirty="0"/>
              <a:t>Blue: Speed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7588" y="5489269"/>
            <a:ext cx="6320847" cy="1117029"/>
          </a:xfrm>
          <a:prstGeom prst="rect">
            <a:avLst/>
          </a:prstGeom>
          <a:solidFill>
            <a:schemeClr val="accent1">
              <a:lumMod val="50000"/>
              <a:lumOff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8668" y="1216131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 Effectiveness: Bus</a:t>
            </a:r>
          </a:p>
          <a:p>
            <a:r>
              <a:rPr lang="en-US" dirty="0"/>
              <a:t>Total Trip Time:     16 Hours, 13 Mins</a:t>
            </a:r>
          </a:p>
          <a:p>
            <a:r>
              <a:rPr lang="en-US" dirty="0"/>
              <a:t>Average Speed:  10.2 MPH</a:t>
            </a:r>
          </a:p>
          <a:p>
            <a:r>
              <a:rPr lang="en-US" dirty="0"/>
              <a:t>Exhaust over 200°C:   85%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63255" y="1216131"/>
            <a:ext cx="3379381" cy="420099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 Effectiveness: Bus</a:t>
            </a:r>
          </a:p>
          <a:p>
            <a:r>
              <a:rPr lang="en-US" dirty="0"/>
              <a:t>Total Trip Time:     13 Hours, 27 Mins       </a:t>
            </a:r>
          </a:p>
          <a:p>
            <a:r>
              <a:rPr lang="en-US" dirty="0"/>
              <a:t>Average Speed:           12.25 MPH</a:t>
            </a:r>
          </a:p>
          <a:p>
            <a:r>
              <a:rPr lang="en-US" dirty="0"/>
              <a:t>Exhaust over 200°C: 99%</a:t>
            </a:r>
          </a:p>
        </p:txBody>
      </p:sp>
    </p:spTree>
    <p:extLst>
      <p:ext uri="{BB962C8B-B14F-4D97-AF65-F5344CB8AC3E}">
        <p14:creationId xmlns:p14="http://schemas.microsoft.com/office/powerpoint/2010/main" val="34501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SCR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10" name="Picture 2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85" y="1251168"/>
            <a:ext cx="8056268" cy="47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/>
          </p:cNvPr>
          <p:cNvSpPr/>
          <p:nvPr/>
        </p:nvSpPr>
        <p:spPr>
          <a:xfrm>
            <a:off x="211850" y="6242109"/>
            <a:ext cx="11487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/>
              <a:t>From Miller et al (2013), Final report to SC-AQMD “In-Use Emissions Testing and Demonstration of Retrofit Technology for Control of On-Road Heavy Duty Engines”, Sep 2013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460955" y="2241755"/>
            <a:ext cx="1514168" cy="629265"/>
          </a:xfrm>
          <a:prstGeom prst="rect">
            <a:avLst/>
          </a:prstGeom>
          <a:noFill/>
          <a:ln w="571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75755" y="2241754"/>
            <a:ext cx="1514168" cy="629265"/>
          </a:xfrm>
          <a:prstGeom prst="rect">
            <a:avLst/>
          </a:prstGeom>
          <a:noFill/>
          <a:ln w="57150"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356615" y="2241754"/>
            <a:ext cx="150433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4.5x Higher NOx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487" y="2224688"/>
            <a:ext cx="150433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4.8x Higher NOx</a:t>
            </a:r>
          </a:p>
        </p:txBody>
      </p:sp>
    </p:spTree>
    <p:extLst>
      <p:ext uri="{BB962C8B-B14F-4D97-AF65-F5344CB8AC3E}">
        <p14:creationId xmlns:p14="http://schemas.microsoft.com/office/powerpoint/2010/main" val="19998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4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OHMS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9" y="1386331"/>
            <a:ext cx="7758640" cy="217601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OHMS – On-road Heavy-duty Measurement System is screening tool to identify high emitting vehicles.</a:t>
            </a:r>
          </a:p>
          <a:p>
            <a:r>
              <a:rPr lang="en-US" sz="3200" dirty="0"/>
              <a:t>Screening tool to measure short (5-10 seconds) duration as vehicles pass through system.</a:t>
            </a:r>
          </a:p>
          <a:p>
            <a:endParaRPr lang="en-US" sz="3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1F1C7-0CC9-48E5-BA5F-2B8798898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921" y="1286435"/>
            <a:ext cx="3409428" cy="510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8D2208-8259-44F1-A39D-E3CE50779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363967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2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dow4"/>
          <p:cNvGrpSpPr/>
          <p:nvPr/>
        </p:nvGrpSpPr>
        <p:grpSpPr>
          <a:xfrm>
            <a:off x="-955163" y="4486754"/>
            <a:ext cx="8093162" cy="2721143"/>
            <a:chOff x="2606724" y="3950587"/>
            <a:chExt cx="8093162" cy="2721143"/>
          </a:xfrm>
        </p:grpSpPr>
        <p:sp>
          <p:nvSpPr>
            <p:cNvPr id="10" name="shadow4b"/>
            <p:cNvSpPr/>
            <p:nvPr/>
          </p:nvSpPr>
          <p:spPr>
            <a:xfrm>
              <a:off x="8737741" y="3950587"/>
              <a:ext cx="1962145" cy="2704681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hadow4"/>
            <p:cNvSpPr/>
            <p:nvPr/>
          </p:nvSpPr>
          <p:spPr>
            <a:xfrm>
              <a:off x="2606724" y="3967049"/>
              <a:ext cx="1962145" cy="2704681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shadow3"/>
          <p:cNvGrpSpPr/>
          <p:nvPr/>
        </p:nvGrpSpPr>
        <p:grpSpPr>
          <a:xfrm>
            <a:off x="-874846" y="3467551"/>
            <a:ext cx="8016792" cy="2606040"/>
            <a:chOff x="2673911" y="2935218"/>
            <a:chExt cx="8016792" cy="2704681"/>
          </a:xfrm>
        </p:grpSpPr>
        <p:sp>
          <p:nvSpPr>
            <p:cNvPr id="13" name="shadow3b"/>
            <p:cNvSpPr/>
            <p:nvPr/>
          </p:nvSpPr>
          <p:spPr>
            <a:xfrm>
              <a:off x="8728558" y="2935218"/>
              <a:ext cx="1962145" cy="2704681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hadow3"/>
            <p:cNvSpPr/>
            <p:nvPr/>
          </p:nvSpPr>
          <p:spPr>
            <a:xfrm>
              <a:off x="2673911" y="2960061"/>
              <a:ext cx="1887527" cy="2601825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shadow2"/>
          <p:cNvGrpSpPr/>
          <p:nvPr/>
        </p:nvGrpSpPr>
        <p:grpSpPr>
          <a:xfrm>
            <a:off x="-878818" y="2432626"/>
            <a:ext cx="8002819" cy="2620658"/>
            <a:chOff x="2681737" y="1930515"/>
            <a:chExt cx="8002819" cy="2620658"/>
          </a:xfrm>
        </p:grpSpPr>
        <p:sp>
          <p:nvSpPr>
            <p:cNvPr id="16" name="shadow2b"/>
            <p:cNvSpPr/>
            <p:nvPr/>
          </p:nvSpPr>
          <p:spPr>
            <a:xfrm>
              <a:off x="8797029" y="1930515"/>
              <a:ext cx="1887527" cy="2601825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hadow2"/>
            <p:cNvSpPr/>
            <p:nvPr/>
          </p:nvSpPr>
          <p:spPr>
            <a:xfrm>
              <a:off x="2681737" y="1949348"/>
              <a:ext cx="1887527" cy="2601825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shadow1"/>
          <p:cNvGrpSpPr/>
          <p:nvPr/>
        </p:nvGrpSpPr>
        <p:grpSpPr>
          <a:xfrm>
            <a:off x="-882304" y="1407405"/>
            <a:ext cx="8003724" cy="2604641"/>
            <a:chOff x="2696713" y="927806"/>
            <a:chExt cx="8003724" cy="2604641"/>
          </a:xfrm>
        </p:grpSpPr>
        <p:sp>
          <p:nvSpPr>
            <p:cNvPr id="19" name="shadow1b"/>
            <p:cNvSpPr/>
            <p:nvPr/>
          </p:nvSpPr>
          <p:spPr>
            <a:xfrm>
              <a:off x="8812910" y="927806"/>
              <a:ext cx="1887527" cy="2601825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hadow1"/>
            <p:cNvSpPr/>
            <p:nvPr/>
          </p:nvSpPr>
          <p:spPr>
            <a:xfrm>
              <a:off x="2696713" y="930622"/>
              <a:ext cx="1887527" cy="2601825"/>
            </a:xfrm>
            <a:custGeom>
              <a:avLst/>
              <a:gdLst>
                <a:gd name="connsiteX0" fmla="*/ 0 w 4284617"/>
                <a:gd name="connsiteY0" fmla="*/ 0 h 839755"/>
                <a:gd name="connsiteX1" fmla="*/ 4284617 w 4284617"/>
                <a:gd name="connsiteY1" fmla="*/ 0 h 839755"/>
                <a:gd name="connsiteX2" fmla="*/ 4284617 w 4284617"/>
                <a:gd name="connsiteY2" fmla="*/ 839755 h 839755"/>
                <a:gd name="connsiteX3" fmla="*/ 0 w 4284617"/>
                <a:gd name="connsiteY3" fmla="*/ 839755 h 839755"/>
                <a:gd name="connsiteX4" fmla="*/ 0 w 4284617"/>
                <a:gd name="connsiteY4" fmla="*/ 0 h 839755"/>
                <a:gd name="connsiteX0" fmla="*/ 0 w 4284617"/>
                <a:gd name="connsiteY0" fmla="*/ 809625 h 1649380"/>
                <a:gd name="connsiteX1" fmla="*/ 2741567 w 4284617"/>
                <a:gd name="connsiteY1" fmla="*/ 0 h 1649380"/>
                <a:gd name="connsiteX2" fmla="*/ 4284617 w 4284617"/>
                <a:gd name="connsiteY2" fmla="*/ 1649380 h 1649380"/>
                <a:gd name="connsiteX3" fmla="*/ 0 w 4284617"/>
                <a:gd name="connsiteY3" fmla="*/ 1649380 h 1649380"/>
                <a:gd name="connsiteX4" fmla="*/ 0 w 4284617"/>
                <a:gd name="connsiteY4" fmla="*/ 809625 h 1649380"/>
                <a:gd name="connsiteX0" fmla="*/ 0 w 2741567"/>
                <a:gd name="connsiteY0" fmla="*/ 809625 h 1649380"/>
                <a:gd name="connsiteX1" fmla="*/ 2741567 w 2741567"/>
                <a:gd name="connsiteY1" fmla="*/ 0 h 1649380"/>
                <a:gd name="connsiteX2" fmla="*/ 2712992 w 2741567"/>
                <a:gd name="connsiteY2" fmla="*/ 849280 h 1649380"/>
                <a:gd name="connsiteX3" fmla="*/ 0 w 2741567"/>
                <a:gd name="connsiteY3" fmla="*/ 1649380 h 1649380"/>
                <a:gd name="connsiteX4" fmla="*/ 0 w 2741567"/>
                <a:gd name="connsiteY4" fmla="*/ 809625 h 1649380"/>
                <a:gd name="connsiteX0" fmla="*/ 0 w 2741567"/>
                <a:gd name="connsiteY0" fmla="*/ 809625 h 3382930"/>
                <a:gd name="connsiteX1" fmla="*/ 2741567 w 2741567"/>
                <a:gd name="connsiteY1" fmla="*/ 0 h 3382930"/>
                <a:gd name="connsiteX2" fmla="*/ 2712992 w 2741567"/>
                <a:gd name="connsiteY2" fmla="*/ 849280 h 3382930"/>
                <a:gd name="connsiteX3" fmla="*/ 590550 w 2741567"/>
                <a:gd name="connsiteY3" fmla="*/ 3382930 h 3382930"/>
                <a:gd name="connsiteX4" fmla="*/ 0 w 2741567"/>
                <a:gd name="connsiteY4" fmla="*/ 809625 h 3382930"/>
                <a:gd name="connsiteX0" fmla="*/ 9525 w 2151017"/>
                <a:gd name="connsiteY0" fmla="*/ 2305050 h 3382930"/>
                <a:gd name="connsiteX1" fmla="*/ 2151017 w 2151017"/>
                <a:gd name="connsiteY1" fmla="*/ 0 h 3382930"/>
                <a:gd name="connsiteX2" fmla="*/ 2122442 w 2151017"/>
                <a:gd name="connsiteY2" fmla="*/ 849280 h 3382930"/>
                <a:gd name="connsiteX3" fmla="*/ 0 w 2151017"/>
                <a:gd name="connsiteY3" fmla="*/ 3382930 h 3382930"/>
                <a:gd name="connsiteX4" fmla="*/ 9525 w 2151017"/>
                <a:gd name="connsiteY4" fmla="*/ 2305050 h 3382930"/>
                <a:gd name="connsiteX0" fmla="*/ 9525 w 2122442"/>
                <a:gd name="connsiteY0" fmla="*/ 2305050 h 3382930"/>
                <a:gd name="connsiteX1" fmla="*/ 2122442 w 2122442"/>
                <a:gd name="connsiteY1" fmla="*/ 0 h 3382930"/>
                <a:gd name="connsiteX2" fmla="*/ 2122442 w 2122442"/>
                <a:gd name="connsiteY2" fmla="*/ 849280 h 3382930"/>
                <a:gd name="connsiteX3" fmla="*/ 0 w 2122442"/>
                <a:gd name="connsiteY3" fmla="*/ 3382930 h 3382930"/>
                <a:gd name="connsiteX4" fmla="*/ 9525 w 2122442"/>
                <a:gd name="connsiteY4" fmla="*/ 2305050 h 3382930"/>
                <a:gd name="connsiteX0" fmla="*/ 9525 w 2122442"/>
                <a:gd name="connsiteY0" fmla="*/ 2352675 h 3430555"/>
                <a:gd name="connsiteX1" fmla="*/ 2122442 w 2122442"/>
                <a:gd name="connsiteY1" fmla="*/ 0 h 3430555"/>
                <a:gd name="connsiteX2" fmla="*/ 2122442 w 2122442"/>
                <a:gd name="connsiteY2" fmla="*/ 896905 h 3430555"/>
                <a:gd name="connsiteX3" fmla="*/ 0 w 2122442"/>
                <a:gd name="connsiteY3" fmla="*/ 3430555 h 3430555"/>
                <a:gd name="connsiteX4" fmla="*/ 9525 w 2122442"/>
                <a:gd name="connsiteY4" fmla="*/ 2352675 h 3430555"/>
                <a:gd name="connsiteX0" fmla="*/ 9525 w 2122442"/>
                <a:gd name="connsiteY0" fmla="*/ 23812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9525 w 2122442"/>
                <a:gd name="connsiteY4" fmla="*/ 23812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51017"/>
                <a:gd name="connsiteY0" fmla="*/ 2419350 h 3459130"/>
                <a:gd name="connsiteX1" fmla="*/ 2151017 w 2151017"/>
                <a:gd name="connsiteY1" fmla="*/ 0 h 3459130"/>
                <a:gd name="connsiteX2" fmla="*/ 2151017 w 2151017"/>
                <a:gd name="connsiteY2" fmla="*/ 925480 h 3459130"/>
                <a:gd name="connsiteX3" fmla="*/ 28575 w 2151017"/>
                <a:gd name="connsiteY3" fmla="*/ 3459130 h 3459130"/>
                <a:gd name="connsiteX4" fmla="*/ 0 w 2151017"/>
                <a:gd name="connsiteY4" fmla="*/ 2419350 h 3459130"/>
                <a:gd name="connsiteX0" fmla="*/ 0 w 2122442"/>
                <a:gd name="connsiteY0" fmla="*/ 2457450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2457450 h 3459130"/>
                <a:gd name="connsiteX0" fmla="*/ 0 w 2122442"/>
                <a:gd name="connsiteY0" fmla="*/ 1907121 h 3459130"/>
                <a:gd name="connsiteX1" fmla="*/ 2122442 w 2122442"/>
                <a:gd name="connsiteY1" fmla="*/ 0 h 3459130"/>
                <a:gd name="connsiteX2" fmla="*/ 2122442 w 2122442"/>
                <a:gd name="connsiteY2" fmla="*/ 925480 h 3459130"/>
                <a:gd name="connsiteX3" fmla="*/ 0 w 2122442"/>
                <a:gd name="connsiteY3" fmla="*/ 3459130 h 3459130"/>
                <a:gd name="connsiteX4" fmla="*/ 0 w 2122442"/>
                <a:gd name="connsiteY4" fmla="*/ 1907121 h 3459130"/>
                <a:gd name="connsiteX0" fmla="*/ 10384 w 2132826"/>
                <a:gd name="connsiteY0" fmla="*/ 1907121 h 2836117"/>
                <a:gd name="connsiteX1" fmla="*/ 2132826 w 2132826"/>
                <a:gd name="connsiteY1" fmla="*/ 0 h 2836117"/>
                <a:gd name="connsiteX2" fmla="*/ 2132826 w 2132826"/>
                <a:gd name="connsiteY2" fmla="*/ 925480 h 2836117"/>
                <a:gd name="connsiteX3" fmla="*/ 0 w 2132826"/>
                <a:gd name="connsiteY3" fmla="*/ 2836117 h 2836117"/>
                <a:gd name="connsiteX4" fmla="*/ 10384 w 2132826"/>
                <a:gd name="connsiteY4" fmla="*/ 1907121 h 2836117"/>
                <a:gd name="connsiteX0" fmla="*/ 10384 w 2132826"/>
                <a:gd name="connsiteY0" fmla="*/ 1907121 h 2939953"/>
                <a:gd name="connsiteX1" fmla="*/ 2132826 w 2132826"/>
                <a:gd name="connsiteY1" fmla="*/ 0 h 2939953"/>
                <a:gd name="connsiteX2" fmla="*/ 2132826 w 2132826"/>
                <a:gd name="connsiteY2" fmla="*/ 925480 h 2939953"/>
                <a:gd name="connsiteX3" fmla="*/ 0 w 2132826"/>
                <a:gd name="connsiteY3" fmla="*/ 2939953 h 2939953"/>
                <a:gd name="connsiteX4" fmla="*/ 10384 w 2132826"/>
                <a:gd name="connsiteY4" fmla="*/ 1907121 h 2939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2826" h="2939953">
                  <a:moveTo>
                    <a:pt x="10384" y="1907121"/>
                  </a:moveTo>
                  <a:lnTo>
                    <a:pt x="2132826" y="0"/>
                  </a:lnTo>
                  <a:lnTo>
                    <a:pt x="2132826" y="925480"/>
                  </a:lnTo>
                  <a:lnTo>
                    <a:pt x="0" y="2939953"/>
                  </a:lnTo>
                  <a:lnTo>
                    <a:pt x="10384" y="1907121"/>
                  </a:lnTo>
                  <a:close/>
                </a:path>
              </a:pathLst>
            </a:custGeom>
            <a:gradFill>
              <a:gsLst>
                <a:gs pos="67000">
                  <a:schemeClr val="tx1">
                    <a:alpha val="0"/>
                  </a:schemeClr>
                </a:gs>
                <a:gs pos="31000">
                  <a:srgbClr val="000000">
                    <a:alpha val="10000"/>
                  </a:srgbClr>
                </a:gs>
                <a:gs pos="0">
                  <a:schemeClr val="tx1">
                    <a:alpha val="25000"/>
                  </a:schemeClr>
                </a:gs>
              </a:gsLst>
              <a:lin ang="10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box4"/>
          <p:cNvGrpSpPr/>
          <p:nvPr/>
        </p:nvGrpSpPr>
        <p:grpSpPr>
          <a:xfrm>
            <a:off x="1008949" y="4484985"/>
            <a:ext cx="6137584" cy="851645"/>
            <a:chOff x="4566889" y="3970247"/>
            <a:chExt cx="6137584" cy="851645"/>
          </a:xfrm>
          <a:solidFill>
            <a:srgbClr val="DEAC37"/>
          </a:solidFill>
          <a:effectLst/>
        </p:grpSpPr>
        <p:sp>
          <p:nvSpPr>
            <p:cNvPr id="28" name="Rectangle 27"/>
            <p:cNvSpPr/>
            <p:nvPr/>
          </p:nvSpPr>
          <p:spPr>
            <a:xfrm>
              <a:off x="4566889" y="3970247"/>
              <a:ext cx="6137584" cy="851645"/>
            </a:xfrm>
            <a:prstGeom prst="rect">
              <a:avLst/>
            </a:prstGeom>
            <a:solidFill>
              <a:srgbClr val="B98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53051" y="4080934"/>
              <a:ext cx="3668021" cy="584775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15875">
                    <a:noFill/>
                    <a:round/>
                  </a:ln>
                  <a:solidFill>
                    <a:schemeClr val="bg1">
                      <a:lumMod val="20000"/>
                      <a:lumOff val="80000"/>
                    </a:schemeClr>
                  </a:solidFill>
                  <a:cs typeface="Aharoni" panose="02010803020104030203" pitchFamily="2" charset="-79"/>
                </a:rPr>
                <a:t>Conclusions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08949" y="3465414"/>
            <a:ext cx="6123813" cy="822960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box2"/>
          <p:cNvGrpSpPr/>
          <p:nvPr/>
        </p:nvGrpSpPr>
        <p:grpSpPr>
          <a:xfrm>
            <a:off x="1011475" y="2439780"/>
            <a:ext cx="6137583" cy="822960"/>
            <a:chOff x="4566890" y="1943429"/>
            <a:chExt cx="6137583" cy="810363"/>
          </a:xfrm>
          <a:solidFill>
            <a:srgbClr val="1B457F"/>
          </a:solidFill>
        </p:grpSpPr>
        <p:sp>
          <p:nvSpPr>
            <p:cNvPr id="38" name="Rectangle 37"/>
            <p:cNvSpPr/>
            <p:nvPr/>
          </p:nvSpPr>
          <p:spPr>
            <a:xfrm>
              <a:off x="4566890" y="1943429"/>
              <a:ext cx="6137583" cy="8103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34289" y="2031531"/>
              <a:ext cx="5036791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15875">
                    <a:noFill/>
                    <a:round/>
                  </a:ln>
                  <a:solidFill>
                    <a:schemeClr val="accent5">
                      <a:lumMod val="10000"/>
                      <a:lumOff val="90000"/>
                    </a:schemeClr>
                  </a:solidFill>
                  <a:cs typeface="Aharoni" panose="02010803020104030203" pitchFamily="2" charset="-79"/>
                </a:rPr>
                <a:t>Collecting Real-World Data</a:t>
              </a:r>
            </a:p>
          </p:txBody>
        </p:sp>
      </p:grpSp>
      <p:grpSp>
        <p:nvGrpSpPr>
          <p:cNvPr id="42" name="box1"/>
          <p:cNvGrpSpPr/>
          <p:nvPr/>
        </p:nvGrpSpPr>
        <p:grpSpPr>
          <a:xfrm>
            <a:off x="1004542" y="1415512"/>
            <a:ext cx="6144516" cy="822960"/>
            <a:chOff x="4585938" y="921725"/>
            <a:chExt cx="6144516" cy="839755"/>
          </a:xfrm>
        </p:grpSpPr>
        <p:sp>
          <p:nvSpPr>
            <p:cNvPr id="43" name="Rectangle 42"/>
            <p:cNvSpPr/>
            <p:nvPr/>
          </p:nvSpPr>
          <p:spPr>
            <a:xfrm>
              <a:off x="4585938" y="921725"/>
              <a:ext cx="6144516" cy="8397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3293" y="1037741"/>
              <a:ext cx="3668021" cy="596709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 w="15875">
                    <a:noFill/>
                    <a:round/>
                  </a:ln>
                  <a:solidFill>
                    <a:schemeClr val="accent5">
                      <a:lumMod val="10000"/>
                      <a:lumOff val="90000"/>
                    </a:schemeClr>
                  </a:solidFill>
                  <a:latin typeface="Calibri" panose="020F0502020204030204" pitchFamily="34" charset="0"/>
                  <a:cs typeface="Aharoni" panose="02010803020104030203" pitchFamily="2" charset="-79"/>
                </a:rPr>
                <a:t>About TTI</a:t>
              </a:r>
            </a:p>
          </p:txBody>
        </p:sp>
      </p:grpSp>
      <p:cxnSp>
        <p:nvCxnSpPr>
          <p:cNvPr id="50" name="Straight Connector 49"/>
          <p:cNvCxnSpPr/>
          <p:nvPr/>
        </p:nvCxnSpPr>
        <p:spPr>
          <a:xfrm flipV="1">
            <a:off x="1008949" y="4288374"/>
            <a:ext cx="6121090" cy="2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15691" y="4486549"/>
            <a:ext cx="613101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15788" y="3264105"/>
            <a:ext cx="61333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11689" y="3463891"/>
            <a:ext cx="6123024" cy="1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02415" y="2238472"/>
            <a:ext cx="614411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010662" y="2428963"/>
            <a:ext cx="6135871" cy="304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002415" y="1413215"/>
            <a:ext cx="6144118" cy="22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013308" y="5336630"/>
            <a:ext cx="613101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1"/>
          <p:cNvSpPr>
            <a:spLocks noGrp="1"/>
          </p:cNvSpPr>
          <p:nvPr>
            <p:ph type="title" idx="4294967295"/>
          </p:nvPr>
        </p:nvSpPr>
        <p:spPr>
          <a:xfrm>
            <a:off x="831850" y="176620"/>
            <a:ext cx="11360150" cy="8001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latin typeface="+mj-lt"/>
              </a:rPr>
              <a:t>	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Outline</a:t>
            </a:r>
            <a:endParaRPr lang="en-US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66773" y="3576247"/>
            <a:ext cx="503679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Using Real-World Data</a:t>
            </a:r>
          </a:p>
        </p:txBody>
      </p:sp>
    </p:spTree>
    <p:extLst>
      <p:ext uri="{BB962C8B-B14F-4D97-AF65-F5344CB8AC3E}">
        <p14:creationId xmlns:p14="http://schemas.microsoft.com/office/powerpoint/2010/main" val="412255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OHMS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8" y="1386331"/>
            <a:ext cx="6519623" cy="4950301"/>
          </a:xfrm>
        </p:spPr>
        <p:txBody>
          <a:bodyPr>
            <a:normAutofit/>
          </a:bodyPr>
          <a:lstStyle/>
          <a:p>
            <a:r>
              <a:rPr lang="en-US" sz="4000" dirty="0"/>
              <a:t>New Waverly Weigh Station, on Northbound I-45.</a:t>
            </a:r>
          </a:p>
          <a:p>
            <a:r>
              <a:rPr lang="en-US" sz="4000" dirty="0"/>
              <a:t>Testing Occurred in June 2012 and again in October 2016.</a:t>
            </a:r>
          </a:p>
          <a:p>
            <a:r>
              <a:rPr lang="en-US" sz="4000" dirty="0"/>
              <a:t>~1,000 HDDVs went through the OHMS setup over the test period.</a:t>
            </a:r>
            <a:endParaRPr lang="en-US" sz="36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6B01662-6B13-4111-8F3F-2E604DD89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9" t="21287" r="36053" b="2456"/>
          <a:stretch/>
        </p:blipFill>
        <p:spPr bwMode="auto">
          <a:xfrm>
            <a:off x="7062129" y="1386331"/>
            <a:ext cx="4413522" cy="534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53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OHMS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8" y="1266259"/>
            <a:ext cx="11658933" cy="2042668"/>
          </a:xfrm>
        </p:spPr>
        <p:txBody>
          <a:bodyPr>
            <a:normAutofit/>
          </a:bodyPr>
          <a:lstStyle/>
          <a:p>
            <a:r>
              <a:rPr lang="en-US" sz="2400" dirty="0"/>
              <a:t>Model Year Analysis </a:t>
            </a:r>
          </a:p>
          <a:p>
            <a:r>
              <a:rPr lang="en-US" sz="2400" dirty="0"/>
              <a:t>Average Fleet Age (years)  –  2016: 8.9,  2012: 8.3</a:t>
            </a:r>
          </a:p>
          <a:p>
            <a:r>
              <a:rPr lang="en-US" sz="2400" dirty="0"/>
              <a:t>Average NOx Results (g/kg CO2)  –  2016: 10.1,  2012: 18.0</a:t>
            </a:r>
            <a:endParaRPr lang="en-US" sz="2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81999DD-2981-4E90-8DB1-824792EBB2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898276"/>
              </p:ext>
            </p:extLst>
          </p:nvPr>
        </p:nvGraphicFramePr>
        <p:xfrm>
          <a:off x="1577840" y="2697017"/>
          <a:ext cx="9036320" cy="4086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565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OHMS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8" y="1266259"/>
            <a:ext cx="11658933" cy="4507012"/>
          </a:xfrm>
        </p:spPr>
        <p:txBody>
          <a:bodyPr>
            <a:normAutofit/>
          </a:bodyPr>
          <a:lstStyle/>
          <a:p>
            <a:r>
              <a:rPr lang="en-US" sz="3600" dirty="0"/>
              <a:t>Potential NOx Reductions (In DFW Area)</a:t>
            </a:r>
          </a:p>
          <a:p>
            <a:pPr lvl="1"/>
            <a:r>
              <a:rPr lang="en-US" sz="3200" dirty="0"/>
              <a:t>Classifying HE as any truck higher than the 95th percentile within a MY.</a:t>
            </a:r>
          </a:p>
          <a:p>
            <a:pPr lvl="2"/>
            <a:r>
              <a:rPr lang="en-US" sz="2400" dirty="0"/>
              <a:t>7.3% of Vehicles accounted for 21% of total NOx emissions.</a:t>
            </a:r>
          </a:p>
          <a:p>
            <a:pPr lvl="2"/>
            <a:r>
              <a:rPr lang="en-US" sz="2400" dirty="0"/>
              <a:t>Potential reduction of 5.15 tons/day of NOx if HE replaced with “average” vehicle from same MY.</a:t>
            </a:r>
          </a:p>
          <a:p>
            <a:pPr lvl="1"/>
            <a:r>
              <a:rPr lang="en-US" sz="3200" dirty="0"/>
              <a:t>Classifying HE as any truck higher then the 95th percentile of entire fleet.</a:t>
            </a:r>
          </a:p>
          <a:p>
            <a:pPr lvl="2"/>
            <a:r>
              <a:rPr lang="en-US" sz="2400" dirty="0"/>
              <a:t>Up to 6.98 tons/day NOx  possible depending on how the HE is replaced.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12E5B5-6CFD-415A-80C4-14EAD6EE47CA}"/>
              </a:ext>
            </a:extLst>
          </p:cNvPr>
          <p:cNvSpPr/>
          <p:nvPr/>
        </p:nvSpPr>
        <p:spPr>
          <a:xfrm>
            <a:off x="202018" y="6084793"/>
            <a:ext cx="1148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Numbers based on previous report compiled for TCEQ.</a:t>
            </a:r>
          </a:p>
          <a:p>
            <a:pPr lvl="1"/>
            <a:r>
              <a:rPr lang="en-US" sz="1400" dirty="0">
                <a:hlinkClick r:id="rId3"/>
              </a:rPr>
              <a:t>https://www.tceq.texas.gov/assets/public/implementation/air/am/contracts/reports/mob/5820990400FY1111-20110831-tti-tx_hddv_ei.pdf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427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HGAC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8" y="1266259"/>
            <a:ext cx="11658933" cy="4507012"/>
          </a:xfrm>
        </p:spPr>
        <p:txBody>
          <a:bodyPr>
            <a:normAutofit/>
          </a:bodyPr>
          <a:lstStyle/>
          <a:p>
            <a:r>
              <a:rPr lang="en-US" sz="3600" dirty="0"/>
              <a:t> Currently TTI is working with HGAC monitoring Heavy-Duty vehicle activity in the greater Houston area.</a:t>
            </a:r>
          </a:p>
          <a:p>
            <a:r>
              <a:rPr lang="en-US" sz="3600" dirty="0"/>
              <a:t>Project is looking at different characteristics of the activities, including origins/destinations of the vehicles, idling characteristics, and activities in the Port of Houston.</a:t>
            </a:r>
          </a:p>
          <a:p>
            <a:r>
              <a:rPr lang="en-US" sz="3600" dirty="0"/>
              <a:t>Project also comparing 1 and 2-minute interval data to 1-second PAMS data.</a:t>
            </a:r>
            <a:endParaRPr lang="en-US" sz="2400" dirty="0"/>
          </a:p>
          <a:p>
            <a:pPr marL="0" indent="0">
              <a:buNone/>
            </a:pPr>
            <a:r>
              <a:rPr lang="en-US" sz="3600" dirty="0"/>
              <a:t> </a:t>
            </a:r>
            <a:endParaRPr lang="en-US" sz="24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38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HGAC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49C436-BA08-4950-9D84-67DF3F96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5" y="2807376"/>
            <a:ext cx="5976633" cy="3711489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6C8E325-7319-4292-9BBD-D480452B5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386331"/>
            <a:ext cx="11658932" cy="4790632"/>
          </a:xfrm>
        </p:spPr>
        <p:txBody>
          <a:bodyPr>
            <a:normAutofit/>
          </a:bodyPr>
          <a:lstStyle/>
          <a:p>
            <a:r>
              <a:rPr lang="en-US" sz="3200" dirty="0"/>
              <a:t>Origin and Destinations (O-D)</a:t>
            </a:r>
          </a:p>
          <a:p>
            <a:r>
              <a:rPr lang="en-US" sz="3200" dirty="0"/>
              <a:t>For this analysis any time a key is turned on (origin) or off (destination)</a:t>
            </a:r>
          </a:p>
          <a:p>
            <a:endParaRPr lang="en-US" sz="3000" dirty="0"/>
          </a:p>
        </p:txBody>
      </p:sp>
      <p:sp>
        <p:nvSpPr>
          <p:cNvPr id="10" name="Text 35">
            <a:extLst>
              <a:ext uri="{FF2B5EF4-FFF2-40B4-BE49-F238E27FC236}">
                <a16:creationId xmlns:a16="http://schemas.microsoft.com/office/drawing/2014/main" id="{ABEFA67E-6449-4685-BC8C-65AADA5AC858}"/>
              </a:ext>
            </a:extLst>
          </p:cNvPr>
          <p:cNvSpPr txBox="1"/>
          <p:nvPr/>
        </p:nvSpPr>
        <p:spPr>
          <a:xfrm>
            <a:off x="703912" y="4020630"/>
            <a:ext cx="413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Barbours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Cut Terminal </a:t>
            </a:r>
          </a:p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Origin/Destination</a:t>
            </a:r>
          </a:p>
        </p:txBody>
      </p:sp>
      <p:sp>
        <p:nvSpPr>
          <p:cNvPr id="11" name="Text 35">
            <a:extLst>
              <a:ext uri="{FF2B5EF4-FFF2-40B4-BE49-F238E27FC236}">
                <a16:creationId xmlns:a16="http://schemas.microsoft.com/office/drawing/2014/main" id="{5DEF04FF-34E7-4865-B7D0-A3D48E270AA8}"/>
              </a:ext>
            </a:extLst>
          </p:cNvPr>
          <p:cNvSpPr txBox="1"/>
          <p:nvPr/>
        </p:nvSpPr>
        <p:spPr>
          <a:xfrm>
            <a:off x="703912" y="4015041"/>
            <a:ext cx="413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Barbours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Cut Terminal </a:t>
            </a:r>
          </a:p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Idle Events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AEC9E-D08C-47EE-8195-FB1032939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25" y="2788331"/>
            <a:ext cx="5980286" cy="3722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1D9003-5A64-4288-BB73-F979B6D29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872" y="2477197"/>
            <a:ext cx="6879332" cy="42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HGAC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01726F-2AE2-4582-9C27-9EAAEB51CB26}"/>
              </a:ext>
            </a:extLst>
          </p:cNvPr>
          <p:cNvSpPr/>
          <p:nvPr/>
        </p:nvSpPr>
        <p:spPr>
          <a:xfrm>
            <a:off x="0" y="1126980"/>
            <a:ext cx="2209800" cy="574466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B5AEF9-8272-4173-9ECE-AD5B15FEF17C}"/>
              </a:ext>
            </a:extLst>
          </p:cNvPr>
          <p:cNvSpPr txBox="1">
            <a:spLocks/>
          </p:cNvSpPr>
          <p:nvPr/>
        </p:nvSpPr>
        <p:spPr>
          <a:xfrm>
            <a:off x="0" y="1224560"/>
            <a:ext cx="2209800" cy="695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Idling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Locations</a:t>
            </a:r>
          </a:p>
        </p:txBody>
      </p:sp>
      <p:sp>
        <p:nvSpPr>
          <p:cNvPr id="10" name="Text 35">
            <a:extLst>
              <a:ext uri="{FF2B5EF4-FFF2-40B4-BE49-F238E27FC236}">
                <a16:creationId xmlns:a16="http://schemas.microsoft.com/office/drawing/2014/main" id="{7704DD9B-E43E-44F2-B424-A611EA9D6347}"/>
              </a:ext>
            </a:extLst>
          </p:cNvPr>
          <p:cNvSpPr txBox="1"/>
          <p:nvPr/>
        </p:nvSpPr>
        <p:spPr>
          <a:xfrm>
            <a:off x="169849" y="2017465"/>
            <a:ext cx="187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2+ Hours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9E4C7-67F3-4F3E-A836-69272D32A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126979"/>
            <a:ext cx="9982201" cy="5744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87C191-31B8-403C-9750-80D3979F3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1113332"/>
            <a:ext cx="9982201" cy="5744667"/>
          </a:xfrm>
          <a:prstGeom prst="rect">
            <a:avLst/>
          </a:prstGeom>
        </p:spPr>
      </p:pic>
      <p:sp>
        <p:nvSpPr>
          <p:cNvPr id="13" name="Text 35">
            <a:extLst>
              <a:ext uri="{FF2B5EF4-FFF2-40B4-BE49-F238E27FC236}">
                <a16:creationId xmlns:a16="http://schemas.microsoft.com/office/drawing/2014/main" id="{7033EA8D-E6FA-40CC-BFD4-65019052CE33}"/>
              </a:ext>
            </a:extLst>
          </p:cNvPr>
          <p:cNvSpPr txBox="1"/>
          <p:nvPr/>
        </p:nvSpPr>
        <p:spPr>
          <a:xfrm>
            <a:off x="169848" y="2515155"/>
            <a:ext cx="187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1+ Hours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DB4767-9906-42D7-8BC1-04BA859C5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7" y="1113332"/>
            <a:ext cx="9982203" cy="5744667"/>
          </a:xfrm>
          <a:prstGeom prst="rect">
            <a:avLst/>
          </a:prstGeom>
        </p:spPr>
      </p:pic>
      <p:sp>
        <p:nvSpPr>
          <p:cNvPr id="15" name="Text 35">
            <a:extLst>
              <a:ext uri="{FF2B5EF4-FFF2-40B4-BE49-F238E27FC236}">
                <a16:creationId xmlns:a16="http://schemas.microsoft.com/office/drawing/2014/main" id="{6CF81F0A-2CD8-43A5-B336-2D9D5B2CFE62}"/>
              </a:ext>
            </a:extLst>
          </p:cNvPr>
          <p:cNvSpPr txBox="1"/>
          <p:nvPr/>
        </p:nvSpPr>
        <p:spPr>
          <a:xfrm>
            <a:off x="169848" y="3012845"/>
            <a:ext cx="187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30+ Minutes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A6BFB2-333D-4BCD-ACCE-6397D70DA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797" y="1126978"/>
            <a:ext cx="9982204" cy="5718400"/>
          </a:xfrm>
          <a:prstGeom prst="rect">
            <a:avLst/>
          </a:prstGeom>
        </p:spPr>
      </p:pic>
      <p:sp>
        <p:nvSpPr>
          <p:cNvPr id="17" name="Text 35">
            <a:extLst>
              <a:ext uri="{FF2B5EF4-FFF2-40B4-BE49-F238E27FC236}">
                <a16:creationId xmlns:a16="http://schemas.microsoft.com/office/drawing/2014/main" id="{CFED2094-0327-41AD-871F-E34E2716EA3E}"/>
              </a:ext>
            </a:extLst>
          </p:cNvPr>
          <p:cNvSpPr txBox="1"/>
          <p:nvPr/>
        </p:nvSpPr>
        <p:spPr>
          <a:xfrm>
            <a:off x="169847" y="3510535"/>
            <a:ext cx="187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10+ Minutes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F94864-E56F-451E-8D09-5D7806029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795" y="1126977"/>
            <a:ext cx="9982205" cy="5731022"/>
          </a:xfrm>
          <a:prstGeom prst="rect">
            <a:avLst/>
          </a:prstGeom>
        </p:spPr>
      </p:pic>
      <p:sp>
        <p:nvSpPr>
          <p:cNvPr id="19" name="Text 35">
            <a:extLst>
              <a:ext uri="{FF2B5EF4-FFF2-40B4-BE49-F238E27FC236}">
                <a16:creationId xmlns:a16="http://schemas.microsoft.com/office/drawing/2014/main" id="{F49A03AD-145F-491B-81DF-47FC65413583}"/>
              </a:ext>
            </a:extLst>
          </p:cNvPr>
          <p:cNvSpPr txBox="1"/>
          <p:nvPr/>
        </p:nvSpPr>
        <p:spPr>
          <a:xfrm>
            <a:off x="169847" y="4008225"/>
            <a:ext cx="187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5+ Minutes</a:t>
            </a:r>
          </a:p>
        </p:txBody>
      </p:sp>
    </p:spTree>
    <p:extLst>
      <p:ext uri="{BB962C8B-B14F-4D97-AF65-F5344CB8AC3E}">
        <p14:creationId xmlns:p14="http://schemas.microsoft.com/office/powerpoint/2010/main" val="976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HGAC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8C44D0-66EF-4F09-AF3E-E39A47E9E5F8}"/>
              </a:ext>
            </a:extLst>
          </p:cNvPr>
          <p:cNvGrpSpPr/>
          <p:nvPr/>
        </p:nvGrpSpPr>
        <p:grpSpPr>
          <a:xfrm>
            <a:off x="2194560" y="5029200"/>
            <a:ext cx="1819588" cy="537514"/>
            <a:chOff x="2121408" y="1428750"/>
            <a:chExt cx="4409433" cy="381000"/>
          </a:xfrm>
          <a:solidFill>
            <a:schemeClr val="bg2"/>
          </a:solidFill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006CF5-267C-48E9-A2FD-D9F376E61763}"/>
                </a:ext>
              </a:extLst>
            </p:cNvPr>
            <p:cNvSpPr/>
            <p:nvPr/>
          </p:nvSpPr>
          <p:spPr>
            <a:xfrm>
              <a:off x="2121408" y="1428750"/>
              <a:ext cx="4409433" cy="381000"/>
            </a:xfrm>
            <a:custGeom>
              <a:avLst/>
              <a:gdLst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8392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88664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52088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3139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392" h="537514">
                  <a:moveTo>
                    <a:pt x="0" y="0"/>
                  </a:moveTo>
                  <a:lnTo>
                    <a:pt x="3898392" y="0"/>
                  </a:lnTo>
                  <a:lnTo>
                    <a:pt x="3893139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22F2467E-AB40-4A23-9C77-7A512AC28A1B}"/>
                </a:ext>
              </a:extLst>
            </p:cNvPr>
            <p:cNvSpPr txBox="1">
              <a:spLocks/>
            </p:cNvSpPr>
            <p:nvPr/>
          </p:nvSpPr>
          <p:spPr>
            <a:xfrm>
              <a:off x="4698920" y="1452992"/>
              <a:ext cx="1831921" cy="312537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rgbClr val="6A6D6D"/>
                  </a:solidFill>
                </a:rPr>
                <a:t>16%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8A74DD-6BE4-465F-BC44-A63685AF6F51}"/>
              </a:ext>
            </a:extLst>
          </p:cNvPr>
          <p:cNvGrpSpPr/>
          <p:nvPr/>
        </p:nvGrpSpPr>
        <p:grpSpPr>
          <a:xfrm>
            <a:off x="2194560" y="5669280"/>
            <a:ext cx="2771140" cy="537514"/>
            <a:chOff x="2121408" y="1428750"/>
            <a:chExt cx="4409433" cy="381000"/>
          </a:xfrm>
          <a:solidFill>
            <a:schemeClr val="bg2"/>
          </a:solidFill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B9B96BB-726E-41EF-98FD-4CA45C4A712C}"/>
                </a:ext>
              </a:extLst>
            </p:cNvPr>
            <p:cNvSpPr/>
            <p:nvPr/>
          </p:nvSpPr>
          <p:spPr>
            <a:xfrm>
              <a:off x="2121408" y="1428750"/>
              <a:ext cx="4409433" cy="381000"/>
            </a:xfrm>
            <a:custGeom>
              <a:avLst/>
              <a:gdLst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8392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88664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52088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3139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392" h="537514">
                  <a:moveTo>
                    <a:pt x="0" y="0"/>
                  </a:moveTo>
                  <a:lnTo>
                    <a:pt x="3898392" y="0"/>
                  </a:lnTo>
                  <a:lnTo>
                    <a:pt x="3893139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9A5DBC83-7094-4B99-B5A6-93F50D854301}"/>
                </a:ext>
              </a:extLst>
            </p:cNvPr>
            <p:cNvSpPr txBox="1">
              <a:spLocks/>
            </p:cNvSpPr>
            <p:nvPr/>
          </p:nvSpPr>
          <p:spPr>
            <a:xfrm>
              <a:off x="4698920" y="1452992"/>
              <a:ext cx="1831921" cy="312537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rgbClr val="6A6D6D"/>
                  </a:solidFill>
                </a:rPr>
                <a:t>24%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93E89D-753B-4620-ABA8-AD9F024A0796}"/>
              </a:ext>
            </a:extLst>
          </p:cNvPr>
          <p:cNvGrpSpPr/>
          <p:nvPr/>
        </p:nvGrpSpPr>
        <p:grpSpPr>
          <a:xfrm>
            <a:off x="2194560" y="4114800"/>
            <a:ext cx="7683373" cy="537514"/>
            <a:chOff x="2121408" y="1428750"/>
            <a:chExt cx="4409433" cy="381000"/>
          </a:xfrm>
          <a:solidFill>
            <a:schemeClr val="bg2"/>
          </a:solidFill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C43014E-FE53-407D-8638-E124087EDBE2}"/>
                </a:ext>
              </a:extLst>
            </p:cNvPr>
            <p:cNvSpPr/>
            <p:nvPr/>
          </p:nvSpPr>
          <p:spPr>
            <a:xfrm>
              <a:off x="2121408" y="1428750"/>
              <a:ext cx="4409433" cy="381000"/>
            </a:xfrm>
            <a:custGeom>
              <a:avLst/>
              <a:gdLst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8392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88664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752088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  <a:gd name="connsiteX0" fmla="*/ 0 w 3898392"/>
                <a:gd name="connsiteY0" fmla="*/ 0 h 537514"/>
                <a:gd name="connsiteX1" fmla="*/ 3898392 w 3898392"/>
                <a:gd name="connsiteY1" fmla="*/ 0 h 537514"/>
                <a:gd name="connsiteX2" fmla="*/ 3893139 w 3898392"/>
                <a:gd name="connsiteY2" fmla="*/ 537514 h 537514"/>
                <a:gd name="connsiteX3" fmla="*/ 0 w 3898392"/>
                <a:gd name="connsiteY3" fmla="*/ 537514 h 537514"/>
                <a:gd name="connsiteX4" fmla="*/ 0 w 3898392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392" h="537514">
                  <a:moveTo>
                    <a:pt x="0" y="0"/>
                  </a:moveTo>
                  <a:lnTo>
                    <a:pt x="3898392" y="0"/>
                  </a:lnTo>
                  <a:lnTo>
                    <a:pt x="3893139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FFE6EA2-60C8-499A-AA9B-F867E26EF3D9}"/>
                </a:ext>
              </a:extLst>
            </p:cNvPr>
            <p:cNvSpPr txBox="1">
              <a:spLocks/>
            </p:cNvSpPr>
            <p:nvPr/>
          </p:nvSpPr>
          <p:spPr>
            <a:xfrm>
              <a:off x="5628633" y="1452992"/>
              <a:ext cx="902208" cy="312537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rgbClr val="6A6D6D"/>
                  </a:solidFill>
                </a:rPr>
                <a:t>71%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707F0-1708-48DF-892A-929FA9D2754E}"/>
              </a:ext>
            </a:extLst>
          </p:cNvPr>
          <p:cNvGrpSpPr/>
          <p:nvPr/>
        </p:nvGrpSpPr>
        <p:grpSpPr>
          <a:xfrm>
            <a:off x="2194560" y="3474720"/>
            <a:ext cx="7358530" cy="544307"/>
            <a:chOff x="2121408" y="661935"/>
            <a:chExt cx="6031992" cy="385815"/>
          </a:xfrm>
          <a:solidFill>
            <a:schemeClr val="bg2"/>
          </a:solidFill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80B33F28-46CB-47C3-BBC3-F68D1FF86093}"/>
                </a:ext>
              </a:extLst>
            </p:cNvPr>
            <p:cNvSpPr/>
            <p:nvPr/>
          </p:nvSpPr>
          <p:spPr>
            <a:xfrm>
              <a:off x="2121408" y="666750"/>
              <a:ext cx="6031992" cy="381000"/>
            </a:xfrm>
            <a:custGeom>
              <a:avLst/>
              <a:gdLst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6031992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5885688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6026739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1992" h="537514">
                  <a:moveTo>
                    <a:pt x="0" y="0"/>
                  </a:moveTo>
                  <a:lnTo>
                    <a:pt x="6031992" y="0"/>
                  </a:lnTo>
                  <a:lnTo>
                    <a:pt x="6026739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73C1AF7F-4501-4864-BDCF-F2F43174DF70}"/>
                </a:ext>
              </a:extLst>
            </p:cNvPr>
            <p:cNvSpPr txBox="1">
              <a:spLocks/>
            </p:cNvSpPr>
            <p:nvPr/>
          </p:nvSpPr>
          <p:spPr>
            <a:xfrm>
              <a:off x="7086600" y="661935"/>
              <a:ext cx="902208" cy="381000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68%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CBCDB7-2F1F-4413-B69F-B339C6C2230B}"/>
              </a:ext>
            </a:extLst>
          </p:cNvPr>
          <p:cNvGrpSpPr/>
          <p:nvPr/>
        </p:nvGrpSpPr>
        <p:grpSpPr>
          <a:xfrm>
            <a:off x="2194560" y="2834640"/>
            <a:ext cx="4458345" cy="544307"/>
            <a:chOff x="2121408" y="661935"/>
            <a:chExt cx="6031992" cy="385815"/>
          </a:xfrm>
          <a:solidFill>
            <a:schemeClr val="bg2"/>
          </a:solidFill>
        </p:grpSpPr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837B0186-38F4-4F23-99AE-A4166A9A2E62}"/>
                </a:ext>
              </a:extLst>
            </p:cNvPr>
            <p:cNvSpPr/>
            <p:nvPr/>
          </p:nvSpPr>
          <p:spPr>
            <a:xfrm>
              <a:off x="2121408" y="666750"/>
              <a:ext cx="6031992" cy="381000"/>
            </a:xfrm>
            <a:custGeom>
              <a:avLst/>
              <a:gdLst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6031992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5885688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  <a:gd name="connsiteX0" fmla="*/ 0 w 6031992"/>
                <a:gd name="connsiteY0" fmla="*/ 0 h 537514"/>
                <a:gd name="connsiteX1" fmla="*/ 6031992 w 6031992"/>
                <a:gd name="connsiteY1" fmla="*/ 0 h 537514"/>
                <a:gd name="connsiteX2" fmla="*/ 6026739 w 6031992"/>
                <a:gd name="connsiteY2" fmla="*/ 537514 h 537514"/>
                <a:gd name="connsiteX3" fmla="*/ 0 w 6031992"/>
                <a:gd name="connsiteY3" fmla="*/ 537514 h 537514"/>
                <a:gd name="connsiteX4" fmla="*/ 0 w 6031992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1992" h="537514">
                  <a:moveTo>
                    <a:pt x="0" y="0"/>
                  </a:moveTo>
                  <a:lnTo>
                    <a:pt x="6031992" y="0"/>
                  </a:lnTo>
                  <a:lnTo>
                    <a:pt x="6026739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8B279960-382D-47A2-9F93-2CAD3AEE269B}"/>
                </a:ext>
              </a:extLst>
            </p:cNvPr>
            <p:cNvSpPr txBox="1">
              <a:spLocks/>
            </p:cNvSpPr>
            <p:nvPr/>
          </p:nvSpPr>
          <p:spPr>
            <a:xfrm>
              <a:off x="7086600" y="661935"/>
              <a:ext cx="902208" cy="381000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43%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108462-13C3-4573-B9F7-05BC3C849644}"/>
              </a:ext>
            </a:extLst>
          </p:cNvPr>
          <p:cNvGrpSpPr/>
          <p:nvPr/>
        </p:nvGrpSpPr>
        <p:grpSpPr>
          <a:xfrm>
            <a:off x="2197608" y="2194560"/>
            <a:ext cx="4888992" cy="544307"/>
            <a:chOff x="2121408" y="280935"/>
            <a:chExt cx="7010400" cy="385815"/>
          </a:xfrm>
          <a:solidFill>
            <a:schemeClr val="bg2"/>
          </a:solidFill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59391C80-993F-4686-85FB-4D2B61C68FD4}"/>
                </a:ext>
              </a:extLst>
            </p:cNvPr>
            <p:cNvSpPr/>
            <p:nvPr/>
          </p:nvSpPr>
          <p:spPr>
            <a:xfrm>
              <a:off x="2121408" y="285750"/>
              <a:ext cx="7010400" cy="381000"/>
            </a:xfrm>
            <a:custGeom>
              <a:avLst/>
              <a:gdLst>
                <a:gd name="connsiteX0" fmla="*/ 0 w 7010400"/>
                <a:gd name="connsiteY0" fmla="*/ 0 h 537514"/>
                <a:gd name="connsiteX1" fmla="*/ 7010400 w 7010400"/>
                <a:gd name="connsiteY1" fmla="*/ 0 h 537514"/>
                <a:gd name="connsiteX2" fmla="*/ 7010400 w 7010400"/>
                <a:gd name="connsiteY2" fmla="*/ 537514 h 537514"/>
                <a:gd name="connsiteX3" fmla="*/ 0 w 7010400"/>
                <a:gd name="connsiteY3" fmla="*/ 537514 h 537514"/>
                <a:gd name="connsiteX4" fmla="*/ 0 w 7010400"/>
                <a:gd name="connsiteY4" fmla="*/ 0 h 537514"/>
                <a:gd name="connsiteX0" fmla="*/ 0 w 7010400"/>
                <a:gd name="connsiteY0" fmla="*/ 0 h 537514"/>
                <a:gd name="connsiteX1" fmla="*/ 7010400 w 7010400"/>
                <a:gd name="connsiteY1" fmla="*/ 0 h 537514"/>
                <a:gd name="connsiteX2" fmla="*/ 6839712 w 7010400"/>
                <a:gd name="connsiteY2" fmla="*/ 537514 h 537514"/>
                <a:gd name="connsiteX3" fmla="*/ 0 w 7010400"/>
                <a:gd name="connsiteY3" fmla="*/ 537514 h 537514"/>
                <a:gd name="connsiteX4" fmla="*/ 0 w 7010400"/>
                <a:gd name="connsiteY4" fmla="*/ 0 h 537514"/>
                <a:gd name="connsiteX0" fmla="*/ 0 w 7010400"/>
                <a:gd name="connsiteY0" fmla="*/ 0 h 537514"/>
                <a:gd name="connsiteX1" fmla="*/ 7010400 w 7010400"/>
                <a:gd name="connsiteY1" fmla="*/ 0 h 537514"/>
                <a:gd name="connsiteX2" fmla="*/ 7009947 w 7010400"/>
                <a:gd name="connsiteY2" fmla="*/ 537514 h 537514"/>
                <a:gd name="connsiteX3" fmla="*/ 0 w 7010400"/>
                <a:gd name="connsiteY3" fmla="*/ 537514 h 537514"/>
                <a:gd name="connsiteX4" fmla="*/ 0 w 7010400"/>
                <a:gd name="connsiteY4" fmla="*/ 0 h 53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400" h="537514">
                  <a:moveTo>
                    <a:pt x="0" y="0"/>
                  </a:moveTo>
                  <a:lnTo>
                    <a:pt x="7010400" y="0"/>
                  </a:lnTo>
                  <a:lnTo>
                    <a:pt x="7009947" y="537514"/>
                  </a:lnTo>
                  <a:lnTo>
                    <a:pt x="0" y="5375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985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58319007-3CFB-4BA1-92DB-E0A71263E2C5}"/>
                </a:ext>
              </a:extLst>
            </p:cNvPr>
            <p:cNvSpPr txBox="1">
              <a:spLocks/>
            </p:cNvSpPr>
            <p:nvPr/>
          </p:nvSpPr>
          <p:spPr>
            <a:xfrm>
              <a:off x="8077200" y="280935"/>
              <a:ext cx="902208" cy="381000"/>
            </a:xfrm>
            <a:prstGeom prst="rect">
              <a:avLst/>
            </a:prstGeom>
            <a:solidFill>
              <a:schemeClr val="accent4">
                <a:alpha val="0"/>
              </a:schemeClr>
            </a:solidFill>
          </p:spPr>
          <p:txBody>
            <a:bodyPr vert="horz" lIns="91440" tIns="45720" rIns="91440" bIns="45720" rtlCol="0" anchor="ctr" anchorCtr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47%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FE8735D-8949-4CC7-9896-C51FFA42B883}"/>
              </a:ext>
            </a:extLst>
          </p:cNvPr>
          <p:cNvSpPr/>
          <p:nvPr/>
        </p:nvSpPr>
        <p:spPr>
          <a:xfrm>
            <a:off x="0" y="1126980"/>
            <a:ext cx="2209800" cy="574466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18301D-9102-409D-8645-5A0072452FE9}"/>
              </a:ext>
            </a:extLst>
          </p:cNvPr>
          <p:cNvGrpSpPr/>
          <p:nvPr/>
        </p:nvGrpSpPr>
        <p:grpSpPr>
          <a:xfrm>
            <a:off x="565250" y="2289966"/>
            <a:ext cx="2057400" cy="276398"/>
            <a:chOff x="0" y="1038052"/>
            <a:chExt cx="2057400" cy="2763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068BC9-5AEF-48EA-B1C8-B10897B8EDBA}"/>
                </a:ext>
              </a:extLst>
            </p:cNvPr>
            <p:cNvSpPr/>
            <p:nvPr/>
          </p:nvSpPr>
          <p:spPr>
            <a:xfrm>
              <a:off x="0" y="1123950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D53CA1DA-4C6B-47DE-A622-076BC4FEF513}"/>
                </a:ext>
              </a:extLst>
            </p:cNvPr>
            <p:cNvSpPr txBox="1">
              <a:spLocks/>
            </p:cNvSpPr>
            <p:nvPr/>
          </p:nvSpPr>
          <p:spPr>
            <a:xfrm>
              <a:off x="304800" y="1038052"/>
              <a:ext cx="1752600" cy="205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</a:rPr>
                <a:t>Overall Idling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012720-7E5F-4C8E-9A59-A6D0211FD88E}"/>
              </a:ext>
            </a:extLst>
          </p:cNvPr>
          <p:cNvGrpSpPr/>
          <p:nvPr/>
        </p:nvGrpSpPr>
        <p:grpSpPr>
          <a:xfrm>
            <a:off x="442110" y="2899919"/>
            <a:ext cx="2016068" cy="259461"/>
            <a:chOff x="55" y="1307834"/>
            <a:chExt cx="2016068" cy="25946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51CB21-1F78-4654-B4D6-A585C9A26736}"/>
                </a:ext>
              </a:extLst>
            </p:cNvPr>
            <p:cNvSpPr/>
            <p:nvPr/>
          </p:nvSpPr>
          <p:spPr>
            <a:xfrm>
              <a:off x="55" y="1376795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37D5AA2A-B87C-470A-8250-557BE3439578}"/>
                </a:ext>
              </a:extLst>
            </p:cNvPr>
            <p:cNvSpPr txBox="1">
              <a:spLocks/>
            </p:cNvSpPr>
            <p:nvPr/>
          </p:nvSpPr>
          <p:spPr>
            <a:xfrm>
              <a:off x="263523" y="1307834"/>
              <a:ext cx="1752600" cy="205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</a:rPr>
                <a:t>Non-Port Idling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738D33-C5CE-4D6D-8E55-2ADC50DE2ED8}"/>
              </a:ext>
            </a:extLst>
          </p:cNvPr>
          <p:cNvGrpSpPr/>
          <p:nvPr/>
        </p:nvGrpSpPr>
        <p:grpSpPr>
          <a:xfrm>
            <a:off x="692878" y="3558672"/>
            <a:ext cx="1560173" cy="262691"/>
            <a:chOff x="330" y="1557449"/>
            <a:chExt cx="2209800" cy="26269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8919ED1-2BD7-49C4-B691-EC16A6BC1179}"/>
                </a:ext>
              </a:extLst>
            </p:cNvPr>
            <p:cNvSpPr/>
            <p:nvPr/>
          </p:nvSpPr>
          <p:spPr>
            <a:xfrm>
              <a:off x="330" y="1629640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D4644964-CFD7-4F43-ACB6-29BD6186ED40}"/>
                </a:ext>
              </a:extLst>
            </p:cNvPr>
            <p:cNvSpPr txBox="1">
              <a:spLocks/>
            </p:cNvSpPr>
            <p:nvPr/>
          </p:nvSpPr>
          <p:spPr>
            <a:xfrm>
              <a:off x="153060" y="1557449"/>
              <a:ext cx="2057070" cy="1907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</a:rPr>
                <a:t>Barbour's Cut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CD6A50-C242-4627-934B-0832471F406F}"/>
              </a:ext>
            </a:extLst>
          </p:cNvPr>
          <p:cNvGrpSpPr/>
          <p:nvPr/>
        </p:nvGrpSpPr>
        <p:grpSpPr>
          <a:xfrm>
            <a:off x="1044515" y="4183994"/>
            <a:ext cx="1984208" cy="205407"/>
            <a:chOff x="110" y="1877263"/>
            <a:chExt cx="1984208" cy="2054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FDC3A9-70B5-4EC8-B9DD-8332C2C4ADD1}"/>
                </a:ext>
              </a:extLst>
            </p:cNvPr>
            <p:cNvSpPr/>
            <p:nvPr/>
          </p:nvSpPr>
          <p:spPr>
            <a:xfrm>
              <a:off x="110" y="1882485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3C31F312-F3B2-4F6A-A96A-8582D032560E}"/>
                </a:ext>
              </a:extLst>
            </p:cNvPr>
            <p:cNvSpPr txBox="1">
              <a:spLocks/>
            </p:cNvSpPr>
            <p:nvPr/>
          </p:nvSpPr>
          <p:spPr>
            <a:xfrm>
              <a:off x="231718" y="1877263"/>
              <a:ext cx="1752600" cy="205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>
                  <a:solidFill>
                    <a:schemeClr val="tx1"/>
                  </a:solidFill>
                </a:rPr>
                <a:t>Bayport </a:t>
              </a:r>
            </a:p>
          </p:txBody>
        </p:sp>
      </p:grpSp>
      <p:sp>
        <p:nvSpPr>
          <p:cNvPr id="37" name="Subtitle 2">
            <a:extLst>
              <a:ext uri="{FF2B5EF4-FFF2-40B4-BE49-F238E27FC236}">
                <a16:creationId xmlns:a16="http://schemas.microsoft.com/office/drawing/2014/main" id="{86C23210-0B84-4ED9-87D0-3D60F908D1E3}"/>
              </a:ext>
            </a:extLst>
          </p:cNvPr>
          <p:cNvSpPr txBox="1">
            <a:spLocks/>
          </p:cNvSpPr>
          <p:nvPr/>
        </p:nvSpPr>
        <p:spPr>
          <a:xfrm>
            <a:off x="0" y="1224560"/>
            <a:ext cx="2209800" cy="6953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Idling Characteristics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445B06-F97C-40A9-8D53-2C48627101EE}"/>
              </a:ext>
            </a:extLst>
          </p:cNvPr>
          <p:cNvGrpSpPr/>
          <p:nvPr/>
        </p:nvGrpSpPr>
        <p:grpSpPr>
          <a:xfrm>
            <a:off x="1024694" y="5315762"/>
            <a:ext cx="1143268" cy="501904"/>
            <a:chOff x="110" y="1877263"/>
            <a:chExt cx="1984208" cy="2054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B6557E-C84E-4018-9C39-89C62FAA3B42}"/>
                </a:ext>
              </a:extLst>
            </p:cNvPr>
            <p:cNvSpPr/>
            <p:nvPr/>
          </p:nvSpPr>
          <p:spPr>
            <a:xfrm>
              <a:off x="110" y="1882485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FCF52F2-F080-4AE5-8751-7105F8E9FF79}"/>
                </a:ext>
              </a:extLst>
            </p:cNvPr>
            <p:cNvSpPr txBox="1">
              <a:spLocks/>
            </p:cNvSpPr>
            <p:nvPr/>
          </p:nvSpPr>
          <p:spPr>
            <a:xfrm>
              <a:off x="231718" y="1877263"/>
              <a:ext cx="1752600" cy="205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tx1"/>
                  </a:solidFill>
                </a:rPr>
                <a:t>Port Activities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8B277F-C104-4748-96A5-0CC7CEF31D54}"/>
              </a:ext>
            </a:extLst>
          </p:cNvPr>
          <p:cNvGrpSpPr/>
          <p:nvPr/>
        </p:nvGrpSpPr>
        <p:grpSpPr>
          <a:xfrm>
            <a:off x="2152423" y="5044592"/>
            <a:ext cx="1341306" cy="605179"/>
            <a:chOff x="110" y="1825312"/>
            <a:chExt cx="1914203" cy="24767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2EA7FC-75F7-410A-8E23-2B04EF476E59}"/>
                </a:ext>
              </a:extLst>
            </p:cNvPr>
            <p:cNvSpPr/>
            <p:nvPr/>
          </p:nvSpPr>
          <p:spPr>
            <a:xfrm>
              <a:off x="110" y="1882485"/>
              <a:ext cx="304800" cy="190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41EAF9F0-F79C-48CF-B0CA-54EF37A7079D}"/>
                </a:ext>
              </a:extLst>
            </p:cNvPr>
            <p:cNvSpPr txBox="1">
              <a:spLocks/>
            </p:cNvSpPr>
            <p:nvPr/>
          </p:nvSpPr>
          <p:spPr>
            <a:xfrm>
              <a:off x="161714" y="1825312"/>
              <a:ext cx="1752599" cy="2054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tx1"/>
                  </a:solidFill>
                </a:rPr>
                <a:t>Percent of Total Activities</a:t>
              </a:r>
            </a:p>
          </p:txBody>
        </p:sp>
      </p:grpSp>
      <p:sp>
        <p:nvSpPr>
          <p:cNvPr id="44" name="Subtitle 2">
            <a:extLst>
              <a:ext uri="{FF2B5EF4-FFF2-40B4-BE49-F238E27FC236}">
                <a16:creationId xmlns:a16="http://schemas.microsoft.com/office/drawing/2014/main" id="{C5996C91-B427-4CD7-B118-337A7DCE6775}"/>
              </a:ext>
            </a:extLst>
          </p:cNvPr>
          <p:cNvSpPr txBox="1">
            <a:spLocks/>
          </p:cNvSpPr>
          <p:nvPr/>
        </p:nvSpPr>
        <p:spPr>
          <a:xfrm>
            <a:off x="2278205" y="5679845"/>
            <a:ext cx="1228068" cy="50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/>
                </a:solidFill>
              </a:rPr>
              <a:t>Percent of Idling Activities</a:t>
            </a:r>
          </a:p>
        </p:txBody>
      </p:sp>
    </p:spTree>
    <p:extLst>
      <p:ext uri="{BB962C8B-B14F-4D97-AF65-F5344CB8AC3E}">
        <p14:creationId xmlns:p14="http://schemas.microsoft.com/office/powerpoint/2010/main" val="5246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decel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decel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decel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decel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decel="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44"/>
            <a:ext cx="12193838" cy="1113333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QC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8" y="1266259"/>
            <a:ext cx="11658933" cy="2042668"/>
          </a:xfrm>
        </p:spPr>
        <p:txBody>
          <a:bodyPr>
            <a:normAutofit/>
          </a:bodyPr>
          <a:lstStyle/>
          <a:p>
            <a:r>
              <a:rPr lang="en-US" sz="2400" dirty="0"/>
              <a:t>Real-World Data is useful, but careful consideration must be paid to the quality control of the data.</a:t>
            </a:r>
            <a:endParaRPr lang="en-US" sz="2000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65F1D-AD8C-4FE1-8C78-AAD547324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60" y="2013002"/>
            <a:ext cx="8929687" cy="457200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BD309EB-21F2-4003-863B-25459B84F84B}"/>
              </a:ext>
            </a:extLst>
          </p:cNvPr>
          <p:cNvSpPr txBox="1">
            <a:spLocks/>
          </p:cNvSpPr>
          <p:nvPr/>
        </p:nvSpPr>
        <p:spPr>
          <a:xfrm>
            <a:off x="202018" y="2013003"/>
            <a:ext cx="2411874" cy="84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Initial View doesn’t show obvious problems</a:t>
            </a:r>
            <a:endParaRPr lang="en-US" sz="160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AEEA9F5-A925-420E-980F-B291E692FD07}"/>
              </a:ext>
            </a:extLst>
          </p:cNvPr>
          <p:cNvSpPr txBox="1">
            <a:spLocks/>
          </p:cNvSpPr>
          <p:nvPr/>
        </p:nvSpPr>
        <p:spPr>
          <a:xfrm>
            <a:off x="202018" y="2718014"/>
            <a:ext cx="2411874" cy="84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Closer View shows issues with GPS data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3219A-FF0B-4888-B366-C8BCD8727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961" y="2013002"/>
            <a:ext cx="8929686" cy="456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-2407"/>
            <a:ext cx="12193838" cy="1115740"/>
          </a:xfrm>
          <a:prstGeom prst="rect">
            <a:avLst/>
          </a:prstGeom>
          <a:solidFill>
            <a:srgbClr val="678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400" b="1" dirty="0">
                <a:ln w="15875">
                  <a:noFill/>
                  <a:round/>
                </a:ln>
                <a:solidFill>
                  <a:schemeClr val="accent5">
                    <a:lumMod val="10000"/>
                    <a:lumOff val="90000"/>
                  </a:schemeClr>
                </a:solidFill>
                <a:cs typeface="Aharoni" panose="02010803020104030203" pitchFamily="2" charset="-79"/>
              </a:rPr>
              <a:t> Using Real-World Data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QC</a:t>
            </a:r>
          </a:p>
        </p:txBody>
      </p:sp>
      <p:sp>
        <p:nvSpPr>
          <p:cNvPr id="5" name="Rectangle 4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B9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Conclusions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BBEB8A5-3A54-4080-8393-6F04B8C4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386331"/>
            <a:ext cx="11658932" cy="4790632"/>
          </a:xfrm>
        </p:spPr>
        <p:txBody>
          <a:bodyPr>
            <a:normAutofit/>
          </a:bodyPr>
          <a:lstStyle/>
          <a:p>
            <a:r>
              <a:rPr lang="en-US" sz="3200" dirty="0"/>
              <a:t>Real-World data is important for better understanding what is happening.</a:t>
            </a:r>
          </a:p>
          <a:p>
            <a:r>
              <a:rPr lang="en-US" sz="3200" dirty="0"/>
              <a:t>Data must be put through quality control procedures to ensure that erroneous data is not included in analysis.</a:t>
            </a:r>
          </a:p>
          <a:p>
            <a:r>
              <a:rPr lang="en-US" sz="3200" dirty="0"/>
              <a:t>TTI and others continue to develop tools and methodologies to assist in the collection and analysis of the real-world data.</a:t>
            </a:r>
          </a:p>
          <a:p>
            <a:r>
              <a:rPr lang="en-US" sz="3200" dirty="0"/>
              <a:t>TTI continues to work with partners and continues to pursue new partnerships to gather data and address new and future research questions.</a:t>
            </a:r>
          </a:p>
        </p:txBody>
      </p:sp>
    </p:spTree>
    <p:extLst>
      <p:ext uri="{BB962C8B-B14F-4D97-AF65-F5344CB8AC3E}">
        <p14:creationId xmlns:p14="http://schemas.microsoft.com/office/powerpoint/2010/main" val="32144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-2407"/>
            <a:ext cx="12193838" cy="1115740"/>
          </a:xfrm>
          <a:prstGeom prst="rect">
            <a:avLst/>
          </a:prstGeom>
          <a:solidFill>
            <a:srgbClr val="B9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2407"/>
            <a:ext cx="12193838" cy="1113333"/>
          </a:xfrm>
          <a:prstGeom prst="rect">
            <a:avLst/>
          </a:prstGeom>
          <a:solidFill>
            <a:srgbClr val="313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Questions/Contact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57889" y="1819836"/>
            <a:ext cx="11658932" cy="4656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Thank You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lnSpc>
                <a:spcPct val="60000"/>
              </a:lnSpc>
              <a:spcBef>
                <a:spcPts val="600"/>
              </a:spcBef>
              <a:buNone/>
            </a:pPr>
            <a:endParaRPr lang="en-US" sz="3600" b="1" u="sng" dirty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/>
              <a:t>Jeremy Johnson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/>
              <a:t>Texas A&amp;M Transportation Institute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>
                <a:hlinkClick r:id="rId3"/>
              </a:rPr>
              <a:t>J-Johnson@tti.tamu.edu</a:t>
            </a:r>
            <a:endParaRPr lang="en-US" sz="3600" dirty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dirty="0"/>
              <a:t>979-862-7253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33" y="2572036"/>
            <a:ext cx="1713927" cy="17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About TTI</a:t>
            </a:r>
          </a:p>
        </p:txBody>
      </p:sp>
      <p:sp>
        <p:nvSpPr>
          <p:cNvPr id="5" name="Rectangle 4"/>
          <p:cNvSpPr/>
          <p:nvPr/>
        </p:nvSpPr>
        <p:spPr>
          <a:xfrm>
            <a:off x="-1838" y="-959"/>
            <a:ext cx="12193838" cy="11133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latin typeface="+mj-lt"/>
              </a:rPr>
              <a:t>	</a:t>
            </a:r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Outline</a:t>
            </a:r>
            <a:endParaRPr lang="en-US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9" y="1218741"/>
            <a:ext cx="11658932" cy="255655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dirty="0"/>
              <a:t>TTI’s Mission is:</a:t>
            </a:r>
          </a:p>
          <a:p>
            <a:pPr marL="461963" lvl="2"/>
            <a:r>
              <a:rPr lang="en-US" altLang="en-US" dirty="0"/>
              <a:t>To </a:t>
            </a:r>
            <a:r>
              <a:rPr lang="en-US" altLang="en-US" u="sng" dirty="0"/>
              <a:t>solve transportation problems </a:t>
            </a:r>
            <a:r>
              <a:rPr lang="en-US" altLang="en-US" dirty="0"/>
              <a:t>through research</a:t>
            </a:r>
          </a:p>
          <a:p>
            <a:pPr marL="461963" lvl="2"/>
            <a:r>
              <a:rPr lang="en-US" altLang="en-US" dirty="0"/>
              <a:t>To </a:t>
            </a:r>
            <a:r>
              <a:rPr lang="en-US" altLang="en-US" u="sng" dirty="0"/>
              <a:t>transfer technology</a:t>
            </a:r>
            <a:r>
              <a:rPr lang="en-US" altLang="en-US" dirty="0"/>
              <a:t> and knowledge</a:t>
            </a:r>
          </a:p>
          <a:p>
            <a:pPr marL="461963" lvl="2"/>
            <a:r>
              <a:rPr lang="en-US" dirty="0"/>
              <a:t> </a:t>
            </a:r>
            <a:r>
              <a:rPr lang="en-US" altLang="en-US" dirty="0"/>
              <a:t>To </a:t>
            </a:r>
            <a:r>
              <a:rPr lang="en-US" altLang="en-US" u="sng" dirty="0"/>
              <a:t>develop diverse human resources </a:t>
            </a:r>
            <a:r>
              <a:rPr lang="en-US" altLang="en-US" dirty="0"/>
              <a:t>to meet the transportation challenges of tomorrow</a:t>
            </a:r>
            <a:endParaRPr lang="en-US" dirty="0"/>
          </a:p>
          <a:p>
            <a:pPr marL="0" indent="0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sz="2400" dirty="0"/>
              <a:t>Research for Wide Range of Private and Public Entities in All Modes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544712" y="4147576"/>
            <a:ext cx="6770637" cy="2025551"/>
            <a:chOff x="2973616" y="3616750"/>
            <a:chExt cx="6381848" cy="21019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543" y="3908984"/>
              <a:ext cx="1257300" cy="18097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3616" y="3616750"/>
              <a:ext cx="1333500" cy="1981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3270" y="3767956"/>
              <a:ext cx="1228725" cy="17145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1422" y="3681637"/>
              <a:ext cx="1171575" cy="202882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2439" y="3852422"/>
              <a:ext cx="1343025" cy="1724025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624" y="5160352"/>
            <a:ext cx="1931213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491" y="3447232"/>
            <a:ext cx="1893346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1089" y="3478584"/>
            <a:ext cx="2008325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1089" y="5160352"/>
            <a:ext cx="196286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About TTI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9" y="1967862"/>
            <a:ext cx="1920240" cy="1564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190" y="1969674"/>
            <a:ext cx="1920240" cy="1572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9" y="3895777"/>
            <a:ext cx="1920240" cy="15726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933" y="3894272"/>
            <a:ext cx="1920240" cy="15808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064" y="1963724"/>
            <a:ext cx="1920240" cy="1572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753" y="1967862"/>
            <a:ext cx="1920240" cy="15726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316" y="1967862"/>
            <a:ext cx="1920240" cy="15726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627" y="1967862"/>
            <a:ext cx="1920240" cy="15726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7406" y="3895777"/>
            <a:ext cx="1920240" cy="15794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3190" y="3895777"/>
            <a:ext cx="1920240" cy="15711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6064" y="3902549"/>
            <a:ext cx="1920240" cy="15726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0447" y="3902549"/>
            <a:ext cx="1920240" cy="15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9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About TTI – Air Quality Group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02019" y="1218741"/>
            <a:ext cx="11658932" cy="2556554"/>
          </a:xfrm>
        </p:spPr>
        <p:txBody>
          <a:bodyPr>
            <a:normAutofit/>
          </a:bodyPr>
          <a:lstStyle/>
          <a:p>
            <a:pPr marL="4763" lvl="1"/>
            <a:r>
              <a:rPr lang="en-US" altLang="en-US" sz="2800" dirty="0"/>
              <a:t>The TTI Air Quality Group focuses on transportation related air quality research, including:</a:t>
            </a:r>
          </a:p>
          <a:p>
            <a:pPr marL="461963" lvl="2"/>
            <a:r>
              <a:rPr lang="en-US" altLang="en-US" sz="2400" dirty="0"/>
              <a:t>Mobile Source Emissions</a:t>
            </a:r>
          </a:p>
          <a:p>
            <a:pPr marL="461963" lvl="2"/>
            <a:r>
              <a:rPr lang="en-US" altLang="en-US" sz="2400" dirty="0"/>
              <a:t>Transportation Sustainability</a:t>
            </a:r>
          </a:p>
          <a:p>
            <a:pPr marL="461963" lvl="2"/>
            <a:r>
              <a:rPr lang="en-US" altLang="en-US" sz="2400" dirty="0"/>
              <a:t>Emissions and Fuel Efficiency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54" y="3377947"/>
            <a:ext cx="2210247" cy="3307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335" y="3923085"/>
            <a:ext cx="3325714" cy="2217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681" y="3896597"/>
            <a:ext cx="3325714" cy="2217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561" y="2832808"/>
            <a:ext cx="2214924" cy="33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-2407"/>
            <a:ext cx="12193838" cy="1115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About TTI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	Collecting Real World Data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1440" y="1188719"/>
            <a:ext cx="11658932" cy="5378335"/>
          </a:xfrm>
        </p:spPr>
        <p:txBody>
          <a:bodyPr>
            <a:normAutofit/>
          </a:bodyPr>
          <a:lstStyle/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Many different technologies are available today to reduce emissions.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Effectiveness of technologies depends on many factors, including the activity profile of the vehicles being equipped/replaced.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New sampling methodologies, measuring equipment, and test procedures and protocols now exist to help better understand what is happening in the real-world.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These data gathering efforts are also helping to improve the modeling efforts to better estimate to overall impact of different technologies and other emissions reduction programs.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2019" y="1433478"/>
            <a:ext cx="11658932" cy="479063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Collecting Real Word Data - Tools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5" name="gray rectangle"/>
          <p:cNvSpPr/>
          <p:nvPr/>
        </p:nvSpPr>
        <p:spPr>
          <a:xfrm>
            <a:off x="5355389" y="5504448"/>
            <a:ext cx="5857008" cy="9441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ray rectangle"/>
          <p:cNvSpPr/>
          <p:nvPr/>
        </p:nvSpPr>
        <p:spPr>
          <a:xfrm>
            <a:off x="5726654" y="4227164"/>
            <a:ext cx="5485744" cy="9441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ay rectangle"/>
          <p:cNvSpPr/>
          <p:nvPr/>
        </p:nvSpPr>
        <p:spPr>
          <a:xfrm>
            <a:off x="6062639" y="2928652"/>
            <a:ext cx="5149760" cy="9441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ray rectangle"/>
          <p:cNvSpPr/>
          <p:nvPr/>
        </p:nvSpPr>
        <p:spPr>
          <a:xfrm>
            <a:off x="6395615" y="1633196"/>
            <a:ext cx="4816783" cy="9441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line"/>
          <p:cNvCxnSpPr/>
          <p:nvPr/>
        </p:nvCxnSpPr>
        <p:spPr>
          <a:xfrm flipV="1">
            <a:off x="6395616" y="2577393"/>
            <a:ext cx="4816783" cy="13005"/>
          </a:xfrm>
          <a:prstGeom prst="line">
            <a:avLst/>
          </a:prstGeom>
          <a:ln w="508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ne"/>
          <p:cNvCxnSpPr/>
          <p:nvPr/>
        </p:nvCxnSpPr>
        <p:spPr>
          <a:xfrm flipV="1">
            <a:off x="6062638" y="3872849"/>
            <a:ext cx="5149760" cy="12949"/>
          </a:xfrm>
          <a:prstGeom prst="line">
            <a:avLst/>
          </a:prstGeom>
          <a:ln w="508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ne"/>
          <p:cNvCxnSpPr/>
          <p:nvPr/>
        </p:nvCxnSpPr>
        <p:spPr>
          <a:xfrm flipV="1">
            <a:off x="5726654" y="5171361"/>
            <a:ext cx="5485744" cy="9837"/>
          </a:xfrm>
          <a:prstGeom prst="line">
            <a:avLst/>
          </a:prstGeom>
          <a:ln w="508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ne"/>
          <p:cNvCxnSpPr/>
          <p:nvPr/>
        </p:nvCxnSpPr>
        <p:spPr>
          <a:xfrm>
            <a:off x="5344998" y="6442709"/>
            <a:ext cx="5867400" cy="0"/>
          </a:xfrm>
          <a:prstGeom prst="line">
            <a:avLst/>
          </a:prstGeom>
          <a:ln w="508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red funnel piece"/>
          <p:cNvGrpSpPr/>
          <p:nvPr/>
        </p:nvGrpSpPr>
        <p:grpSpPr>
          <a:xfrm>
            <a:off x="3593400" y="5244504"/>
            <a:ext cx="2134256" cy="1475181"/>
            <a:chOff x="1434805" y="4337672"/>
            <a:chExt cx="2134256" cy="1475181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434805" y="4559178"/>
              <a:ext cx="2134256" cy="1253675"/>
            </a:xfrm>
            <a:custGeom>
              <a:avLst/>
              <a:gdLst>
                <a:gd name="T0" fmla="*/ 511 w 511"/>
                <a:gd name="T1" fmla="*/ 0 h 300"/>
                <a:gd name="T2" fmla="*/ 0 w 511"/>
                <a:gd name="T3" fmla="*/ 0 h 300"/>
                <a:gd name="T4" fmla="*/ 80 w 511"/>
                <a:gd name="T5" fmla="*/ 249 h 300"/>
                <a:gd name="T6" fmla="*/ 80 w 511"/>
                <a:gd name="T7" fmla="*/ 249 h 300"/>
                <a:gd name="T8" fmla="*/ 256 w 511"/>
                <a:gd name="T9" fmla="*/ 300 h 300"/>
                <a:gd name="T10" fmla="*/ 431 w 511"/>
                <a:gd name="T11" fmla="*/ 249 h 300"/>
                <a:gd name="T12" fmla="*/ 431 w 511"/>
                <a:gd name="T13" fmla="*/ 249 h 300"/>
                <a:gd name="T14" fmla="*/ 511 w 511"/>
                <a:gd name="T15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300">
                  <a:moveTo>
                    <a:pt x="5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5" y="277"/>
                    <a:pt x="162" y="300"/>
                    <a:pt x="256" y="300"/>
                  </a:cubicBezTo>
                  <a:cubicBezTo>
                    <a:pt x="349" y="300"/>
                    <a:pt x="426" y="277"/>
                    <a:pt x="431" y="249"/>
                  </a:cubicBezTo>
                  <a:cubicBezTo>
                    <a:pt x="431" y="249"/>
                    <a:pt x="431" y="249"/>
                    <a:pt x="431" y="249"/>
                  </a:cubicBezTo>
                  <a:lnTo>
                    <a:pt x="51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1434805" y="4337672"/>
              <a:ext cx="2134256" cy="451324"/>
            </a:xfrm>
            <a:prstGeom prst="ellipse">
              <a:avLst/>
            </a:prstGeom>
            <a:gradFill flip="none" rotWithShape="1">
              <a:gsLst>
                <a:gs pos="50000">
                  <a:schemeClr val="bg2">
                    <a:lumMod val="75000"/>
                  </a:schemeClr>
                </a:gs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1800000" scaled="0"/>
              <a:tileRect/>
            </a:gra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red funnel piece"/>
          <p:cNvGrpSpPr/>
          <p:nvPr/>
        </p:nvGrpSpPr>
        <p:grpSpPr>
          <a:xfrm>
            <a:off x="3258420" y="4002865"/>
            <a:ext cx="2804219" cy="1484351"/>
            <a:chOff x="1099823" y="3088867"/>
            <a:chExt cx="2804219" cy="1484351"/>
          </a:xfrm>
        </p:grpSpPr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099823" y="3313526"/>
              <a:ext cx="2804219" cy="1259692"/>
            </a:xfrm>
            <a:custGeom>
              <a:avLst/>
              <a:gdLst>
                <a:gd name="T0" fmla="*/ 671 w 671"/>
                <a:gd name="T1" fmla="*/ 0 h 301"/>
                <a:gd name="T2" fmla="*/ 0 w 671"/>
                <a:gd name="T3" fmla="*/ 0 h 301"/>
                <a:gd name="T4" fmla="*/ 80 w 671"/>
                <a:gd name="T5" fmla="*/ 249 h 301"/>
                <a:gd name="T6" fmla="*/ 80 w 671"/>
                <a:gd name="T7" fmla="*/ 249 h 301"/>
                <a:gd name="T8" fmla="*/ 336 w 671"/>
                <a:gd name="T9" fmla="*/ 301 h 301"/>
                <a:gd name="T10" fmla="*/ 591 w 671"/>
                <a:gd name="T11" fmla="*/ 249 h 301"/>
                <a:gd name="T12" fmla="*/ 591 w 671"/>
                <a:gd name="T13" fmla="*/ 249 h 301"/>
                <a:gd name="T14" fmla="*/ 671 w 671"/>
                <a:gd name="T15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301">
                  <a:moveTo>
                    <a:pt x="6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3" y="278"/>
                    <a:pt x="197" y="301"/>
                    <a:pt x="336" y="301"/>
                  </a:cubicBezTo>
                  <a:cubicBezTo>
                    <a:pt x="475" y="301"/>
                    <a:pt x="588" y="278"/>
                    <a:pt x="591" y="249"/>
                  </a:cubicBezTo>
                  <a:cubicBezTo>
                    <a:pt x="591" y="249"/>
                    <a:pt x="591" y="249"/>
                    <a:pt x="591" y="249"/>
                  </a:cubicBezTo>
                  <a:lnTo>
                    <a:pt x="67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099823" y="3088867"/>
              <a:ext cx="2804219" cy="451324"/>
            </a:xfrm>
            <a:prstGeom prst="ellipse">
              <a:avLst/>
            </a:prstGeom>
            <a:gradFill flip="none" rotWithShape="1">
              <a:gsLst>
                <a:gs pos="50000">
                  <a:schemeClr val="bg2">
                    <a:lumMod val="75000"/>
                  </a:schemeClr>
                </a:gs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1800000" scaled="0"/>
              <a:tileRect/>
            </a:gra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" name="red funnel piece"/>
          <p:cNvGrpSpPr/>
          <p:nvPr/>
        </p:nvGrpSpPr>
        <p:grpSpPr>
          <a:xfrm>
            <a:off x="2924640" y="2761226"/>
            <a:ext cx="3472178" cy="1492375"/>
            <a:chOff x="764841" y="1847228"/>
            <a:chExt cx="3472178" cy="1492375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764841" y="2089939"/>
              <a:ext cx="3472178" cy="1249664"/>
            </a:xfrm>
            <a:custGeom>
              <a:avLst/>
              <a:gdLst>
                <a:gd name="T0" fmla="*/ 831 w 831"/>
                <a:gd name="T1" fmla="*/ 0 h 299"/>
                <a:gd name="T2" fmla="*/ 0 w 831"/>
                <a:gd name="T3" fmla="*/ 0 h 299"/>
                <a:gd name="T4" fmla="*/ 79 w 831"/>
                <a:gd name="T5" fmla="*/ 246 h 299"/>
                <a:gd name="T6" fmla="*/ 416 w 831"/>
                <a:gd name="T7" fmla="*/ 299 h 299"/>
                <a:gd name="T8" fmla="*/ 753 w 831"/>
                <a:gd name="T9" fmla="*/ 245 h 299"/>
                <a:gd name="T10" fmla="*/ 753 w 831"/>
                <a:gd name="T11" fmla="*/ 245 h 299"/>
                <a:gd name="T12" fmla="*/ 831 w 831"/>
                <a:gd name="T1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1" h="299">
                  <a:moveTo>
                    <a:pt x="8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246"/>
                    <a:pt x="79" y="246"/>
                    <a:pt x="79" y="246"/>
                  </a:cubicBezTo>
                  <a:cubicBezTo>
                    <a:pt x="84" y="275"/>
                    <a:pt x="233" y="299"/>
                    <a:pt x="416" y="299"/>
                  </a:cubicBezTo>
                  <a:cubicBezTo>
                    <a:pt x="602" y="299"/>
                    <a:pt x="753" y="274"/>
                    <a:pt x="753" y="245"/>
                  </a:cubicBezTo>
                  <a:cubicBezTo>
                    <a:pt x="753" y="245"/>
                    <a:pt x="753" y="245"/>
                    <a:pt x="753" y="245"/>
                  </a:cubicBezTo>
                  <a:lnTo>
                    <a:pt x="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764841" y="1847228"/>
              <a:ext cx="3472178" cy="451324"/>
            </a:xfrm>
            <a:prstGeom prst="ellipse">
              <a:avLst/>
            </a:prstGeom>
            <a:gradFill flip="none" rotWithShape="1">
              <a:gsLst>
                <a:gs pos="50000">
                  <a:schemeClr val="bg2">
                    <a:lumMod val="75000"/>
                  </a:schemeClr>
                </a:gs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1800000" scaled="0"/>
              <a:tileRect/>
            </a:gra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3" name="red funnel piece"/>
          <p:cNvGrpSpPr/>
          <p:nvPr/>
        </p:nvGrpSpPr>
        <p:grpSpPr>
          <a:xfrm>
            <a:off x="2590462" y="1523597"/>
            <a:ext cx="4140135" cy="1488364"/>
            <a:chOff x="431865" y="609600"/>
            <a:chExt cx="4140135" cy="1488364"/>
          </a:xfrm>
        </p:grpSpPr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31865" y="836265"/>
              <a:ext cx="4140135" cy="1261699"/>
            </a:xfrm>
            <a:custGeom>
              <a:avLst/>
              <a:gdLst>
                <a:gd name="T0" fmla="*/ 991 w 991"/>
                <a:gd name="T1" fmla="*/ 0 h 302"/>
                <a:gd name="T2" fmla="*/ 0 w 991"/>
                <a:gd name="T3" fmla="*/ 0 h 302"/>
                <a:gd name="T4" fmla="*/ 80 w 991"/>
                <a:gd name="T5" fmla="*/ 248 h 302"/>
                <a:gd name="T6" fmla="*/ 80 w 991"/>
                <a:gd name="T7" fmla="*/ 248 h 302"/>
                <a:gd name="T8" fmla="*/ 496 w 991"/>
                <a:gd name="T9" fmla="*/ 302 h 302"/>
                <a:gd name="T10" fmla="*/ 911 w 991"/>
                <a:gd name="T11" fmla="*/ 248 h 302"/>
                <a:gd name="T12" fmla="*/ 911 w 991"/>
                <a:gd name="T13" fmla="*/ 248 h 302"/>
                <a:gd name="T14" fmla="*/ 991 w 991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1" h="302">
                  <a:moveTo>
                    <a:pt x="99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0" y="248"/>
                    <a:pt x="80" y="248"/>
                    <a:pt x="80" y="248"/>
                  </a:cubicBezTo>
                  <a:cubicBezTo>
                    <a:pt x="80" y="248"/>
                    <a:pt x="80" y="248"/>
                    <a:pt x="80" y="248"/>
                  </a:cubicBezTo>
                  <a:cubicBezTo>
                    <a:pt x="83" y="278"/>
                    <a:pt x="268" y="302"/>
                    <a:pt x="496" y="302"/>
                  </a:cubicBezTo>
                  <a:cubicBezTo>
                    <a:pt x="723" y="302"/>
                    <a:pt x="908" y="278"/>
                    <a:pt x="911" y="248"/>
                  </a:cubicBezTo>
                  <a:cubicBezTo>
                    <a:pt x="911" y="248"/>
                    <a:pt x="911" y="248"/>
                    <a:pt x="911" y="248"/>
                  </a:cubicBezTo>
                  <a:lnTo>
                    <a:pt x="99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431865" y="609600"/>
              <a:ext cx="4140135" cy="451324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75000"/>
                  </a:schemeClr>
                </a:gs>
              </a:gsLst>
              <a:lin ang="1800000" scaled="0"/>
              <a:tileRect/>
            </a:gradFill>
            <a:ln w="63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" name="largest sales input"/>
          <p:cNvSpPr txBox="1"/>
          <p:nvPr/>
        </p:nvSpPr>
        <p:spPr>
          <a:xfrm>
            <a:off x="2924439" y="2169013"/>
            <a:ext cx="347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 Data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middle sales input"/>
          <p:cNvSpPr txBox="1"/>
          <p:nvPr/>
        </p:nvSpPr>
        <p:spPr>
          <a:xfrm>
            <a:off x="3171915" y="3428684"/>
            <a:ext cx="29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Screened Population</a:t>
            </a:r>
          </a:p>
        </p:txBody>
      </p:sp>
      <p:sp>
        <p:nvSpPr>
          <p:cNvPr id="31" name="middle sales input"/>
          <p:cNvSpPr txBox="1"/>
          <p:nvPr/>
        </p:nvSpPr>
        <p:spPr>
          <a:xfrm>
            <a:off x="3593400" y="4700332"/>
            <a:ext cx="213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PAMS</a:t>
            </a:r>
          </a:p>
        </p:txBody>
      </p:sp>
      <p:sp>
        <p:nvSpPr>
          <p:cNvPr id="33" name="smallest sales input"/>
          <p:cNvSpPr txBox="1"/>
          <p:nvPr/>
        </p:nvSpPr>
        <p:spPr>
          <a:xfrm>
            <a:off x="3885479" y="5935384"/>
            <a:ext cx="149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PEMS</a:t>
            </a:r>
          </a:p>
        </p:txBody>
      </p:sp>
      <p:sp>
        <p:nvSpPr>
          <p:cNvPr id="34" name="your text goes here"/>
          <p:cNvSpPr txBox="1"/>
          <p:nvPr/>
        </p:nvSpPr>
        <p:spPr>
          <a:xfrm>
            <a:off x="6831613" y="1620191"/>
            <a:ext cx="4112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Department of Motor Vehicles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Port Gate Data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Fleet Data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Obtain population and temporal allocation</a:t>
            </a:r>
          </a:p>
        </p:txBody>
      </p:sp>
      <p:sp>
        <p:nvSpPr>
          <p:cNvPr id="35" name="your text goes here"/>
          <p:cNvSpPr txBox="1"/>
          <p:nvPr/>
        </p:nvSpPr>
        <p:spPr>
          <a:xfrm>
            <a:off x="6730597" y="2910126"/>
            <a:ext cx="4364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Remote Sensing tools: HEAT, Portable tent, mini-PEMS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Random population evaluated for days to months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Obtain emission “snap shots” to identify high emitter population through license plate</a:t>
            </a:r>
          </a:p>
        </p:txBody>
      </p:sp>
      <p:sp>
        <p:nvSpPr>
          <p:cNvPr id="36" name="your text goes here"/>
          <p:cNvSpPr txBox="1"/>
          <p:nvPr/>
        </p:nvSpPr>
        <p:spPr>
          <a:xfrm>
            <a:off x="6196660" y="4196099"/>
            <a:ext cx="48817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Portable Activity Measurements: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Hundreds of vehicles measured over several weeks to months in real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Obtain activity and temporal allocation</a:t>
            </a:r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37" name="your text goes here"/>
          <p:cNvSpPr txBox="1"/>
          <p:nvPr/>
        </p:nvSpPr>
        <p:spPr>
          <a:xfrm>
            <a:off x="5910606" y="5538172"/>
            <a:ext cx="53017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Portable </a:t>
            </a:r>
            <a:r>
              <a:rPr lang="en-US" sz="1600" b="1" dirty="0">
                <a:cs typeface="Arial" panose="020B0604020202020204" pitchFamily="34" charset="0"/>
              </a:rPr>
              <a:t>Emission</a:t>
            </a:r>
            <a:r>
              <a:rPr lang="en-US" b="1" dirty="0">
                <a:cs typeface="Arial" panose="020B0604020202020204" pitchFamily="34" charset="0"/>
              </a:rPr>
              <a:t> Measurements: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10’s of vehicles over one day of real-world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cs typeface="Arial" panose="020B0604020202020204" pitchFamily="34" charset="0"/>
              </a:rPr>
              <a:t>Obtain activity, emissions, and temporal allocation</a:t>
            </a:r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Arrow: Up 3"/>
          <p:cNvSpPr/>
          <p:nvPr/>
        </p:nvSpPr>
        <p:spPr>
          <a:xfrm>
            <a:off x="2202873" y="1632511"/>
            <a:ext cx="263951" cy="427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argest sales input"/>
          <p:cNvSpPr txBox="1"/>
          <p:nvPr/>
        </p:nvSpPr>
        <p:spPr>
          <a:xfrm>
            <a:off x="1363094" y="5914119"/>
            <a:ext cx="1971940" cy="400110"/>
          </a:xfrm>
          <a:prstGeom prst="rect">
            <a:avLst/>
          </a:prstGeom>
          <a:solidFill>
            <a:srgbClr val="4C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Statistical Power</a:t>
            </a:r>
            <a:endParaRPr lang="en-US" sz="14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9" name="Arrow: Up 48"/>
          <p:cNvSpPr/>
          <p:nvPr/>
        </p:nvSpPr>
        <p:spPr>
          <a:xfrm rot="10800000">
            <a:off x="887802" y="1840178"/>
            <a:ext cx="263951" cy="42739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argest sales input"/>
          <p:cNvSpPr txBox="1"/>
          <p:nvPr/>
        </p:nvSpPr>
        <p:spPr>
          <a:xfrm>
            <a:off x="72202" y="1570039"/>
            <a:ext cx="1971940" cy="400110"/>
          </a:xfrm>
          <a:prstGeom prst="rect">
            <a:avLst/>
          </a:prstGeom>
          <a:solidFill>
            <a:srgbClr val="4C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Detail</a:t>
            </a:r>
            <a:endParaRPr lang="en-US" sz="14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27" grpId="0"/>
      <p:bldP spid="29" grpId="0"/>
      <p:bldP spid="31" grpId="0"/>
      <p:bldP spid="33" grpId="0"/>
      <p:bldP spid="34" grpId="0"/>
      <p:bldP spid="35" grpId="0"/>
      <p:bldP spid="36" grpId="0"/>
      <p:bldP spid="37" grpId="0"/>
      <p:bldP spid="4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Real World Tools – Screening Tools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sp>
        <p:nvSpPr>
          <p:cNvPr id="38" name="Content Placeholder 6"/>
          <p:cNvSpPr txBox="1">
            <a:spLocks/>
          </p:cNvSpPr>
          <p:nvPr/>
        </p:nvSpPr>
        <p:spPr>
          <a:xfrm>
            <a:off x="91440" y="1188720"/>
            <a:ext cx="11658932" cy="479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Screening Tools Take a “Snap Shot” of a vehicle’s emissions.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Find the high emitting vehicles within a fleet or vocation.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Screens hundreds of vehicles per day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No installation on vehicles required, so no removing vehicles from their normal activity.</a:t>
            </a:r>
          </a:p>
          <a:p>
            <a:pPr marL="339725" lvl="1">
              <a:spcBef>
                <a:spcPts val="1200"/>
              </a:spcBef>
              <a:spcAft>
                <a:spcPts val="600"/>
              </a:spcAft>
            </a:pPr>
            <a:r>
              <a:rPr lang="en-US" sz="3200" dirty="0"/>
              <a:t>Operating conditions of vehicles may vary as they pass through screening, there caution is necessary when comparing vehicles.</a:t>
            </a:r>
          </a:p>
        </p:txBody>
      </p:sp>
    </p:spTree>
    <p:extLst>
      <p:ext uri="{BB962C8B-B14F-4D97-AF65-F5344CB8AC3E}">
        <p14:creationId xmlns:p14="http://schemas.microsoft.com/office/powerpoint/2010/main" val="51151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8" y="1311066"/>
            <a:ext cx="7315618" cy="523210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1838" y="0"/>
            <a:ext cx="12193838" cy="1113333"/>
          </a:xfrm>
          <a:prstGeom prst="rect">
            <a:avLst/>
          </a:prstGeom>
          <a:solidFill>
            <a:srgbClr val="1B4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14400" rtlCol="0" anchor="ctr"/>
          <a:lstStyle/>
          <a:p>
            <a:pPr lvl="1"/>
            <a:r>
              <a:rPr lang="en-US" sz="4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Real World Tools – Screening Tools</a:t>
            </a:r>
          </a:p>
        </p:txBody>
      </p:sp>
      <p:pic>
        <p:nvPicPr>
          <p:cNvPr id="47" name="Picture 46" descr="TTI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25" y="272998"/>
            <a:ext cx="3186626" cy="6153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1390396" y="3962105"/>
            <a:ext cx="1321673" cy="9747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9" name="Right Arrow 9"/>
          <p:cNvSpPr/>
          <p:nvPr/>
        </p:nvSpPr>
        <p:spPr bwMode="auto">
          <a:xfrm rot="9813101">
            <a:off x="4863560" y="3330625"/>
            <a:ext cx="1121144" cy="278949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2583673" y="3776667"/>
            <a:ext cx="1370412" cy="6728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94" y="1332169"/>
            <a:ext cx="5240103" cy="5197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9" t="857"/>
          <a:stretch/>
        </p:blipFill>
        <p:spPr>
          <a:xfrm>
            <a:off x="5456594" y="1319729"/>
            <a:ext cx="2133453" cy="522344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247" y="1311065"/>
            <a:ext cx="8436078" cy="541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8778240" y="1280160"/>
            <a:ext cx="3077628" cy="517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Remote Sensing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8778240" y="1280160"/>
            <a:ext cx="3077628" cy="51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HEAT (EDAR)</a:t>
            </a: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8778240" y="1280160"/>
            <a:ext cx="3284181" cy="1372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OHMS (On-road Heavy-duty Measurement System</a:t>
            </a:r>
          </a:p>
        </p:txBody>
      </p:sp>
    </p:spTree>
    <p:extLst>
      <p:ext uri="{BB962C8B-B14F-4D97-AF65-F5344CB8AC3E}">
        <p14:creationId xmlns:p14="http://schemas.microsoft.com/office/powerpoint/2010/main" val="16802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Navigate_Timeline">
  <a:themeElements>
    <a:clrScheme name="Custom 1">
      <a:dk1>
        <a:srgbClr val="000000"/>
      </a:dk1>
      <a:lt1>
        <a:srgbClr val="707373"/>
      </a:lt1>
      <a:dk2>
        <a:srgbClr val="003C71"/>
      </a:dk2>
      <a:lt2>
        <a:srgbClr val="D6D2C4"/>
      </a:lt2>
      <a:accent1>
        <a:srgbClr val="500000"/>
      </a:accent1>
      <a:accent2>
        <a:srgbClr val="707373"/>
      </a:accent2>
      <a:accent3>
        <a:srgbClr val="999942"/>
      </a:accent3>
      <a:accent4>
        <a:srgbClr val="657C95"/>
      </a:accent4>
      <a:accent5>
        <a:srgbClr val="332C2C"/>
      </a:accent5>
      <a:accent6>
        <a:srgbClr val="500000"/>
      </a:accent6>
      <a:hlink>
        <a:srgbClr val="657C95"/>
      </a:hlink>
      <a:folHlink>
        <a:srgbClr val="D8DBE4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52084</TotalTime>
  <Words>1281</Words>
  <Application>Microsoft Office PowerPoint</Application>
  <PresentationFormat>Widescreen</PresentationFormat>
  <Paragraphs>202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2</vt:i4>
      </vt:variant>
    </vt:vector>
  </HeadingPairs>
  <TitlesOfParts>
    <vt:vector size="40" baseType="lpstr">
      <vt:lpstr>Calibri Light</vt:lpstr>
      <vt:lpstr>Arial</vt:lpstr>
      <vt:lpstr>ＭＳ Ｐゴシック</vt:lpstr>
      <vt:lpstr>Aharoni</vt:lpstr>
      <vt:lpstr>Century Gothic</vt:lpstr>
      <vt:lpstr>Segoe UI</vt:lpstr>
      <vt:lpstr>Calibri</vt:lpstr>
      <vt:lpstr>Abadi MT Condensed Light</vt:lpstr>
      <vt:lpstr>Navigate_Timeline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Johnson, Jeremy</cp:lastModifiedBy>
  <cp:revision>1062</cp:revision>
  <dcterms:created xsi:type="dcterms:W3CDTF">2013-10-01T18:56:24Z</dcterms:created>
  <dcterms:modified xsi:type="dcterms:W3CDTF">2017-11-14T02:22:34Z</dcterms:modified>
</cp:coreProperties>
</file>