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8"/>
  </p:notesMasterIdLst>
  <p:handoutMasterIdLst>
    <p:handoutMasterId r:id="rId9"/>
  </p:handoutMasterIdLst>
  <p:sldIdLst>
    <p:sldId id="426" r:id="rId2"/>
    <p:sldId id="497" r:id="rId3"/>
    <p:sldId id="493" r:id="rId4"/>
    <p:sldId id="467" r:id="rId5"/>
    <p:sldId id="428" r:id="rId6"/>
    <p:sldId id="506" r:id="rId7"/>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89800"/>
    <a:srgbClr val="878A8B"/>
    <a:srgbClr val="4F5256"/>
    <a:srgbClr val="FBE7C9"/>
    <a:srgbClr val="CBCFF9"/>
    <a:srgbClr val="C6F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491" autoAdjust="0"/>
  </p:normalViewPr>
  <p:slideViewPr>
    <p:cSldViewPr>
      <p:cViewPr varScale="1">
        <p:scale>
          <a:sx n="115" d="100"/>
          <a:sy n="115" d="100"/>
        </p:scale>
        <p:origin x="341" y="7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5" d="100"/>
          <a:sy n="45" d="100"/>
        </p:scale>
        <p:origin x="2204" y="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717" cy="479364"/>
          </a:xfrm>
          <a:prstGeom prst="rect">
            <a:avLst/>
          </a:prstGeom>
        </p:spPr>
        <p:txBody>
          <a:bodyPr vert="horz" lIns="94851" tIns="47425" rIns="94851" bIns="47425" rtlCol="0"/>
          <a:lstStyle>
            <a:lvl1pPr algn="l">
              <a:defRPr sz="1200"/>
            </a:lvl1pPr>
          </a:lstStyle>
          <a:p>
            <a:endParaRPr lang="en-CA" dirty="0"/>
          </a:p>
        </p:txBody>
      </p:sp>
      <p:sp>
        <p:nvSpPr>
          <p:cNvPr id="3" name="Date Placeholder 2"/>
          <p:cNvSpPr>
            <a:spLocks noGrp="1"/>
          </p:cNvSpPr>
          <p:nvPr>
            <p:ph type="dt" sz="quarter" idx="1"/>
          </p:nvPr>
        </p:nvSpPr>
        <p:spPr>
          <a:xfrm>
            <a:off x="4142775" y="1"/>
            <a:ext cx="3170717" cy="479364"/>
          </a:xfrm>
          <a:prstGeom prst="rect">
            <a:avLst/>
          </a:prstGeom>
        </p:spPr>
        <p:txBody>
          <a:bodyPr vert="horz" lIns="94851" tIns="47425" rIns="94851" bIns="47425" rtlCol="0"/>
          <a:lstStyle>
            <a:lvl1pPr algn="r">
              <a:defRPr sz="1200"/>
            </a:lvl1pPr>
          </a:lstStyle>
          <a:p>
            <a:fld id="{BF6E42EB-4C44-44AC-8BDF-CA7B9F9C716F}" type="datetimeFigureOut">
              <a:rPr lang="en-CA" smtClean="0"/>
              <a:pPr/>
              <a:t>2017-11-13</a:t>
            </a:fld>
            <a:endParaRPr lang="en-CA" dirty="0"/>
          </a:p>
        </p:txBody>
      </p:sp>
      <p:sp>
        <p:nvSpPr>
          <p:cNvPr id="4" name="Footer Placeholder 3"/>
          <p:cNvSpPr>
            <a:spLocks noGrp="1"/>
          </p:cNvSpPr>
          <p:nvPr>
            <p:ph type="ftr" sz="quarter" idx="2"/>
          </p:nvPr>
        </p:nvSpPr>
        <p:spPr>
          <a:xfrm>
            <a:off x="0" y="9118743"/>
            <a:ext cx="3170717" cy="480910"/>
          </a:xfrm>
          <a:prstGeom prst="rect">
            <a:avLst/>
          </a:prstGeom>
        </p:spPr>
        <p:txBody>
          <a:bodyPr vert="horz" lIns="94851" tIns="47425" rIns="94851" bIns="47425" rtlCol="0" anchor="b"/>
          <a:lstStyle>
            <a:lvl1pPr algn="l">
              <a:defRPr sz="1200"/>
            </a:lvl1pPr>
          </a:lstStyle>
          <a:p>
            <a:endParaRPr lang="en-CA" dirty="0"/>
          </a:p>
        </p:txBody>
      </p:sp>
      <p:sp>
        <p:nvSpPr>
          <p:cNvPr id="5" name="Slide Number Placeholder 4"/>
          <p:cNvSpPr>
            <a:spLocks noGrp="1"/>
          </p:cNvSpPr>
          <p:nvPr>
            <p:ph type="sldNum" sz="quarter" idx="3"/>
          </p:nvPr>
        </p:nvSpPr>
        <p:spPr>
          <a:xfrm>
            <a:off x="4142775" y="9118743"/>
            <a:ext cx="3170717" cy="480910"/>
          </a:xfrm>
          <a:prstGeom prst="rect">
            <a:avLst/>
          </a:prstGeom>
        </p:spPr>
        <p:txBody>
          <a:bodyPr vert="horz" lIns="94851" tIns="47425" rIns="94851" bIns="47425" rtlCol="0" anchor="b"/>
          <a:lstStyle>
            <a:lvl1pPr algn="r">
              <a:defRPr sz="1200"/>
            </a:lvl1pPr>
          </a:lstStyle>
          <a:p>
            <a:fld id="{74EF4E53-7EAC-429F-A3A8-AED5DC52CA76}" type="slidenum">
              <a:rPr lang="en-CA" smtClean="0"/>
              <a:pPr/>
              <a:t>‹#›</a:t>
            </a:fld>
            <a:endParaRPr lang="en-CA" dirty="0"/>
          </a:p>
        </p:txBody>
      </p:sp>
    </p:spTree>
    <p:extLst>
      <p:ext uri="{BB962C8B-B14F-4D97-AF65-F5344CB8AC3E}">
        <p14:creationId xmlns:p14="http://schemas.microsoft.com/office/powerpoint/2010/main" val="72875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81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458788" y="720725"/>
            <a:ext cx="6399212" cy="35988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521" y="4560570"/>
            <a:ext cx="5852160" cy="432054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a:latin typeface="Arial" charset="0"/>
                <a:cs typeface="Arial" charset="0"/>
              </a:defRPr>
            </a:lvl1pPr>
          </a:lstStyle>
          <a:p>
            <a:pPr>
              <a:defRPr/>
            </a:pPr>
            <a:fld id="{8463F886-CA74-4992-9113-C2027C1B599D}" type="slidenum">
              <a:rPr lang="en-US"/>
              <a:pPr>
                <a:defRPr/>
              </a:pPr>
              <a:t>‹#›</a:t>
            </a:fld>
            <a:endParaRPr lang="en-US" dirty="0"/>
          </a:p>
        </p:txBody>
      </p:sp>
    </p:spTree>
    <p:extLst>
      <p:ext uri="{BB962C8B-B14F-4D97-AF65-F5344CB8AC3E}">
        <p14:creationId xmlns:p14="http://schemas.microsoft.com/office/powerpoint/2010/main" val="35224466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image" Target="../media/image10.jpeg"/><Relationship Id="rId4" Type="http://schemas.openxmlformats.org/officeDocument/2006/relationships/image" Target="../media/image9.gif"/></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1</a:t>
            </a:fld>
            <a:endParaRPr lang="en-US" dirty="0"/>
          </a:p>
        </p:txBody>
      </p:sp>
    </p:spTree>
    <p:extLst>
      <p:ext uri="{BB962C8B-B14F-4D97-AF65-F5344CB8AC3E}">
        <p14:creationId xmlns:p14="http://schemas.microsoft.com/office/powerpoint/2010/main" val="333668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27075"/>
            <a:ext cx="3244850" cy="1825625"/>
          </a:xfrm>
        </p:spPr>
      </p:sp>
      <p:sp>
        <p:nvSpPr>
          <p:cNvPr id="4" name="Slide Number Placeholder 3"/>
          <p:cNvSpPr>
            <a:spLocks noGrp="1"/>
          </p:cNvSpPr>
          <p:nvPr>
            <p:ph type="sldNum" sz="quarter" idx="10"/>
          </p:nvPr>
        </p:nvSpPr>
        <p:spPr/>
        <p:txBody>
          <a:bodyPr/>
          <a:lstStyle/>
          <a:p>
            <a:fld id="{5F175A69-64E8-4A05-8A2C-3D4486AC7B6C}" type="slidenum">
              <a:rPr lang="en-US" smtClean="0"/>
              <a:pPr/>
              <a:t>2</a:t>
            </a:fld>
            <a:endParaRPr lang="en-US"/>
          </a:p>
        </p:txBody>
      </p:sp>
      <p:sp>
        <p:nvSpPr>
          <p:cNvPr id="5" name="Notes Placeholder 2"/>
          <p:cNvSpPr txBox="1">
            <a:spLocks/>
          </p:cNvSpPr>
          <p:nvPr/>
        </p:nvSpPr>
        <p:spPr bwMode="auto">
          <a:xfrm>
            <a:off x="429640" y="2702246"/>
            <a:ext cx="6981639" cy="6662890"/>
          </a:xfrm>
          <a:prstGeom prst="rect">
            <a:avLst/>
          </a:prstGeom>
          <a:noFill/>
          <a:ln w="9525">
            <a:noFill/>
            <a:miter lim="800000"/>
            <a:headEnd/>
            <a:tailEnd/>
          </a:ln>
          <a:effectLst/>
        </p:spPr>
        <p:txBody>
          <a:bodyPr vert="horz" wrap="square" lIns="103646" tIns="51822" rIns="103646" bIns="51822"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buClrTx/>
            </a:pPr>
            <a:r>
              <a:rPr lang="en-US" dirty="0" smtClean="0"/>
              <a:t>Bunch of HD vehicles like trucks and buses in the country and always will be… ARB and EPA says these are primary contributor to missing air quality goals (despite good progress)</a:t>
            </a:r>
          </a:p>
          <a:p>
            <a:pPr>
              <a:buClrTx/>
            </a:pPr>
            <a:r>
              <a:rPr lang="en-US" dirty="0" smtClean="0"/>
              <a:t>Since my presentation last year, our technology has moved off the drawing board and into production</a:t>
            </a:r>
          </a:p>
          <a:p>
            <a:pPr>
              <a:buClrTx/>
            </a:pPr>
            <a:r>
              <a:rPr lang="en-US" dirty="0"/>
              <a:t>W</a:t>
            </a:r>
            <a:r>
              <a:rPr lang="en-US" dirty="0" smtClean="0"/>
              <a:t>anted to review a slide from last year on why we began this journey</a:t>
            </a:r>
          </a:p>
          <a:p>
            <a:pPr>
              <a:buClrTx/>
            </a:pPr>
            <a:endParaRPr lang="en-US" dirty="0"/>
          </a:p>
          <a:p>
            <a:pPr>
              <a:buClrTx/>
            </a:pPr>
            <a:r>
              <a:rPr lang="en-US" dirty="0" smtClean="0"/>
              <a:t>We found in technology development that we have the ability to help our customers and air quality districts across the country hit Federal Clear Air attainment goals with mature and affordable technology right now.</a:t>
            </a:r>
          </a:p>
          <a:p>
            <a:pPr>
              <a:buClrTx/>
            </a:pPr>
            <a:endParaRPr lang="en-US" dirty="0"/>
          </a:p>
          <a:p>
            <a:pPr>
              <a:buClrTx/>
            </a:pPr>
            <a:r>
              <a:rPr lang="en-US" dirty="0" smtClean="0"/>
              <a:t>In 2018, the only CWI engines in production will be compliant to new ODB standards and also</a:t>
            </a:r>
            <a:r>
              <a:rPr lang="en-US" dirty="0"/>
              <a:t> </a:t>
            </a:r>
            <a:r>
              <a:rPr lang="en-US" dirty="0" smtClean="0"/>
              <a:t>have the new ultra-low NOx emission levels</a:t>
            </a:r>
          </a:p>
          <a:p>
            <a:pPr>
              <a:buClrTx/>
            </a:pPr>
            <a:r>
              <a:rPr lang="en-US" b="1" dirty="0" smtClean="0"/>
              <a:t>So from 2018 onward, any incremental move to NG will be a move to Zero emissions</a:t>
            </a:r>
          </a:p>
          <a:p>
            <a:pPr>
              <a:buClrTx/>
            </a:pPr>
            <a:endParaRPr lang="en-US" dirty="0" smtClean="0"/>
          </a:p>
          <a:p>
            <a:pPr>
              <a:buClrTx/>
            </a:pPr>
            <a:r>
              <a:rPr lang="en-US" dirty="0" smtClean="0"/>
              <a:t>We are doing what we can to transform and move the existing NG market and create a value package that has preference against other alternatives</a:t>
            </a:r>
          </a:p>
          <a:p>
            <a:pPr>
              <a:buClrTx/>
            </a:pPr>
            <a:r>
              <a:rPr lang="en-US" dirty="0" smtClean="0"/>
              <a:t>Incremental movement to Zero beyond what we can affect would require incremental industry regulations and incentives… moving from help with development and demonstration to help with implementation and deployment.</a:t>
            </a:r>
          </a:p>
          <a:p>
            <a:pPr>
              <a:buClrTx/>
            </a:pPr>
            <a:endParaRPr lang="en-US" dirty="0"/>
          </a:p>
          <a:p>
            <a:pPr>
              <a:buClrTx/>
            </a:pPr>
            <a:r>
              <a:rPr lang="en-US" b="1" dirty="0" smtClean="0"/>
              <a:t>In our view, the time for experimenting and testing is over – it’s time to move; time for action</a:t>
            </a:r>
            <a:endParaRPr lang="en-US" b="1" dirty="0"/>
          </a:p>
        </p:txBody>
      </p:sp>
      <p:pic>
        <p:nvPicPr>
          <p:cNvPr id="6" name="Picture 5"/>
          <p:cNvPicPr>
            <a:picLocks noChangeAspect="1"/>
          </p:cNvPicPr>
          <p:nvPr/>
        </p:nvPicPr>
        <p:blipFill rotWithShape="1">
          <a:blip r:embed="rId3"/>
          <a:srcRect l="72868" t="-165" r="54" b="46972"/>
          <a:stretch/>
        </p:blipFill>
        <p:spPr>
          <a:xfrm>
            <a:off x="5076461" y="7797533"/>
            <a:ext cx="2167497" cy="1579622"/>
          </a:xfrm>
          <a:prstGeom prst="rect">
            <a:avLst/>
          </a:prstGeom>
        </p:spPr>
      </p:pic>
      <p:pic>
        <p:nvPicPr>
          <p:cNvPr id="7" name="Picture 2" descr="Map of nonattainment area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022" y="7986540"/>
            <a:ext cx="2308840" cy="1603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l="33086" t="13216" r="40592" b="4986"/>
          <a:stretch/>
        </p:blipFill>
        <p:spPr>
          <a:xfrm>
            <a:off x="2796031" y="7951478"/>
            <a:ext cx="2107079" cy="1733727"/>
          </a:xfrm>
          <a:prstGeom prst="rect">
            <a:avLst/>
          </a:prstGeom>
        </p:spPr>
      </p:pic>
      <p:pic>
        <p:nvPicPr>
          <p:cNvPr id="9" name="Picture 8"/>
          <p:cNvPicPr>
            <a:picLocks noChangeAspect="1"/>
          </p:cNvPicPr>
          <p:nvPr/>
        </p:nvPicPr>
        <p:blipFill>
          <a:blip r:embed="rId5"/>
          <a:stretch>
            <a:fillRect/>
          </a:stretch>
        </p:blipFill>
        <p:spPr>
          <a:xfrm>
            <a:off x="4873721" y="536069"/>
            <a:ext cx="1727237" cy="1848266"/>
          </a:xfrm>
          <a:prstGeom prst="rect">
            <a:avLst/>
          </a:prstGeom>
        </p:spPr>
      </p:pic>
      <p:sp>
        <p:nvSpPr>
          <p:cNvPr id="10" name="Notes Placeholder 2"/>
          <p:cNvSpPr txBox="1">
            <a:spLocks/>
          </p:cNvSpPr>
          <p:nvPr/>
        </p:nvSpPr>
        <p:spPr bwMode="auto">
          <a:xfrm>
            <a:off x="4758547" y="158957"/>
            <a:ext cx="1816760" cy="367653"/>
          </a:xfrm>
          <a:prstGeom prst="rect">
            <a:avLst/>
          </a:prstGeom>
          <a:noFill/>
          <a:ln w="9525">
            <a:noFill/>
            <a:miter lim="800000"/>
            <a:headEnd/>
            <a:tailEnd/>
          </a:ln>
          <a:effectLst/>
        </p:spPr>
        <p:txBody>
          <a:bodyPr vert="horz" wrap="square" lIns="103646" tIns="51822" rIns="103646" bIns="51822"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buClrTx/>
              <a:buFontTx/>
            </a:pPr>
            <a:r>
              <a:rPr lang="en-US" sz="1700" b="1" dirty="0">
                <a:solidFill>
                  <a:srgbClr val="009900"/>
                </a:solidFill>
              </a:rPr>
              <a:t>Mobile Sources</a:t>
            </a:r>
          </a:p>
        </p:txBody>
      </p:sp>
    </p:spTree>
    <p:extLst>
      <p:ext uri="{BB962C8B-B14F-4D97-AF65-F5344CB8AC3E}">
        <p14:creationId xmlns:p14="http://schemas.microsoft.com/office/powerpoint/2010/main" val="309068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3</a:t>
            </a:fld>
            <a:endParaRPr lang="en-US" dirty="0"/>
          </a:p>
        </p:txBody>
      </p:sp>
    </p:spTree>
    <p:extLst>
      <p:ext uri="{BB962C8B-B14F-4D97-AF65-F5344CB8AC3E}">
        <p14:creationId xmlns:p14="http://schemas.microsoft.com/office/powerpoint/2010/main" val="19863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4</a:t>
            </a:fld>
            <a:endParaRPr lang="en-US" dirty="0"/>
          </a:p>
        </p:txBody>
      </p:sp>
    </p:spTree>
    <p:extLst>
      <p:ext uri="{BB962C8B-B14F-4D97-AF65-F5344CB8AC3E}">
        <p14:creationId xmlns:p14="http://schemas.microsoft.com/office/powerpoint/2010/main" val="369639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5</a:t>
            </a:fld>
            <a:endParaRPr lang="en-US" dirty="0"/>
          </a:p>
        </p:txBody>
      </p:sp>
    </p:spTree>
    <p:extLst>
      <p:ext uri="{BB962C8B-B14F-4D97-AF65-F5344CB8AC3E}">
        <p14:creationId xmlns:p14="http://schemas.microsoft.com/office/powerpoint/2010/main" val="392725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27075"/>
            <a:ext cx="3244850" cy="1825625"/>
          </a:xfrm>
        </p:spPr>
      </p:sp>
      <p:sp>
        <p:nvSpPr>
          <p:cNvPr id="4" name="Slide Number Placeholder 3"/>
          <p:cNvSpPr>
            <a:spLocks noGrp="1"/>
          </p:cNvSpPr>
          <p:nvPr>
            <p:ph type="sldNum" sz="quarter" idx="10"/>
          </p:nvPr>
        </p:nvSpPr>
        <p:spPr/>
        <p:txBody>
          <a:bodyPr/>
          <a:lstStyle/>
          <a:p>
            <a:fld id="{5F175A69-64E8-4A05-8A2C-3D4486AC7B6C}" type="slidenum">
              <a:rPr lang="en-US" smtClean="0"/>
              <a:pPr/>
              <a:t>6</a:t>
            </a:fld>
            <a:endParaRPr lang="en-US"/>
          </a:p>
        </p:txBody>
      </p:sp>
      <p:sp>
        <p:nvSpPr>
          <p:cNvPr id="5" name="Notes Placeholder 2"/>
          <p:cNvSpPr txBox="1">
            <a:spLocks/>
          </p:cNvSpPr>
          <p:nvPr/>
        </p:nvSpPr>
        <p:spPr bwMode="auto">
          <a:xfrm>
            <a:off x="429640" y="2702246"/>
            <a:ext cx="6749333" cy="6662890"/>
          </a:xfrm>
          <a:prstGeom prst="rect">
            <a:avLst/>
          </a:prstGeom>
          <a:noFill/>
          <a:ln w="9525">
            <a:noFill/>
            <a:miter lim="800000"/>
            <a:headEnd/>
            <a:tailEnd/>
          </a:ln>
          <a:effectLst/>
        </p:spPr>
        <p:txBody>
          <a:bodyPr vert="horz" wrap="square" lIns="103646" tIns="51822" rIns="103646" bIns="51822"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buClrTx/>
            </a:pPr>
            <a:r>
              <a:rPr lang="en-US" dirty="0" smtClean="0"/>
              <a:t>Thanks everyone for your time and attention today</a:t>
            </a:r>
          </a:p>
          <a:p>
            <a:pPr>
              <a:buClrTx/>
            </a:pPr>
            <a:endParaRPr lang="en-US" dirty="0" smtClean="0"/>
          </a:p>
          <a:p>
            <a:pPr>
              <a:buClrTx/>
            </a:pPr>
            <a:r>
              <a:rPr lang="en-US" dirty="0" smtClean="0"/>
              <a:t>Hope you enjoy the rest of this session and lunch as well as the rest of the Expo</a:t>
            </a:r>
            <a:endParaRPr lang="en-US" dirty="0"/>
          </a:p>
          <a:p>
            <a:pPr>
              <a:buClrTx/>
            </a:pPr>
            <a:endParaRPr lang="en-US" dirty="0"/>
          </a:p>
        </p:txBody>
      </p:sp>
    </p:spTree>
    <p:extLst>
      <p:ext uri="{BB962C8B-B14F-4D97-AF65-F5344CB8AC3E}">
        <p14:creationId xmlns:p14="http://schemas.microsoft.com/office/powerpoint/2010/main" val="349950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 y="402"/>
            <a:ext cx="9142571" cy="5142696"/>
          </a:xfrm>
          <a:prstGeom prst="rect">
            <a:avLst/>
          </a:prstGeom>
        </p:spPr>
      </p:pic>
      <p:sp>
        <p:nvSpPr>
          <p:cNvPr id="10" name="Text Placeholder 4"/>
          <p:cNvSpPr>
            <a:spLocks noGrp="1"/>
          </p:cNvSpPr>
          <p:nvPr>
            <p:ph type="body" sz="quarter" idx="11" hasCustomPrompt="1"/>
          </p:nvPr>
        </p:nvSpPr>
        <p:spPr>
          <a:xfrm>
            <a:off x="914400" y="2952750"/>
            <a:ext cx="4572000" cy="1676400"/>
          </a:xfrm>
        </p:spPr>
        <p:txBody>
          <a:bodyPr/>
          <a:lstStyle>
            <a:lvl1pPr marL="0" indent="0">
              <a:buFontTx/>
              <a:buNone/>
              <a:defRPr sz="2000" baseline="0"/>
            </a:lvl1pPr>
          </a:lstStyle>
          <a:p>
            <a:r>
              <a:rPr lang="en-US" dirty="0" smtClean="0"/>
              <a:t>Name and Title Goes Here</a:t>
            </a:r>
            <a:endParaRPr lang="en-US"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2" y="430212"/>
            <a:ext cx="4572001" cy="922338"/>
          </a:xfrm>
          <a:prstGeom prst="rect">
            <a:avLst/>
          </a:prstGeom>
        </p:spPr>
      </p:pic>
      <p:sp>
        <p:nvSpPr>
          <p:cNvPr id="13" name="Text Placeholder 4"/>
          <p:cNvSpPr>
            <a:spLocks noGrp="1"/>
          </p:cNvSpPr>
          <p:nvPr>
            <p:ph type="body" sz="quarter" idx="12"/>
          </p:nvPr>
        </p:nvSpPr>
        <p:spPr>
          <a:xfrm>
            <a:off x="914400" y="1657350"/>
            <a:ext cx="6400800" cy="876300"/>
          </a:xfrm>
        </p:spPr>
        <p:txBody>
          <a:bodyPr/>
          <a:lstStyle>
            <a:lvl1pPr marL="0" indent="0">
              <a:lnSpc>
                <a:spcPct val="100000"/>
              </a:lnSpc>
              <a:buFontTx/>
              <a:buNone/>
              <a:defRPr sz="2800" baseline="0"/>
            </a:lvl1pPr>
          </a:lstStyle>
          <a:p>
            <a:pPr lvl="0"/>
            <a:r>
              <a:rPr lang="en-US" smtClean="0"/>
              <a:t>Click to edit Master text styles</a:t>
            </a:r>
          </a:p>
        </p:txBody>
      </p:sp>
      <p:pic>
        <p:nvPicPr>
          <p:cNvPr id="8" name="Picture 7" descr="bar.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304800" cy="5143500"/>
          </a:xfrm>
          <a:prstGeom prst="rect">
            <a:avLst/>
          </a:prstGeom>
        </p:spPr>
      </p:pic>
      <p:sp>
        <p:nvSpPr>
          <p:cNvPr id="12" name="Date Placeholder 2"/>
          <p:cNvSpPr>
            <a:spLocks noGrp="1"/>
          </p:cNvSpPr>
          <p:nvPr>
            <p:ph type="dt" sz="half" idx="2"/>
          </p:nvPr>
        </p:nvSpPr>
        <p:spPr>
          <a:xfrm>
            <a:off x="914400" y="4817393"/>
            <a:ext cx="2133600" cy="274637"/>
          </a:xfrm>
          <a:prstGeom prst="rect">
            <a:avLst/>
          </a:prstGeom>
        </p:spPr>
        <p:txBody>
          <a:bodyPr vert="horz" lIns="91440" tIns="45720" rIns="91440" bIns="45720" rtlCol="0" anchor="b"/>
          <a:lstStyle>
            <a:lvl1pPr algn="l">
              <a:defRPr sz="900">
                <a:solidFill>
                  <a:schemeClr val="tx1">
                    <a:tint val="75000"/>
                  </a:schemeClr>
                </a:solidFill>
              </a:defRPr>
            </a:lvl1pPr>
          </a:lstStyle>
          <a:p>
            <a:fld id="{23561109-0796-47C9-AEF9-439654BCE24D}" type="datetime1">
              <a:rPr lang="en-CA" smtClean="0"/>
              <a:t>2017-11-13</a:t>
            </a:fld>
            <a:endParaRPr lang="en-US" dirty="0"/>
          </a:p>
        </p:txBody>
      </p:sp>
      <p:sp>
        <p:nvSpPr>
          <p:cNvPr id="14" name="Slide Number Placeholder 3"/>
          <p:cNvSpPr>
            <a:spLocks noGrp="1"/>
          </p:cNvSpPr>
          <p:nvPr>
            <p:ph type="sldNum" sz="quarter" idx="4"/>
          </p:nvPr>
        </p:nvSpPr>
        <p:spPr>
          <a:xfrm>
            <a:off x="6858000" y="4817393"/>
            <a:ext cx="2133600" cy="274637"/>
          </a:xfrm>
          <a:prstGeom prst="rect">
            <a:avLst/>
          </a:prstGeom>
        </p:spPr>
        <p:txBody>
          <a:bodyPr vert="horz" lIns="91440" tIns="45720" rIns="91440" bIns="45720" rtlCol="0" anchor="b"/>
          <a:lstStyle>
            <a:lvl1pPr algn="r">
              <a:defRPr sz="900">
                <a:solidFill>
                  <a:srgbClr val="878A8B"/>
                </a:solidFill>
              </a:defRPr>
            </a:lvl1pPr>
          </a:lstStyle>
          <a:p>
            <a:fld id="{31CB6A81-5014-0648-8D9B-51F2184BB0F7}" type="slidenum">
              <a:rPr lang="en-US" smtClean="0"/>
              <a:pPr/>
              <a:t>‹#›</a:t>
            </a:fld>
            <a:endParaRPr lang="en-US" dirty="0"/>
          </a:p>
        </p:txBody>
      </p:sp>
      <p:sp>
        <p:nvSpPr>
          <p:cNvPr id="15" name="Footer Placeholder 1"/>
          <p:cNvSpPr>
            <a:spLocks noGrp="1"/>
          </p:cNvSpPr>
          <p:nvPr>
            <p:ph type="ftr" sz="quarter" idx="3"/>
          </p:nvPr>
        </p:nvSpPr>
        <p:spPr>
          <a:xfrm>
            <a:off x="914400" y="4817393"/>
            <a:ext cx="7772400" cy="274637"/>
          </a:xfrm>
          <a:prstGeom prst="rect">
            <a:avLst/>
          </a:prstGeom>
        </p:spPr>
        <p:txBody>
          <a:bodyPr vert="horz" lIns="91440" tIns="45720" rIns="91440" bIns="45720" rtlCol="0" anchor="b"/>
          <a:lstStyle>
            <a:lvl1pPr algn="ctr">
              <a:defRPr sz="900">
                <a:solidFill>
                  <a:schemeClr val="tx1">
                    <a:tint val="75000"/>
                  </a:schemeClr>
                </a:solidFill>
              </a:defRPr>
            </a:lvl1pPr>
          </a:lstStyle>
          <a:p>
            <a:r>
              <a:rPr lang="en-US" smtClean="0"/>
              <a:t>Cummins Westport  2018 Product Update June  v2</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
            <a:ext cx="7772400" cy="400050"/>
          </a:xfrm>
        </p:spPr>
        <p:txBody>
          <a:bodyPr/>
          <a:lstStyle>
            <a:lvl1pPr>
              <a:defRPr sz="2800">
                <a:solidFill>
                  <a:srgbClr val="4F525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971550"/>
            <a:ext cx="7772400" cy="32004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ba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04800" cy="5143500"/>
          </a:xfrm>
          <a:prstGeom prst="rect">
            <a:avLst/>
          </a:prstGeom>
        </p:spPr>
      </p:pic>
      <p:sp>
        <p:nvSpPr>
          <p:cNvPr id="9" name="Footer Placeholder 1"/>
          <p:cNvSpPr>
            <a:spLocks noGrp="1"/>
          </p:cNvSpPr>
          <p:nvPr>
            <p:ph type="ftr" sz="quarter" idx="3"/>
          </p:nvPr>
        </p:nvSpPr>
        <p:spPr>
          <a:xfrm>
            <a:off x="914400" y="4817393"/>
            <a:ext cx="7772400" cy="274637"/>
          </a:xfrm>
          <a:prstGeom prst="rect">
            <a:avLst/>
          </a:prstGeom>
        </p:spPr>
        <p:txBody>
          <a:bodyPr vert="horz" lIns="91440" tIns="45720" rIns="91440" bIns="45720" rtlCol="0" anchor="b"/>
          <a:lstStyle>
            <a:lvl1pPr algn="ctr">
              <a:defRPr sz="900">
                <a:solidFill>
                  <a:schemeClr val="tx1">
                    <a:tint val="75000"/>
                  </a:schemeClr>
                </a:solidFill>
              </a:defRPr>
            </a:lvl1pPr>
          </a:lstStyle>
          <a:p>
            <a:r>
              <a:rPr lang="en-US" smtClean="0"/>
              <a:t>Cummins Westport  2018 Product Update June  v2</a:t>
            </a:r>
            <a:endParaRPr lang="en-US" dirty="0"/>
          </a:p>
        </p:txBody>
      </p:sp>
      <p:sp>
        <p:nvSpPr>
          <p:cNvPr id="10" name="Date Placeholder 2"/>
          <p:cNvSpPr>
            <a:spLocks noGrp="1"/>
          </p:cNvSpPr>
          <p:nvPr>
            <p:ph type="dt" sz="half" idx="2"/>
          </p:nvPr>
        </p:nvSpPr>
        <p:spPr>
          <a:xfrm>
            <a:off x="914400" y="4817393"/>
            <a:ext cx="2133600" cy="274637"/>
          </a:xfrm>
          <a:prstGeom prst="rect">
            <a:avLst/>
          </a:prstGeom>
        </p:spPr>
        <p:txBody>
          <a:bodyPr vert="horz" lIns="91440" tIns="45720" rIns="91440" bIns="45720" rtlCol="0" anchor="b"/>
          <a:lstStyle>
            <a:lvl1pPr algn="l">
              <a:defRPr sz="900">
                <a:solidFill>
                  <a:schemeClr val="tx1">
                    <a:tint val="75000"/>
                  </a:schemeClr>
                </a:solidFill>
              </a:defRPr>
            </a:lvl1pPr>
          </a:lstStyle>
          <a:p>
            <a:fld id="{6A4D3387-779C-4306-BF43-56E578FDE916}" type="datetime1">
              <a:rPr lang="en-CA" smtClean="0"/>
              <a:t>2017-11-13</a:t>
            </a:fld>
            <a:endParaRPr lang="en-US" dirty="0"/>
          </a:p>
        </p:txBody>
      </p:sp>
      <p:sp>
        <p:nvSpPr>
          <p:cNvPr id="11" name="Slide Number Placeholder 3"/>
          <p:cNvSpPr>
            <a:spLocks noGrp="1"/>
          </p:cNvSpPr>
          <p:nvPr>
            <p:ph type="sldNum" sz="quarter" idx="4"/>
          </p:nvPr>
        </p:nvSpPr>
        <p:spPr>
          <a:xfrm>
            <a:off x="6858000" y="4817393"/>
            <a:ext cx="2133600" cy="274637"/>
          </a:xfrm>
          <a:prstGeom prst="rect">
            <a:avLst/>
          </a:prstGeom>
        </p:spPr>
        <p:txBody>
          <a:bodyPr vert="horz" lIns="91440" tIns="45720" rIns="91440" bIns="45720" rtlCol="0" anchor="b"/>
          <a:lstStyle>
            <a:lvl1pPr algn="r">
              <a:defRPr sz="900">
                <a:solidFill>
                  <a:srgbClr val="878A8B"/>
                </a:solidFill>
              </a:defRPr>
            </a:lvl1pPr>
          </a:lstStyle>
          <a:p>
            <a:fld id="{31CB6A81-5014-0648-8D9B-51F2184BB0F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914400" y="342900"/>
            <a:ext cx="7772400" cy="285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Title of Slide</a:t>
            </a:r>
          </a:p>
        </p:txBody>
      </p:sp>
      <p:sp>
        <p:nvSpPr>
          <p:cNvPr id="1028" name="Rectangle 4"/>
          <p:cNvSpPr>
            <a:spLocks noGrp="1" noChangeArrowheads="1"/>
          </p:cNvSpPr>
          <p:nvPr>
            <p:ph type="body" idx="1"/>
          </p:nvPr>
        </p:nvSpPr>
        <p:spPr bwMode="auto">
          <a:xfrm>
            <a:off x="914400" y="971550"/>
            <a:ext cx="7772400" cy="320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6" name="Picture 5" descr="b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304800" cy="5143500"/>
          </a:xfrm>
          <a:prstGeom prst="rect">
            <a:avLst/>
          </a:prstGeom>
        </p:spPr>
      </p:pic>
      <p:sp>
        <p:nvSpPr>
          <p:cNvPr id="2" name="Footer Placeholder 1"/>
          <p:cNvSpPr>
            <a:spLocks noGrp="1"/>
          </p:cNvSpPr>
          <p:nvPr>
            <p:ph type="ftr" sz="quarter" idx="3"/>
          </p:nvPr>
        </p:nvSpPr>
        <p:spPr>
          <a:xfrm>
            <a:off x="914400" y="4817393"/>
            <a:ext cx="7772400" cy="274637"/>
          </a:xfrm>
          <a:prstGeom prst="rect">
            <a:avLst/>
          </a:prstGeom>
        </p:spPr>
        <p:txBody>
          <a:bodyPr vert="horz" lIns="91440" tIns="45720" rIns="91440" bIns="45720" rtlCol="0" anchor="b"/>
          <a:lstStyle>
            <a:lvl1pPr algn="ctr">
              <a:defRPr sz="900">
                <a:solidFill>
                  <a:schemeClr val="tx1">
                    <a:tint val="75000"/>
                  </a:schemeClr>
                </a:solidFill>
              </a:defRPr>
            </a:lvl1pPr>
          </a:lstStyle>
          <a:p>
            <a:r>
              <a:rPr lang="en-US" smtClean="0"/>
              <a:t>Cummins Westport  2018 Product Update June  v2</a:t>
            </a:r>
            <a:endParaRPr lang="en-US" dirty="0"/>
          </a:p>
        </p:txBody>
      </p:sp>
      <p:sp>
        <p:nvSpPr>
          <p:cNvPr id="3" name="Date Placeholder 2"/>
          <p:cNvSpPr>
            <a:spLocks noGrp="1"/>
          </p:cNvSpPr>
          <p:nvPr>
            <p:ph type="dt" sz="half" idx="2"/>
          </p:nvPr>
        </p:nvSpPr>
        <p:spPr>
          <a:xfrm>
            <a:off x="914400" y="4817393"/>
            <a:ext cx="2133600" cy="274637"/>
          </a:xfrm>
          <a:prstGeom prst="rect">
            <a:avLst/>
          </a:prstGeom>
        </p:spPr>
        <p:txBody>
          <a:bodyPr vert="horz" lIns="91440" tIns="45720" rIns="91440" bIns="45720" rtlCol="0" anchor="b"/>
          <a:lstStyle>
            <a:lvl1pPr algn="l">
              <a:defRPr sz="900">
                <a:solidFill>
                  <a:schemeClr val="tx1">
                    <a:tint val="75000"/>
                  </a:schemeClr>
                </a:solidFill>
              </a:defRPr>
            </a:lvl1pPr>
          </a:lstStyle>
          <a:p>
            <a:fld id="{36BDCB85-1A15-419E-A363-9AC20B93ED5B}" type="datetime1">
              <a:rPr lang="en-CA" smtClean="0"/>
              <a:t>2017-11-13</a:t>
            </a:fld>
            <a:endParaRPr lang="en-US" dirty="0"/>
          </a:p>
        </p:txBody>
      </p:sp>
      <p:sp>
        <p:nvSpPr>
          <p:cNvPr id="4" name="Slide Number Placeholder 3"/>
          <p:cNvSpPr>
            <a:spLocks noGrp="1"/>
          </p:cNvSpPr>
          <p:nvPr>
            <p:ph type="sldNum" sz="quarter" idx="4"/>
          </p:nvPr>
        </p:nvSpPr>
        <p:spPr>
          <a:xfrm>
            <a:off x="6858000" y="4817393"/>
            <a:ext cx="2133600" cy="274637"/>
          </a:xfrm>
          <a:prstGeom prst="rect">
            <a:avLst/>
          </a:prstGeom>
        </p:spPr>
        <p:txBody>
          <a:bodyPr vert="horz" lIns="91440" tIns="45720" rIns="91440" bIns="45720" rtlCol="0" anchor="b"/>
          <a:lstStyle>
            <a:lvl1pPr algn="r">
              <a:defRPr sz="900">
                <a:solidFill>
                  <a:srgbClr val="878A8B"/>
                </a:solidFill>
              </a:defRPr>
            </a:lvl1pPr>
          </a:lstStyle>
          <a:p>
            <a:fld id="{31CB6A81-5014-0648-8D9B-51F2184BB0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Lst>
  <p:timing>
    <p:tnLst>
      <p:par>
        <p:cTn id="1" dur="indefinite" restart="never" nodeType="tmRoot"/>
      </p:par>
    </p:tnLst>
  </p:timing>
  <p:hf sldNum="0" hdr="0" dt="0"/>
  <p:txStyles>
    <p:titleStyle>
      <a:lvl1pPr algn="l" rtl="0" eaLnBrk="1" fontAlgn="base" hangingPunct="1">
        <a:lnSpc>
          <a:spcPct val="95000"/>
        </a:lnSpc>
        <a:spcBef>
          <a:spcPct val="0"/>
        </a:spcBef>
        <a:spcAft>
          <a:spcPct val="0"/>
        </a:spcAft>
        <a:defRPr sz="2800">
          <a:solidFill>
            <a:srgbClr val="4F5256"/>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89"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377"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56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754"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69" indent="-231769" algn="l" rtl="0" eaLnBrk="1" fontAlgn="base" hangingPunct="1">
        <a:spcBef>
          <a:spcPct val="35000"/>
        </a:spcBef>
        <a:spcAft>
          <a:spcPct val="0"/>
        </a:spcAft>
        <a:buClr>
          <a:srgbClr val="EE2E24"/>
        </a:buClr>
        <a:buFont typeface="Wingdings" pitchFamily="2" charset="2"/>
        <a:buChar char="§"/>
        <a:defRPr sz="1800">
          <a:solidFill>
            <a:srgbClr val="515256"/>
          </a:solidFill>
          <a:latin typeface="+mn-lt"/>
          <a:ea typeface="+mn-ea"/>
          <a:cs typeface="+mn-cs"/>
        </a:defRPr>
      </a:lvl1pPr>
      <a:lvl2pPr marL="579424" indent="-233357" algn="l" rtl="0" eaLnBrk="1" fontAlgn="base" hangingPunct="1">
        <a:spcBef>
          <a:spcPct val="35000"/>
        </a:spcBef>
        <a:spcAft>
          <a:spcPct val="0"/>
        </a:spcAft>
        <a:buClr>
          <a:srgbClr val="EE2E24"/>
        </a:buClr>
        <a:buFont typeface="Arial" charset="0"/>
        <a:buChar char="–"/>
        <a:defRPr sz="1800">
          <a:solidFill>
            <a:srgbClr val="515256"/>
          </a:solidFill>
          <a:latin typeface="+mn-lt"/>
          <a:cs typeface="+mn-cs"/>
        </a:defRPr>
      </a:lvl2pPr>
      <a:lvl3pPr marL="863578" indent="-169858" algn="l" rtl="0" eaLnBrk="1" fontAlgn="base" hangingPunct="1">
        <a:spcBef>
          <a:spcPct val="35000"/>
        </a:spcBef>
        <a:spcAft>
          <a:spcPct val="0"/>
        </a:spcAft>
        <a:buClr>
          <a:srgbClr val="EE2E24"/>
        </a:buClr>
        <a:buChar char="•"/>
        <a:defRPr sz="1800">
          <a:solidFill>
            <a:srgbClr val="515256"/>
          </a:solidFill>
          <a:latin typeface="+mn-lt"/>
          <a:cs typeface="+mn-cs"/>
        </a:defRPr>
      </a:lvl3pPr>
      <a:lvl4pPr marL="1146146" indent="-168270" algn="l" rtl="0" eaLnBrk="1" fontAlgn="base" hangingPunct="1">
        <a:spcBef>
          <a:spcPct val="35000"/>
        </a:spcBef>
        <a:spcAft>
          <a:spcPct val="0"/>
        </a:spcAft>
        <a:buChar char="–"/>
        <a:defRPr sz="1800">
          <a:solidFill>
            <a:srgbClr val="515256"/>
          </a:solidFill>
          <a:latin typeface="+mn-lt"/>
          <a:cs typeface="+mn-cs"/>
        </a:defRPr>
      </a:lvl4pPr>
      <a:lvl5pPr marL="1441415" indent="-180970" algn="l" rtl="0" eaLnBrk="1" fontAlgn="base" hangingPunct="1">
        <a:spcBef>
          <a:spcPct val="35000"/>
        </a:spcBef>
        <a:spcAft>
          <a:spcPct val="0"/>
        </a:spcAft>
        <a:buChar char="»"/>
        <a:defRPr sz="1800" i="1">
          <a:solidFill>
            <a:srgbClr val="515256"/>
          </a:solidFill>
          <a:latin typeface="+mn-lt"/>
          <a:cs typeface="+mn-cs"/>
        </a:defRPr>
      </a:lvl5pPr>
      <a:lvl6pPr marL="1898603" indent="-180970" algn="l" rtl="0" eaLnBrk="1" fontAlgn="base" hangingPunct="1">
        <a:spcBef>
          <a:spcPct val="35000"/>
        </a:spcBef>
        <a:spcAft>
          <a:spcPct val="0"/>
        </a:spcAft>
        <a:buChar char="»"/>
        <a:defRPr i="1">
          <a:solidFill>
            <a:schemeClr val="tx1"/>
          </a:solidFill>
          <a:latin typeface="+mn-lt"/>
          <a:cs typeface="+mn-cs"/>
        </a:defRPr>
      </a:lvl6pPr>
      <a:lvl7pPr marL="2355792" indent="-180970" algn="l" rtl="0" eaLnBrk="1" fontAlgn="base" hangingPunct="1">
        <a:spcBef>
          <a:spcPct val="35000"/>
        </a:spcBef>
        <a:spcAft>
          <a:spcPct val="0"/>
        </a:spcAft>
        <a:buChar char="»"/>
        <a:defRPr i="1">
          <a:solidFill>
            <a:schemeClr val="tx1"/>
          </a:solidFill>
          <a:latin typeface="+mn-lt"/>
          <a:cs typeface="+mn-cs"/>
        </a:defRPr>
      </a:lvl7pPr>
      <a:lvl8pPr marL="2812980" indent="-180970" algn="l" rtl="0" eaLnBrk="1" fontAlgn="base" hangingPunct="1">
        <a:spcBef>
          <a:spcPct val="35000"/>
        </a:spcBef>
        <a:spcAft>
          <a:spcPct val="0"/>
        </a:spcAft>
        <a:buChar char="»"/>
        <a:defRPr i="1">
          <a:solidFill>
            <a:schemeClr val="tx1"/>
          </a:solidFill>
          <a:latin typeface="+mn-lt"/>
          <a:cs typeface="+mn-cs"/>
        </a:defRPr>
      </a:lvl8pPr>
      <a:lvl9pPr marL="3270169" indent="-180970"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9552" y="1491630"/>
            <a:ext cx="6400800" cy="876300"/>
          </a:xfrm>
        </p:spPr>
        <p:txBody>
          <a:bodyPr/>
          <a:lstStyle/>
          <a:p>
            <a:r>
              <a:rPr lang="en-US" dirty="0" smtClean="0"/>
              <a:t>Cummins </a:t>
            </a:r>
            <a:r>
              <a:rPr lang="en-US" dirty="0" smtClean="0"/>
              <a:t>Westport’s</a:t>
            </a:r>
            <a:endParaRPr lang="en-US" dirty="0" smtClean="0"/>
          </a:p>
          <a:p>
            <a:r>
              <a:rPr lang="en-US" dirty="0"/>
              <a:t>Next Generation Natural Gas Engines - Move to </a:t>
            </a:r>
            <a:r>
              <a:rPr lang="en-US" dirty="0" smtClean="0"/>
              <a:t>Zero</a:t>
            </a:r>
          </a:p>
          <a:p>
            <a:endParaRPr lang="en-US" dirty="0" smtClean="0"/>
          </a:p>
          <a:p>
            <a:r>
              <a:rPr lang="en-US" dirty="0" smtClean="0"/>
              <a:t>November</a:t>
            </a:r>
            <a:r>
              <a:rPr lang="en-US" dirty="0" smtClean="0"/>
              <a:t>, </a:t>
            </a:r>
            <a:r>
              <a:rPr lang="en-US" dirty="0" smtClean="0"/>
              <a:t>2017</a:t>
            </a:r>
          </a:p>
        </p:txBody>
      </p:sp>
    </p:spTree>
    <p:extLst>
      <p:ext uri="{BB962C8B-B14F-4D97-AF65-F5344CB8AC3E}">
        <p14:creationId xmlns:p14="http://schemas.microsoft.com/office/powerpoint/2010/main" val="37290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576" y="333997"/>
            <a:ext cx="7864124" cy="479505"/>
          </a:xfrm>
          <a:noFill/>
        </p:spPr>
        <p:txBody>
          <a:bodyPr/>
          <a:lstStyle/>
          <a:p>
            <a:r>
              <a:rPr lang="en-US" b="1" dirty="0" smtClean="0">
                <a:solidFill>
                  <a:schemeClr val="tx1"/>
                </a:solidFill>
              </a:rPr>
              <a:t>Move to Zero </a:t>
            </a:r>
            <a:r>
              <a:rPr lang="en-US" sz="2400" b="1" dirty="0" smtClean="0">
                <a:solidFill>
                  <a:srgbClr val="FF0000"/>
                </a:solidFill>
              </a:rPr>
              <a:t>..remembering why we did this</a:t>
            </a:r>
            <a:endParaRPr lang="en-US" sz="2400" b="1" dirty="0">
              <a:solidFill>
                <a:srgbClr val="FF0000"/>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63888" y="723077"/>
            <a:ext cx="4760972" cy="3902260"/>
          </a:xfrm>
          <a:prstGeom prst="rect">
            <a:avLst/>
          </a:prstGeom>
        </p:spPr>
      </p:pic>
      <p:sp>
        <p:nvSpPr>
          <p:cNvPr id="12" name="Right Arrow 11"/>
          <p:cNvSpPr/>
          <p:nvPr/>
        </p:nvSpPr>
        <p:spPr>
          <a:xfrm rot="3912703">
            <a:off x="6060863" y="2891267"/>
            <a:ext cx="2106039" cy="436482"/>
          </a:xfrm>
          <a:prstGeom prst="rightArrow">
            <a:avLst>
              <a:gd name="adj1" fmla="val 65074"/>
              <a:gd name="adj2" fmla="val 69769"/>
            </a:avLst>
          </a:prstGeom>
          <a:solidFill>
            <a:srgbClr val="78B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Move </a:t>
            </a:r>
            <a:r>
              <a:rPr lang="en-US" sz="1200" b="1" dirty="0"/>
              <a:t>N</a:t>
            </a:r>
            <a:r>
              <a:rPr lang="en-US" sz="1200" b="1" dirty="0" smtClean="0"/>
              <a:t>ow with NG !!</a:t>
            </a:r>
            <a:endParaRPr lang="en-US" sz="1200" b="1"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20051" y="1066845"/>
            <a:ext cx="1046472" cy="242887"/>
          </a:xfrm>
          <a:prstGeom prst="rect">
            <a:avLst/>
          </a:prstGeom>
        </p:spPr>
      </p:pic>
      <p:sp>
        <p:nvSpPr>
          <p:cNvPr id="18" name="Title 1"/>
          <p:cNvSpPr txBox="1">
            <a:spLocks/>
          </p:cNvSpPr>
          <p:nvPr/>
        </p:nvSpPr>
        <p:spPr bwMode="auto">
          <a:xfrm>
            <a:off x="486406" y="1174578"/>
            <a:ext cx="3581538" cy="24549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800">
                <a:solidFill>
                  <a:srgbClr val="4F5256"/>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89"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377"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56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75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marL="342900" indent="-342900">
              <a:buClrTx/>
              <a:buFont typeface="+mj-lt"/>
              <a:buAutoNum type="arabicPeriod"/>
            </a:pPr>
            <a:r>
              <a:rPr lang="en-US" sz="2400" b="1" dirty="0">
                <a:solidFill>
                  <a:schemeClr val="tx1"/>
                </a:solidFill>
              </a:rPr>
              <a:t>Air quality goals</a:t>
            </a:r>
          </a:p>
          <a:p>
            <a:pPr marL="342900" indent="-342900">
              <a:buClrTx/>
              <a:buFont typeface="+mj-lt"/>
              <a:buAutoNum type="arabicPeriod"/>
            </a:pPr>
            <a:endParaRPr lang="en-US" sz="2400" b="1" dirty="0">
              <a:solidFill>
                <a:schemeClr val="tx1"/>
              </a:solidFill>
            </a:endParaRPr>
          </a:p>
          <a:p>
            <a:pPr marL="342900" indent="-342900">
              <a:buClrTx/>
              <a:buFont typeface="+mj-lt"/>
              <a:buAutoNum type="arabicPeriod"/>
            </a:pPr>
            <a:r>
              <a:rPr lang="en-US" sz="2400" b="1" dirty="0" smtClean="0">
                <a:solidFill>
                  <a:schemeClr val="tx1"/>
                </a:solidFill>
              </a:rPr>
              <a:t>Mobile sources key</a:t>
            </a:r>
            <a:endParaRPr lang="en-US" sz="2400" b="1" dirty="0">
              <a:solidFill>
                <a:schemeClr val="tx1"/>
              </a:solidFill>
            </a:endParaRPr>
          </a:p>
          <a:p>
            <a:pPr marL="342900" indent="-342900">
              <a:buClrTx/>
              <a:buFont typeface="+mj-lt"/>
              <a:buAutoNum type="arabicPeriod"/>
            </a:pPr>
            <a:endParaRPr lang="en-US" sz="2400" b="1" dirty="0">
              <a:solidFill>
                <a:schemeClr val="tx1"/>
              </a:solidFill>
            </a:endParaRPr>
          </a:p>
          <a:p>
            <a:pPr marL="342900" indent="-342900">
              <a:buClrTx/>
              <a:buFont typeface="+mj-lt"/>
              <a:buAutoNum type="arabicPeriod"/>
            </a:pPr>
            <a:r>
              <a:rPr lang="en-US" sz="2400" b="1" dirty="0" smtClean="0">
                <a:solidFill>
                  <a:schemeClr val="tx1"/>
                </a:solidFill>
              </a:rPr>
              <a:t>Not just California</a:t>
            </a:r>
            <a:endParaRPr lang="en-US" sz="2400" b="1" dirty="0">
              <a:solidFill>
                <a:schemeClr val="tx1"/>
              </a:solidFill>
            </a:endParaRPr>
          </a:p>
        </p:txBody>
      </p:sp>
      <p:sp>
        <p:nvSpPr>
          <p:cNvPr id="19" name="Title 1"/>
          <p:cNvSpPr txBox="1">
            <a:spLocks/>
          </p:cNvSpPr>
          <p:nvPr/>
        </p:nvSpPr>
        <p:spPr bwMode="auto">
          <a:xfrm>
            <a:off x="5618799" y="1607967"/>
            <a:ext cx="2914650" cy="5942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800">
                <a:solidFill>
                  <a:srgbClr val="4F5256"/>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89"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377"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56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75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lgn="ctr">
              <a:buClrTx/>
              <a:buFontTx/>
            </a:pPr>
            <a:r>
              <a:rPr lang="en-US" sz="3200" b="1" dirty="0" smtClean="0">
                <a:solidFill>
                  <a:schemeClr val="tx1"/>
                </a:solidFill>
                <a:latin typeface="Tw Cen MT Condensed" panose="020B0606020104020203" pitchFamily="34" charset="0"/>
              </a:rPr>
              <a:t>Heavy Duty Vehicles</a:t>
            </a:r>
            <a:endParaRPr lang="en-US" sz="3200" b="1" dirty="0">
              <a:solidFill>
                <a:schemeClr val="tx1"/>
              </a:solidFill>
              <a:latin typeface="Tw Cen MT Condensed" panose="020B0606020104020203" pitchFamily="34" charset="0"/>
            </a:endParaRPr>
          </a:p>
        </p:txBody>
      </p:sp>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39752" y="3701671"/>
            <a:ext cx="676476" cy="457923"/>
          </a:xfrm>
          <a:prstGeom prst="rect">
            <a:avLst/>
          </a:prstGeom>
        </p:spPr>
      </p:pic>
      <p:sp>
        <p:nvSpPr>
          <p:cNvPr id="4" name="Footer Placeholder 3"/>
          <p:cNvSpPr>
            <a:spLocks noGrp="1"/>
          </p:cNvSpPr>
          <p:nvPr>
            <p:ph type="ftr" sz="quarter" idx="3"/>
          </p:nvPr>
        </p:nvSpPr>
        <p:spPr/>
        <p:txBody>
          <a:bodyPr/>
          <a:lstStyle/>
          <a:p>
            <a:r>
              <a:rPr lang="en-US" smtClean="0"/>
              <a:t>Cummins Westport  2018 Product Update June  v2</a:t>
            </a:r>
            <a:endParaRPr lang="en-US" dirty="0"/>
          </a:p>
        </p:txBody>
      </p:sp>
    </p:spTree>
    <p:extLst>
      <p:ext uri="{BB962C8B-B14F-4D97-AF65-F5344CB8AC3E}">
        <p14:creationId xmlns:p14="http://schemas.microsoft.com/office/powerpoint/2010/main" val="227363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Cummins Westport  2018 Product Update June  v2</a:t>
            </a:r>
            <a:endParaRPr lang="en-US" dirty="0"/>
          </a:p>
        </p:txBody>
      </p:sp>
      <p:sp>
        <p:nvSpPr>
          <p:cNvPr id="5" name="Isosceles Triangle 4"/>
          <p:cNvSpPr/>
          <p:nvPr/>
        </p:nvSpPr>
        <p:spPr>
          <a:xfrm>
            <a:off x="827584" y="1347614"/>
            <a:ext cx="1905175" cy="1512168"/>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600" b="1" dirty="0" smtClean="0"/>
              <a:t>Move </a:t>
            </a:r>
          </a:p>
          <a:p>
            <a:pPr algn="ctr"/>
            <a:r>
              <a:rPr lang="en-US" sz="1600" b="1" dirty="0" smtClean="0"/>
              <a:t>to </a:t>
            </a:r>
          </a:p>
          <a:p>
            <a:pPr algn="ctr"/>
            <a:r>
              <a:rPr lang="en-US" sz="1600" b="1" dirty="0" smtClean="0"/>
              <a:t>Zero</a:t>
            </a:r>
            <a:endParaRPr lang="en-CA" sz="1600" b="1" dirty="0"/>
          </a:p>
        </p:txBody>
      </p:sp>
      <p:sp>
        <p:nvSpPr>
          <p:cNvPr id="8" name="TextBox 7"/>
          <p:cNvSpPr txBox="1"/>
          <p:nvPr/>
        </p:nvSpPr>
        <p:spPr>
          <a:xfrm>
            <a:off x="539552" y="339502"/>
            <a:ext cx="2376264" cy="970530"/>
          </a:xfrm>
          <a:prstGeom prst="rect">
            <a:avLst/>
          </a:prstGeom>
          <a:noFill/>
        </p:spPr>
        <p:txBody>
          <a:bodyPr wrap="square" lIns="92464" tIns="46232" rIns="92464" bIns="46232" rtlCol="0">
            <a:spAutoFit/>
          </a:bodyPr>
          <a:lstStyle/>
          <a:p>
            <a:pPr algn="ctr">
              <a:spcBef>
                <a:spcPts val="0"/>
              </a:spcBef>
            </a:pPr>
            <a:r>
              <a:rPr lang="en-US" sz="1200" b="1" dirty="0" smtClean="0"/>
              <a:t>2018</a:t>
            </a:r>
          </a:p>
          <a:p>
            <a:pPr algn="ctr">
              <a:spcBef>
                <a:spcPts val="0"/>
              </a:spcBef>
            </a:pPr>
            <a:r>
              <a:rPr lang="en-US" sz="1200" b="1" dirty="0" smtClean="0"/>
              <a:t>Environmental Leadership</a:t>
            </a:r>
          </a:p>
          <a:p>
            <a:pPr marL="171450" indent="-171450" algn="ctr">
              <a:spcBef>
                <a:spcPts val="0"/>
              </a:spcBef>
              <a:buClr>
                <a:schemeClr val="accent1"/>
              </a:buClr>
              <a:buFont typeface="Wingdings" panose="05000000000000000000" pitchFamily="2" charset="2"/>
              <a:buChar char="§"/>
            </a:pPr>
            <a:r>
              <a:rPr lang="en-US" sz="1100" dirty="0" smtClean="0"/>
              <a:t>Lowest NOx</a:t>
            </a:r>
          </a:p>
          <a:p>
            <a:pPr marL="171450" indent="-171450" algn="ctr">
              <a:spcBef>
                <a:spcPts val="0"/>
              </a:spcBef>
              <a:buClr>
                <a:schemeClr val="accent1"/>
              </a:buClr>
              <a:buFont typeface="Wingdings" panose="05000000000000000000" pitchFamily="2" charset="2"/>
              <a:buChar char="§"/>
            </a:pPr>
            <a:r>
              <a:rPr lang="en-US" sz="1100" dirty="0" smtClean="0"/>
              <a:t>90% Below EPA Standard</a:t>
            </a:r>
          </a:p>
          <a:p>
            <a:pPr algn="ctr">
              <a:spcBef>
                <a:spcPts val="0"/>
              </a:spcBef>
              <a:buClr>
                <a:schemeClr val="accent1"/>
              </a:buClr>
            </a:pPr>
            <a:endParaRPr lang="en-US" sz="1100" dirty="0"/>
          </a:p>
        </p:txBody>
      </p:sp>
      <p:sp>
        <p:nvSpPr>
          <p:cNvPr id="9" name="TextBox 8"/>
          <p:cNvSpPr txBox="1"/>
          <p:nvPr/>
        </p:nvSpPr>
        <p:spPr>
          <a:xfrm>
            <a:off x="251520" y="3003798"/>
            <a:ext cx="1440160" cy="955141"/>
          </a:xfrm>
          <a:prstGeom prst="rect">
            <a:avLst/>
          </a:prstGeom>
          <a:noFill/>
        </p:spPr>
        <p:txBody>
          <a:bodyPr wrap="square" lIns="92464" tIns="46232" rIns="92464" bIns="46232" rtlCol="0">
            <a:spAutoFit/>
          </a:bodyPr>
          <a:lstStyle/>
          <a:p>
            <a:pPr algn="ctr">
              <a:spcBef>
                <a:spcPts val="0"/>
              </a:spcBef>
            </a:pPr>
            <a:r>
              <a:rPr lang="en-US" sz="1200" b="1" dirty="0" smtClean="0"/>
              <a:t>Energy Security</a:t>
            </a:r>
          </a:p>
          <a:p>
            <a:pPr marL="171450" indent="-171450" algn="ctr">
              <a:spcBef>
                <a:spcPts val="0"/>
              </a:spcBef>
              <a:buClr>
                <a:schemeClr val="accent1"/>
              </a:buClr>
              <a:buFont typeface="Wingdings" panose="05000000000000000000" pitchFamily="2" charset="2"/>
              <a:buChar char="§"/>
            </a:pPr>
            <a:r>
              <a:rPr lang="en-US" sz="1100" dirty="0"/>
              <a:t>Domestic Fuel</a:t>
            </a:r>
          </a:p>
          <a:p>
            <a:pPr marL="171450" indent="-171450" algn="ctr">
              <a:spcBef>
                <a:spcPts val="0"/>
              </a:spcBef>
              <a:buClr>
                <a:schemeClr val="accent1"/>
              </a:buClr>
              <a:buFont typeface="Wingdings" panose="05000000000000000000" pitchFamily="2" charset="2"/>
              <a:buChar char="§"/>
            </a:pPr>
            <a:r>
              <a:rPr lang="en-US" sz="1100" dirty="0" smtClean="0"/>
              <a:t>Renewable</a:t>
            </a:r>
          </a:p>
          <a:p>
            <a:pPr marL="171450" indent="-171450" algn="ctr">
              <a:spcBef>
                <a:spcPts val="0"/>
              </a:spcBef>
              <a:buClr>
                <a:schemeClr val="accent1"/>
              </a:buClr>
              <a:buFont typeface="Wingdings" panose="05000000000000000000" pitchFamily="2" charset="2"/>
              <a:buChar char="§"/>
            </a:pPr>
            <a:r>
              <a:rPr lang="en-US" sz="1100" dirty="0" smtClean="0"/>
              <a:t>RNG </a:t>
            </a:r>
            <a:r>
              <a:rPr lang="en-US" sz="1100" dirty="0"/>
              <a:t>= Sub-zero carbon intensity</a:t>
            </a:r>
          </a:p>
        </p:txBody>
      </p:sp>
      <p:sp>
        <p:nvSpPr>
          <p:cNvPr id="10" name="TextBox 9"/>
          <p:cNvSpPr txBox="1"/>
          <p:nvPr/>
        </p:nvSpPr>
        <p:spPr>
          <a:xfrm>
            <a:off x="1907704" y="3003798"/>
            <a:ext cx="1800200" cy="785864"/>
          </a:xfrm>
          <a:prstGeom prst="rect">
            <a:avLst/>
          </a:prstGeom>
          <a:noFill/>
        </p:spPr>
        <p:txBody>
          <a:bodyPr wrap="square" lIns="92464" tIns="46232" rIns="92464" bIns="46232" rtlCol="0">
            <a:spAutoFit/>
          </a:bodyPr>
          <a:lstStyle/>
          <a:p>
            <a:pPr algn="ctr">
              <a:spcBef>
                <a:spcPts val="0"/>
              </a:spcBef>
            </a:pPr>
            <a:r>
              <a:rPr lang="en-US" sz="1200" b="1" dirty="0" smtClean="0"/>
              <a:t>Economic Advantage</a:t>
            </a:r>
          </a:p>
          <a:p>
            <a:pPr marL="171450" indent="-171450" algn="ctr">
              <a:spcBef>
                <a:spcPts val="0"/>
              </a:spcBef>
              <a:buClr>
                <a:schemeClr val="accent1"/>
              </a:buClr>
              <a:buFont typeface="Wingdings" panose="05000000000000000000" pitchFamily="2" charset="2"/>
              <a:buChar char="§"/>
            </a:pPr>
            <a:r>
              <a:rPr lang="en-US" sz="1100" dirty="0" smtClean="0"/>
              <a:t>Mature</a:t>
            </a:r>
          </a:p>
          <a:p>
            <a:pPr marL="171450" indent="-171450" algn="ctr">
              <a:spcBef>
                <a:spcPts val="0"/>
              </a:spcBef>
              <a:buClr>
                <a:schemeClr val="accent1"/>
              </a:buClr>
              <a:buFont typeface="Wingdings" panose="05000000000000000000" pitchFamily="2" charset="2"/>
              <a:buChar char="§"/>
            </a:pPr>
            <a:r>
              <a:rPr lang="en-US" sz="1100" dirty="0" smtClean="0"/>
              <a:t>Affordable</a:t>
            </a:r>
            <a:r>
              <a:rPr lang="en-US" sz="1100" dirty="0"/>
              <a:t>, </a:t>
            </a:r>
            <a:endParaRPr lang="en-US" sz="1100" dirty="0" smtClean="0"/>
          </a:p>
          <a:p>
            <a:pPr marL="171450" indent="-171450" algn="ctr">
              <a:spcBef>
                <a:spcPts val="0"/>
              </a:spcBef>
              <a:buClr>
                <a:schemeClr val="accent1"/>
              </a:buClr>
              <a:buFont typeface="Wingdings" panose="05000000000000000000" pitchFamily="2" charset="2"/>
              <a:buChar char="§"/>
            </a:pPr>
            <a:r>
              <a:rPr lang="en-US" sz="1100" dirty="0" smtClean="0"/>
              <a:t>Ready </a:t>
            </a:r>
            <a:r>
              <a:rPr lang="en-US" sz="1100" dirty="0"/>
              <a:t>Now </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4353" y="742950"/>
            <a:ext cx="4975276" cy="2889366"/>
          </a:xfrm>
          <a:prstGeom prst="rect">
            <a:avLst/>
          </a:prstGeom>
        </p:spPr>
      </p:pic>
    </p:spTree>
    <p:extLst>
      <p:ext uri="{BB962C8B-B14F-4D97-AF65-F5344CB8AC3E}">
        <p14:creationId xmlns:p14="http://schemas.microsoft.com/office/powerpoint/2010/main" val="2355025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
            <a:ext cx="7772400" cy="400050"/>
          </a:xfrm>
        </p:spPr>
        <p:txBody>
          <a:bodyPr/>
          <a:lstStyle/>
          <a:p>
            <a:r>
              <a:rPr lang="en-US" dirty="0" smtClean="0"/>
              <a:t>Introducing CWI 2018 North American Products</a:t>
            </a:r>
            <a:endParaRPr lang="en-CA" dirty="0"/>
          </a:p>
        </p:txBody>
      </p:sp>
      <p:sp>
        <p:nvSpPr>
          <p:cNvPr id="3" name="Content Placeholder 2"/>
          <p:cNvSpPr>
            <a:spLocks noGrp="1"/>
          </p:cNvSpPr>
          <p:nvPr>
            <p:ph idx="1"/>
          </p:nvPr>
        </p:nvSpPr>
        <p:spPr>
          <a:xfrm>
            <a:off x="914400" y="920578"/>
            <a:ext cx="7772400" cy="3195388"/>
          </a:xfrm>
        </p:spPr>
        <p:txBody>
          <a:bodyPr/>
          <a:lstStyle/>
          <a:p>
            <a:r>
              <a:rPr lang="en-US" sz="1600" dirty="0" smtClean="0"/>
              <a:t>New Product Names</a:t>
            </a:r>
          </a:p>
          <a:p>
            <a:endParaRPr lang="en-US" sz="500" dirty="0"/>
          </a:p>
          <a:p>
            <a:r>
              <a:rPr lang="en-US" sz="1600" dirty="0" smtClean="0"/>
              <a:t>EPA/ARB Ultra Low emissions certification</a:t>
            </a:r>
            <a:endParaRPr lang="en-US" sz="500" dirty="0"/>
          </a:p>
          <a:p>
            <a:r>
              <a:rPr lang="en-US" sz="1600" dirty="0" smtClean="0"/>
              <a:t>Lowest Emission MR and HD engines in North America </a:t>
            </a:r>
          </a:p>
          <a:p>
            <a:endParaRPr lang="en-US" sz="500" dirty="0" smtClean="0"/>
          </a:p>
          <a:p>
            <a:r>
              <a:rPr lang="en-US" sz="1600" dirty="0" smtClean="0"/>
              <a:t>On-Board Diagnostics (OBD) applied for optimal emissions system performance</a:t>
            </a:r>
            <a:endParaRPr lang="en-CA" sz="1600" dirty="0"/>
          </a:p>
        </p:txBody>
      </p:sp>
      <p:sp>
        <p:nvSpPr>
          <p:cNvPr id="4" name="Footer Placeholder 3"/>
          <p:cNvSpPr>
            <a:spLocks noGrp="1"/>
          </p:cNvSpPr>
          <p:nvPr>
            <p:ph type="ftr" sz="quarter" idx="3"/>
          </p:nvPr>
        </p:nvSpPr>
        <p:spPr>
          <a:xfrm>
            <a:off x="907774" y="4830417"/>
            <a:ext cx="7779026" cy="261613"/>
          </a:xfrm>
        </p:spPr>
        <p:txBody>
          <a:bodyPr/>
          <a:lstStyle/>
          <a:p>
            <a:r>
              <a:rPr lang="en-US" smtClean="0"/>
              <a:t>Cummins Westport  2018 Product Update June  v2</a:t>
            </a:r>
            <a:endParaRPr lang="en-US"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3989" y="2678368"/>
            <a:ext cx="1667695" cy="159243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4355" y="2580699"/>
            <a:ext cx="1466972" cy="1667867"/>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0030" y="2570677"/>
            <a:ext cx="1515735" cy="1766020"/>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6610" y="4381167"/>
            <a:ext cx="1425074" cy="228519"/>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1640" y="4381167"/>
            <a:ext cx="1776348" cy="247144"/>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3928" y="4391202"/>
            <a:ext cx="1147827" cy="251579"/>
          </a:xfrm>
          <a:prstGeom prst="rect">
            <a:avLst/>
          </a:prstGeom>
        </p:spPr>
      </p:pic>
      <p:pic>
        <p:nvPicPr>
          <p:cNvPr id="16" name="Picture 1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12360" y="3363838"/>
            <a:ext cx="919872" cy="622683"/>
          </a:xfrm>
          <a:prstGeom prst="rect">
            <a:avLst/>
          </a:prstGeom>
        </p:spPr>
      </p:pic>
    </p:spTree>
    <p:extLst>
      <p:ext uri="{BB962C8B-B14F-4D97-AF65-F5344CB8AC3E}">
        <p14:creationId xmlns:p14="http://schemas.microsoft.com/office/powerpoint/2010/main" val="230953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0794183"/>
              </p:ext>
            </p:extLst>
          </p:nvPr>
        </p:nvGraphicFramePr>
        <p:xfrm>
          <a:off x="611560" y="123478"/>
          <a:ext cx="7848872" cy="4392488"/>
        </p:xfrm>
        <a:graphic>
          <a:graphicData uri="http://schemas.openxmlformats.org/drawingml/2006/table">
            <a:tbl>
              <a:tblPr firstRow="1" bandRow="1">
                <a:tableStyleId>{5C22544A-7EE6-4342-B048-85BDC9FD1C3A}</a:tableStyleId>
              </a:tblPr>
              <a:tblGrid>
                <a:gridCol w="1962218"/>
                <a:gridCol w="1962218"/>
                <a:gridCol w="1836204"/>
                <a:gridCol w="2088232"/>
              </a:tblGrid>
              <a:tr h="403352">
                <a:tc>
                  <a:txBody>
                    <a:bodyPr/>
                    <a:lstStyle/>
                    <a:p>
                      <a:r>
                        <a:rPr lang="en-US" dirty="0" smtClean="0"/>
                        <a:t>2018</a:t>
                      </a:r>
                      <a:r>
                        <a:rPr lang="en-US" baseline="0" dirty="0" smtClean="0"/>
                        <a:t> Changes</a:t>
                      </a:r>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403352">
                <a:tc>
                  <a:txBody>
                    <a:bodyPr/>
                    <a:lstStyle/>
                    <a:p>
                      <a:r>
                        <a:rPr lang="en-US" sz="1100" dirty="0" smtClean="0"/>
                        <a:t>Emission Certification</a:t>
                      </a:r>
                      <a:endParaRPr lang="en-CA" sz="1100" dirty="0"/>
                    </a:p>
                  </a:txBody>
                  <a:tcPr/>
                </a:tc>
                <a:tc>
                  <a:txBody>
                    <a:bodyPr/>
                    <a:lstStyle/>
                    <a:p>
                      <a:pPr algn="ctr"/>
                      <a:r>
                        <a:rPr lang="en-US" sz="1000" dirty="0" smtClean="0"/>
                        <a:t>EPA/CARB</a:t>
                      </a:r>
                      <a:r>
                        <a:rPr lang="en-US" sz="1000" baseline="0" dirty="0" smtClean="0"/>
                        <a:t> Near Zero (NZ) 0.02 g NOx</a:t>
                      </a:r>
                      <a:endParaRPr lang="en-CA" sz="1000" dirty="0"/>
                    </a:p>
                  </a:txBody>
                  <a:tcPr/>
                </a:tc>
                <a:tc>
                  <a:txBody>
                    <a:bodyPr/>
                    <a:lstStyle/>
                    <a:p>
                      <a:pPr algn="ctr"/>
                      <a:r>
                        <a:rPr lang="en-US" sz="1000" dirty="0" smtClean="0"/>
                        <a:t>EPA/CARB</a:t>
                      </a:r>
                      <a:r>
                        <a:rPr lang="en-US" sz="1000" baseline="0" dirty="0" smtClean="0"/>
                        <a:t> Near Zero (NZ) 0.02 g NOx</a:t>
                      </a:r>
                      <a:endParaRPr lang="en-CA" sz="1000" dirty="0"/>
                    </a:p>
                  </a:txBody>
                  <a:tcPr/>
                </a:tc>
                <a:tc>
                  <a:txBody>
                    <a:bodyPr/>
                    <a:lstStyle/>
                    <a:p>
                      <a:pPr algn="ctr"/>
                      <a:r>
                        <a:rPr lang="en-US" sz="1000" dirty="0" smtClean="0"/>
                        <a:t>EPA/CARB </a:t>
                      </a:r>
                      <a:r>
                        <a:rPr lang="en-US" sz="1000" baseline="0" dirty="0" smtClean="0"/>
                        <a:t>Optional Low NOx</a:t>
                      </a:r>
                    </a:p>
                    <a:p>
                      <a:pPr algn="ctr"/>
                      <a:r>
                        <a:rPr lang="en-US" sz="1000" baseline="0" dirty="0" smtClean="0"/>
                        <a:t> 0.1 g NOx</a:t>
                      </a:r>
                      <a:endParaRPr lang="en-CA" sz="1000" dirty="0"/>
                    </a:p>
                  </a:txBody>
                  <a:tcPr/>
                </a:tc>
              </a:tr>
              <a:tr h="273416">
                <a:tc>
                  <a:txBody>
                    <a:bodyPr/>
                    <a:lstStyle/>
                    <a:p>
                      <a:r>
                        <a:rPr lang="en-US" sz="1100" dirty="0" smtClean="0"/>
                        <a:t>NOx Reduction to 2017 EPA</a:t>
                      </a:r>
                      <a:endParaRPr lang="en-CA" sz="1100" dirty="0"/>
                    </a:p>
                  </a:txBody>
                  <a:tcPr/>
                </a:tc>
                <a:tc>
                  <a:txBody>
                    <a:bodyPr/>
                    <a:lstStyle/>
                    <a:p>
                      <a:pPr algn="ctr"/>
                      <a:r>
                        <a:rPr lang="en-US" sz="1000" dirty="0" smtClean="0"/>
                        <a:t>90%</a:t>
                      </a:r>
                      <a:endParaRPr lang="en-CA" sz="1000" dirty="0"/>
                    </a:p>
                  </a:txBody>
                  <a:tcPr/>
                </a:tc>
                <a:tc>
                  <a:txBody>
                    <a:bodyPr/>
                    <a:lstStyle/>
                    <a:p>
                      <a:pPr algn="ctr"/>
                      <a:r>
                        <a:rPr lang="en-US" sz="1000" dirty="0" smtClean="0"/>
                        <a:t>90%</a:t>
                      </a:r>
                      <a:endParaRPr lang="en-CA" sz="1000" dirty="0"/>
                    </a:p>
                  </a:txBody>
                  <a:tcPr/>
                </a:tc>
                <a:tc>
                  <a:txBody>
                    <a:bodyPr/>
                    <a:lstStyle/>
                    <a:p>
                      <a:pPr algn="ctr"/>
                      <a:r>
                        <a:rPr lang="en-US" sz="1000" dirty="0" smtClean="0"/>
                        <a:t>50%</a:t>
                      </a:r>
                      <a:endParaRPr lang="en-CA" sz="1000" dirty="0"/>
                    </a:p>
                  </a:txBody>
                  <a:tcPr/>
                </a:tc>
              </a:tr>
              <a:tr h="288032">
                <a:tc>
                  <a:txBody>
                    <a:bodyPr/>
                    <a:lstStyle/>
                    <a:p>
                      <a:r>
                        <a:rPr lang="en-US" sz="1100" dirty="0" smtClean="0"/>
                        <a:t>OBD</a:t>
                      </a:r>
                      <a:endParaRPr lang="en-CA" sz="1100" dirty="0"/>
                    </a:p>
                  </a:txBody>
                  <a:tcPr/>
                </a:tc>
                <a:tc>
                  <a:txBody>
                    <a:bodyPr/>
                    <a:lstStyle/>
                    <a:p>
                      <a:pPr algn="ctr"/>
                      <a:r>
                        <a:rPr lang="en-US" sz="1000" dirty="0" smtClean="0"/>
                        <a:t>YES</a:t>
                      </a:r>
                      <a:endParaRPr lang="en-CA" sz="1000" dirty="0"/>
                    </a:p>
                  </a:txBody>
                  <a:tcPr/>
                </a:tc>
                <a:tc>
                  <a:txBody>
                    <a:bodyPr/>
                    <a:lstStyle/>
                    <a:p>
                      <a:pPr algn="ctr"/>
                      <a:r>
                        <a:rPr lang="en-US" sz="1000" dirty="0" smtClean="0"/>
                        <a:t>YES</a:t>
                      </a:r>
                      <a:endParaRPr lang="en-CA" sz="1000" dirty="0"/>
                    </a:p>
                  </a:txBody>
                  <a:tcPr/>
                </a:tc>
                <a:tc>
                  <a:txBody>
                    <a:bodyPr/>
                    <a:lstStyle/>
                    <a:p>
                      <a:pPr algn="ctr"/>
                      <a:r>
                        <a:rPr lang="en-US" sz="1000" dirty="0" smtClean="0"/>
                        <a:t>YES</a:t>
                      </a:r>
                      <a:endParaRPr lang="en-CA" sz="1000" dirty="0"/>
                    </a:p>
                  </a:txBody>
                  <a:tcPr/>
                </a:tc>
              </a:tr>
              <a:tr h="288032">
                <a:tc>
                  <a:txBody>
                    <a:bodyPr/>
                    <a:lstStyle/>
                    <a:p>
                      <a:r>
                        <a:rPr lang="en-US" sz="1100" dirty="0" smtClean="0"/>
                        <a:t>CCV</a:t>
                      </a:r>
                      <a:endParaRPr lang="en-CA" sz="1100" dirty="0"/>
                    </a:p>
                  </a:txBody>
                  <a:tcPr/>
                </a:tc>
                <a:tc>
                  <a:txBody>
                    <a:bodyPr/>
                    <a:lstStyle/>
                    <a:p>
                      <a:pPr algn="ctr"/>
                      <a:r>
                        <a:rPr lang="en-US" sz="1000" dirty="0" smtClean="0"/>
                        <a:t>YES</a:t>
                      </a:r>
                      <a:endParaRPr lang="en-CA" sz="1000" dirty="0"/>
                    </a:p>
                  </a:txBody>
                  <a:tcPr/>
                </a:tc>
                <a:tc>
                  <a:txBody>
                    <a:bodyPr/>
                    <a:lstStyle/>
                    <a:p>
                      <a:pPr algn="ctr"/>
                      <a:r>
                        <a:rPr lang="en-US" sz="1000" dirty="0" smtClean="0"/>
                        <a:t>YES</a:t>
                      </a:r>
                      <a:endParaRPr lang="en-CA" sz="1000" dirty="0"/>
                    </a:p>
                  </a:txBody>
                  <a:tcPr/>
                </a:tc>
                <a:tc>
                  <a:txBody>
                    <a:bodyPr/>
                    <a:lstStyle/>
                    <a:p>
                      <a:pPr algn="ctr"/>
                      <a:r>
                        <a:rPr lang="en-US" sz="1000" dirty="0" smtClean="0"/>
                        <a:t>YES</a:t>
                      </a:r>
                      <a:endParaRPr lang="en-CA" sz="1000" dirty="0"/>
                    </a:p>
                  </a:txBody>
                  <a:tcPr/>
                </a:tc>
              </a:tr>
              <a:tr h="762501">
                <a:tc>
                  <a:txBody>
                    <a:bodyPr/>
                    <a:lstStyle/>
                    <a:p>
                      <a:r>
                        <a:rPr lang="en-US" sz="1100" dirty="0" smtClean="0"/>
                        <a:t>TWC</a:t>
                      </a:r>
                      <a:endParaRPr lang="en-CA" sz="1100" dirty="0"/>
                    </a:p>
                  </a:txBody>
                  <a:tcPr/>
                </a:tc>
                <a:tc>
                  <a:txBody>
                    <a:bodyPr/>
                    <a:lstStyle/>
                    <a:p>
                      <a:pPr marL="171450" indent="-171450">
                        <a:buFont typeface="Arial" panose="020B0604020202020204" pitchFamily="34" charset="0"/>
                        <a:buChar char="•"/>
                      </a:pPr>
                      <a:r>
                        <a:rPr lang="en-US" sz="1000" dirty="0" smtClean="0"/>
                        <a:t>Same size as</a:t>
                      </a:r>
                      <a:r>
                        <a:rPr lang="en-US" sz="1000" baseline="0" dirty="0" smtClean="0"/>
                        <a:t> ‘</a:t>
                      </a:r>
                      <a:r>
                        <a:rPr lang="en-US" sz="1000" dirty="0" smtClean="0"/>
                        <a:t>17 ISL G NZ</a:t>
                      </a:r>
                    </a:p>
                    <a:p>
                      <a:pPr marL="171450" indent="-171450">
                        <a:buFont typeface="Arial" panose="020B0604020202020204" pitchFamily="34" charset="0"/>
                        <a:buChar char="•"/>
                      </a:pPr>
                      <a:r>
                        <a:rPr lang="en-US" sz="1000" dirty="0" smtClean="0"/>
                        <a:t>One piece</a:t>
                      </a:r>
                      <a:r>
                        <a:rPr lang="en-US" sz="1000" baseline="0" dirty="0" smtClean="0"/>
                        <a:t> design</a:t>
                      </a:r>
                      <a:endParaRPr lang="en-US" sz="1000" dirty="0" smtClean="0"/>
                    </a:p>
                    <a:p>
                      <a:pPr marL="171450" indent="-171450">
                        <a:buFont typeface="Arial" panose="020B0604020202020204" pitchFamily="34" charset="0"/>
                        <a:buChar char="•"/>
                      </a:pPr>
                      <a:r>
                        <a:rPr lang="en-US" sz="1000" dirty="0" smtClean="0"/>
                        <a:t>Mid bed O2/Temp Sensor</a:t>
                      </a:r>
                    </a:p>
                    <a:p>
                      <a:pPr marL="171450" indent="-171450">
                        <a:buFont typeface="Arial" panose="020B0604020202020204" pitchFamily="34" charset="0"/>
                        <a:buChar char="•"/>
                      </a:pPr>
                      <a:r>
                        <a:rPr lang="en-US" sz="1000" dirty="0" smtClean="0"/>
                        <a:t>OEM Harness</a:t>
                      </a:r>
                      <a:endParaRPr lang="en-CA" sz="1000" dirty="0"/>
                    </a:p>
                  </a:txBody>
                  <a:tcPr/>
                </a:tc>
                <a:tc>
                  <a:txBody>
                    <a:bodyPr/>
                    <a:lstStyle/>
                    <a:p>
                      <a:pPr marL="171450" indent="-171450">
                        <a:buFont typeface="Arial" panose="020B0604020202020204" pitchFamily="34" charset="0"/>
                        <a:buChar char="•"/>
                      </a:pPr>
                      <a:r>
                        <a:rPr lang="en-US" sz="1000" dirty="0" smtClean="0"/>
                        <a:t>Increase in size (TBA)</a:t>
                      </a:r>
                    </a:p>
                    <a:p>
                      <a:pPr marL="171450" indent="-171450">
                        <a:buFont typeface="Arial" panose="020B0604020202020204" pitchFamily="34" charset="0"/>
                        <a:buChar char="•"/>
                      </a:pPr>
                      <a:r>
                        <a:rPr lang="en-US" sz="1000" dirty="0" smtClean="0"/>
                        <a:t>One piece</a:t>
                      </a:r>
                      <a:r>
                        <a:rPr lang="en-US" sz="1000" baseline="0" dirty="0" smtClean="0"/>
                        <a:t> design</a:t>
                      </a:r>
                      <a:endParaRPr lang="en-US" sz="1000" dirty="0" smtClean="0"/>
                    </a:p>
                    <a:p>
                      <a:pPr marL="171450" indent="-171450">
                        <a:buFont typeface="Arial" panose="020B0604020202020204" pitchFamily="34" charset="0"/>
                        <a:buChar char="•"/>
                      </a:pPr>
                      <a:r>
                        <a:rPr lang="en-US" sz="1000" dirty="0" smtClean="0"/>
                        <a:t>Mid bed O2/Temp Sensor</a:t>
                      </a:r>
                    </a:p>
                    <a:p>
                      <a:pPr marL="171450" indent="-171450">
                        <a:buFont typeface="Arial" panose="020B0604020202020204" pitchFamily="34" charset="0"/>
                        <a:buChar char="•"/>
                      </a:pPr>
                      <a:r>
                        <a:rPr lang="en-US" sz="1000" dirty="0" smtClean="0"/>
                        <a:t>OEM Harness</a:t>
                      </a:r>
                      <a:endParaRPr lang="en-CA" sz="1000" dirty="0"/>
                    </a:p>
                  </a:txBody>
                  <a:tcPr/>
                </a:tc>
                <a:tc>
                  <a:txBody>
                    <a:bodyPr/>
                    <a:lstStyle/>
                    <a:p>
                      <a:pPr marL="171450" indent="-171450">
                        <a:buFont typeface="Arial" panose="020B0604020202020204" pitchFamily="34" charset="0"/>
                        <a:buChar char="•"/>
                      </a:pPr>
                      <a:r>
                        <a:rPr lang="en-US" sz="1000" dirty="0" smtClean="0"/>
                        <a:t>Same size as ‘17 ISB6.7</a:t>
                      </a:r>
                      <a:r>
                        <a:rPr lang="en-US" sz="1000" baseline="0" dirty="0" smtClean="0"/>
                        <a:t> G</a:t>
                      </a:r>
                      <a:endParaRPr lang="en-US" sz="1000" dirty="0" smtClean="0"/>
                    </a:p>
                    <a:p>
                      <a:pPr marL="171450" indent="-171450">
                        <a:buFont typeface="Arial" panose="020B0604020202020204" pitchFamily="34" charset="0"/>
                        <a:buChar char="•"/>
                      </a:pPr>
                      <a:r>
                        <a:rPr lang="en-US" sz="1000" dirty="0" smtClean="0"/>
                        <a:t>One piece</a:t>
                      </a:r>
                      <a:r>
                        <a:rPr lang="en-US" sz="1000" baseline="0" dirty="0" smtClean="0"/>
                        <a:t> design</a:t>
                      </a:r>
                      <a:endParaRPr lang="en-US" sz="1000" dirty="0" smtClean="0"/>
                    </a:p>
                    <a:p>
                      <a:pPr marL="171450" indent="-171450">
                        <a:buFont typeface="Arial" panose="020B0604020202020204" pitchFamily="34" charset="0"/>
                        <a:buChar char="•"/>
                      </a:pPr>
                      <a:r>
                        <a:rPr lang="en-US" sz="1000" dirty="0" smtClean="0"/>
                        <a:t>Mid bed O2/Temp Sensor</a:t>
                      </a:r>
                    </a:p>
                    <a:p>
                      <a:pPr marL="171450" indent="-171450">
                        <a:buFont typeface="Arial" panose="020B0604020202020204" pitchFamily="34" charset="0"/>
                        <a:buChar char="•"/>
                      </a:pPr>
                      <a:r>
                        <a:rPr lang="en-US" sz="1000" dirty="0" smtClean="0"/>
                        <a:t>OEM Harness</a:t>
                      </a:r>
                      <a:endParaRPr lang="en-CA" sz="1000" dirty="0"/>
                    </a:p>
                  </a:txBody>
                  <a:tcPr/>
                </a:tc>
              </a:tr>
              <a:tr h="1973803">
                <a:tc>
                  <a:txBody>
                    <a:bodyPr/>
                    <a:lstStyle/>
                    <a:p>
                      <a:r>
                        <a:rPr lang="en-US" sz="1100" dirty="0" smtClean="0"/>
                        <a:t>Product Changes</a:t>
                      </a:r>
                      <a:endParaRPr lang="en-CA" sz="1100" dirty="0"/>
                    </a:p>
                  </a:txBody>
                  <a:tcPr/>
                </a:tc>
                <a:tc>
                  <a:txBody>
                    <a:bodyPr/>
                    <a:lstStyle/>
                    <a:p>
                      <a:pPr marL="171450" indent="-171450">
                        <a:buFont typeface="Arial" panose="020B0604020202020204" pitchFamily="34" charset="0"/>
                        <a:buChar char="•"/>
                      </a:pPr>
                      <a:r>
                        <a:rPr lang="en-US" sz="1000" dirty="0" smtClean="0"/>
                        <a:t>Steel Pistons</a:t>
                      </a:r>
                    </a:p>
                    <a:p>
                      <a:pPr marL="171450" indent="-171450">
                        <a:buFont typeface="Arial" panose="020B0604020202020204" pitchFamily="34" charset="0"/>
                        <a:buChar char="•"/>
                      </a:pPr>
                      <a:r>
                        <a:rPr lang="en-US" sz="1000" dirty="0" smtClean="0"/>
                        <a:t>New Liners</a:t>
                      </a:r>
                    </a:p>
                    <a:p>
                      <a:pPr marL="171450" indent="-171450">
                        <a:buFont typeface="Arial" panose="020B0604020202020204" pitchFamily="34" charset="0"/>
                        <a:buChar char="•"/>
                      </a:pPr>
                      <a:r>
                        <a:rPr lang="en-US" sz="1000" dirty="0" smtClean="0"/>
                        <a:t>Improved Ring Pack</a:t>
                      </a:r>
                    </a:p>
                    <a:p>
                      <a:pPr marL="171450" indent="-171450">
                        <a:buFont typeface="Arial" panose="020B0604020202020204" pitchFamily="34" charset="0"/>
                        <a:buChar char="•"/>
                      </a:pPr>
                      <a:r>
                        <a:rPr lang="en-US" sz="1000" dirty="0" smtClean="0"/>
                        <a:t>New</a:t>
                      </a:r>
                      <a:r>
                        <a:rPr lang="en-US" sz="1000" baseline="0" dirty="0" smtClean="0"/>
                        <a:t> Valve Seat Material</a:t>
                      </a:r>
                    </a:p>
                    <a:p>
                      <a:pPr marL="171450" indent="-171450">
                        <a:buFont typeface="Arial" panose="020B0604020202020204" pitchFamily="34" charset="0"/>
                        <a:buChar char="•"/>
                      </a:pPr>
                      <a:r>
                        <a:rPr lang="en-US" sz="1000" baseline="0" dirty="0" smtClean="0"/>
                        <a:t>New Oil Cooler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Improved Piston Cooling</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Additional crankcase pressure sensor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CM2380 ECM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500 </a:t>
                      </a:r>
                      <a:r>
                        <a:rPr lang="en-US" sz="1000" dirty="0" err="1" smtClean="0"/>
                        <a:t>kbaud</a:t>
                      </a:r>
                      <a:r>
                        <a:rPr lang="en-US" sz="1000" dirty="0" smtClean="0"/>
                        <a:t> datalink</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a:t>
                      </a:r>
                      <a:r>
                        <a:rPr lang="en-US" sz="1000" baseline="0" dirty="0" smtClean="0"/>
                        <a:t> wiring harness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Ignition Control Module</a:t>
                      </a:r>
                    </a:p>
                  </a:txBody>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fuel</a:t>
                      </a:r>
                      <a:r>
                        <a:rPr lang="en-US" sz="1000" baseline="0" dirty="0" smtClean="0"/>
                        <a:t> system improves performance and reduces parts content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On-engine electric CCV filter with 2</a:t>
                      </a:r>
                      <a:r>
                        <a:rPr lang="en-US" sz="1000" baseline="0" dirty="0" smtClean="0"/>
                        <a:t> CCP sensors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CM2380</a:t>
                      </a:r>
                      <a:r>
                        <a:rPr lang="en-US" sz="1000" baseline="0" dirty="0" smtClean="0"/>
                        <a:t> ECM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500 </a:t>
                      </a:r>
                      <a:r>
                        <a:rPr lang="en-US" sz="1000" dirty="0" err="1" smtClean="0"/>
                        <a:t>kbaud</a:t>
                      </a:r>
                      <a:r>
                        <a:rPr lang="en-US" sz="1000" dirty="0" smtClean="0"/>
                        <a:t> datalink</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wiring harness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2380 ICM</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dirty="0" smtClean="0"/>
                    </a:p>
                    <a:p>
                      <a:endParaRPr lang="en-US" sz="1000" dirty="0"/>
                    </a:p>
                  </a:txBody>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Additional crankcase pressure sensor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CM2380 ECM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500 </a:t>
                      </a:r>
                      <a:r>
                        <a:rPr lang="en-US" sz="1000" dirty="0" err="1" smtClean="0"/>
                        <a:t>kbaud</a:t>
                      </a:r>
                      <a:r>
                        <a:rPr lang="en-US" sz="1000" dirty="0" smtClean="0"/>
                        <a:t> datalink</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a:t>
                      </a:r>
                      <a:r>
                        <a:rPr lang="en-US" sz="1000" baseline="0" dirty="0" smtClean="0"/>
                        <a:t> wiring harness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New Ignition Control Module</a:t>
                      </a:r>
                      <a:endParaRPr lang="en-CA" sz="1000" dirty="0"/>
                    </a:p>
                  </a:txBody>
                  <a:tcPr/>
                </a:tc>
              </a:tr>
            </a:tbl>
          </a:graphicData>
        </a:graphic>
      </p:graphicFrame>
      <p:sp>
        <p:nvSpPr>
          <p:cNvPr id="4" name="Footer Placeholder 3"/>
          <p:cNvSpPr>
            <a:spLocks noGrp="1"/>
          </p:cNvSpPr>
          <p:nvPr>
            <p:ph type="ftr" sz="quarter" idx="3"/>
          </p:nvPr>
        </p:nvSpPr>
        <p:spPr/>
        <p:txBody>
          <a:bodyPr/>
          <a:lstStyle/>
          <a:p>
            <a:r>
              <a:rPr lang="en-US" smtClean="0"/>
              <a:t>Cummins Westport  2018 Product Update June  v2</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636" y="218187"/>
            <a:ext cx="1347153" cy="216024"/>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1128" y="218187"/>
            <a:ext cx="1569337" cy="218342"/>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9832" y="218187"/>
            <a:ext cx="1052907" cy="230774"/>
          </a:xfrm>
          <a:prstGeom prst="rect">
            <a:avLst/>
          </a:prstGeom>
        </p:spPr>
      </p:pic>
    </p:spTree>
    <p:extLst>
      <p:ext uri="{BB962C8B-B14F-4D97-AF65-F5344CB8AC3E}">
        <p14:creationId xmlns:p14="http://schemas.microsoft.com/office/powerpoint/2010/main" val="326540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3568" y="333997"/>
            <a:ext cx="7936132" cy="479505"/>
          </a:xfrm>
          <a:noFill/>
        </p:spPr>
        <p:txBody>
          <a:bodyPr/>
          <a:lstStyle/>
          <a:p>
            <a:r>
              <a:rPr lang="en-US" sz="3200" b="1" dirty="0" smtClean="0">
                <a:solidFill>
                  <a:schemeClr val="tx1"/>
                </a:solidFill>
              </a:rPr>
              <a:t>Move to Zero </a:t>
            </a:r>
            <a:r>
              <a:rPr lang="en-US" sz="2400" b="1" dirty="0" smtClean="0">
                <a:solidFill>
                  <a:srgbClr val="FF0000"/>
                </a:solidFill>
              </a:rPr>
              <a:t>- check out our website for more</a:t>
            </a:r>
            <a:endParaRPr lang="en-US" sz="2400" b="1" dirty="0">
              <a:solidFill>
                <a:srgbClr val="FF0000"/>
              </a:solidFill>
            </a:endParaRPr>
          </a:p>
        </p:txBody>
      </p:sp>
      <p:pic>
        <p:nvPicPr>
          <p:cNvPr id="9" name="Picture 5" descr="CWI_Black_300dp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8160" y="68580"/>
            <a:ext cx="960120" cy="236712"/>
          </a:xfrm>
          <a:prstGeom prst="rect">
            <a:avLst/>
          </a:prstGeom>
          <a:noFill/>
          <a:ln w="9525">
            <a:noFill/>
            <a:miter lim="800000"/>
            <a:headEnd/>
            <a:tailEnd/>
          </a:ln>
        </p:spPr>
      </p:pic>
      <p:sp>
        <p:nvSpPr>
          <p:cNvPr id="7" name="Title 1"/>
          <p:cNvSpPr txBox="1">
            <a:spLocks/>
          </p:cNvSpPr>
          <p:nvPr/>
        </p:nvSpPr>
        <p:spPr bwMode="auto">
          <a:xfrm>
            <a:off x="5364479" y="1476979"/>
            <a:ext cx="3573781" cy="4127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800">
                <a:solidFill>
                  <a:srgbClr val="4F5256"/>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89"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377"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56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75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lgn="ctr">
              <a:buClrTx/>
              <a:buFontTx/>
            </a:pPr>
            <a:r>
              <a:rPr lang="en-US" sz="1800" b="1" kern="0" dirty="0" smtClean="0"/>
              <a:t> www.cumminswestport.com </a:t>
            </a:r>
            <a:endParaRPr lang="en-US" sz="1800" b="1" kern="0" dirty="0"/>
          </a:p>
        </p:txBody>
      </p:sp>
      <p:pic>
        <p:nvPicPr>
          <p:cNvPr id="10" name="Picture 2"/>
          <p:cNvPicPr>
            <a:picLocks noChangeAspect="1" noChangeArrowheads="1"/>
          </p:cNvPicPr>
          <p:nvPr/>
        </p:nvPicPr>
        <p:blipFill>
          <a:blip r:embed="rId4" cstate="email"/>
          <a:srcRect/>
          <a:stretch>
            <a:fillRect/>
          </a:stretch>
        </p:blipFill>
        <p:spPr bwMode="auto">
          <a:xfrm>
            <a:off x="5494020" y="1801504"/>
            <a:ext cx="3360420" cy="3214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Notes Placeholder 2"/>
          <p:cNvSpPr txBox="1">
            <a:spLocks/>
          </p:cNvSpPr>
          <p:nvPr/>
        </p:nvSpPr>
        <p:spPr bwMode="auto">
          <a:xfrm>
            <a:off x="604892" y="1112520"/>
            <a:ext cx="4615180" cy="3985260"/>
          </a:xfrm>
          <a:prstGeom prst="rect">
            <a:avLst/>
          </a:prstGeom>
          <a:noFill/>
          <a:ln w="9525">
            <a:noFill/>
            <a:miter lim="800000"/>
            <a:headEnd/>
            <a:tailEnd/>
          </a:ln>
          <a:effectLst/>
        </p:spPr>
        <p:txBody>
          <a:bodyPr vert="horz" wrap="square" lIns="98812" tIns="49406" rIns="98812" bIns="49406"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42900" indent="-342900">
              <a:spcBef>
                <a:spcPts val="2400"/>
              </a:spcBef>
              <a:buClr>
                <a:srgbClr val="FF0000"/>
              </a:buClr>
              <a:buFont typeface="Wingdings" panose="05000000000000000000" pitchFamily="2" charset="2"/>
              <a:buChar char="§"/>
            </a:pPr>
            <a:r>
              <a:rPr lang="en-US" sz="2000" b="1" dirty="0" smtClean="0"/>
              <a:t>Product details</a:t>
            </a:r>
          </a:p>
          <a:p>
            <a:pPr marL="342900" indent="-342900">
              <a:spcBef>
                <a:spcPts val="2400"/>
              </a:spcBef>
              <a:buClr>
                <a:srgbClr val="FF0000"/>
              </a:buClr>
              <a:buFont typeface="Wingdings" panose="05000000000000000000" pitchFamily="2" charset="2"/>
              <a:buChar char="§"/>
            </a:pPr>
            <a:r>
              <a:rPr lang="en-US" sz="2000" b="1" dirty="0"/>
              <a:t>I</a:t>
            </a:r>
            <a:r>
              <a:rPr lang="en-US" sz="2000" b="1" dirty="0" smtClean="0"/>
              <a:t>nstructional videos and engine walk arounds</a:t>
            </a:r>
            <a:endParaRPr lang="en-US" sz="2000" b="1" dirty="0"/>
          </a:p>
          <a:p>
            <a:pPr marL="342900" indent="-342900">
              <a:spcBef>
                <a:spcPts val="2400"/>
              </a:spcBef>
              <a:buClr>
                <a:srgbClr val="FF0000"/>
              </a:buClr>
              <a:buFont typeface="Wingdings" panose="05000000000000000000" pitchFamily="2" charset="2"/>
              <a:buChar char="§"/>
            </a:pPr>
            <a:r>
              <a:rPr lang="en-US" sz="2000" b="1" dirty="0"/>
              <a:t>Tips on operating a </a:t>
            </a:r>
            <a:r>
              <a:rPr lang="en-US" sz="2000" b="1" dirty="0" smtClean="0"/>
              <a:t>NG fleet</a:t>
            </a:r>
          </a:p>
          <a:p>
            <a:pPr marL="342900" indent="-342900">
              <a:spcBef>
                <a:spcPts val="2400"/>
              </a:spcBef>
              <a:buClr>
                <a:srgbClr val="FF0000"/>
              </a:buClr>
              <a:buFont typeface="Wingdings" panose="05000000000000000000" pitchFamily="2" charset="2"/>
              <a:buChar char="§"/>
            </a:pPr>
            <a:r>
              <a:rPr lang="en-US" sz="2000" b="1" dirty="0" smtClean="0"/>
              <a:t>Fuel quality calculator</a:t>
            </a:r>
            <a:endParaRPr lang="en-US" sz="2000" b="1" dirty="0"/>
          </a:p>
          <a:p>
            <a:pPr marL="342900" indent="-342900">
              <a:spcBef>
                <a:spcPts val="2400"/>
              </a:spcBef>
              <a:buClr>
                <a:srgbClr val="FF0000"/>
              </a:buClr>
              <a:buFont typeface="Wingdings" panose="05000000000000000000" pitchFamily="2" charset="2"/>
              <a:buChar char="§"/>
            </a:pPr>
            <a:r>
              <a:rPr lang="en-US" sz="2000" b="1" dirty="0" smtClean="0"/>
              <a:t>NG Playbook </a:t>
            </a:r>
          </a:p>
          <a:p>
            <a:pPr marL="342900" indent="-342900">
              <a:spcBef>
                <a:spcPts val="2400"/>
              </a:spcBef>
              <a:buClr>
                <a:srgbClr val="FF0000"/>
              </a:buClr>
              <a:buFont typeface="Wingdings" panose="05000000000000000000" pitchFamily="2" charset="2"/>
              <a:buChar char="§"/>
            </a:pPr>
            <a:r>
              <a:rPr lang="en-US" sz="2000" b="1" dirty="0" smtClean="0"/>
              <a:t>GHG calculator</a:t>
            </a:r>
          </a:p>
        </p:txBody>
      </p:sp>
      <p:sp>
        <p:nvSpPr>
          <p:cNvPr id="2" name="Footer Placeholder 1"/>
          <p:cNvSpPr>
            <a:spLocks noGrp="1"/>
          </p:cNvSpPr>
          <p:nvPr>
            <p:ph type="ftr" sz="quarter" idx="3"/>
          </p:nvPr>
        </p:nvSpPr>
        <p:spPr/>
        <p:txBody>
          <a:bodyPr/>
          <a:lstStyle/>
          <a:p>
            <a:r>
              <a:rPr lang="en-US" smtClean="0"/>
              <a:t>Cummins Westport  2018 Product Update June  v2</a:t>
            </a:r>
            <a:endParaRPr lang="en-US" dirty="0"/>
          </a:p>
        </p:txBody>
      </p:sp>
    </p:spTree>
    <p:extLst>
      <p:ext uri="{BB962C8B-B14F-4D97-AF65-F5344CB8AC3E}">
        <p14:creationId xmlns:p14="http://schemas.microsoft.com/office/powerpoint/2010/main" val="2946889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WI Presentation Template - 16x9 - v3">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ts val="4000"/>
          </a:lnSpc>
          <a:defRPr sz="3600" dirty="0" smtClean="0">
            <a:solidFill>
              <a:schemeClr val="tx1">
                <a:lumMod val="75000"/>
                <a:lumOff val="25000"/>
              </a:schemeClr>
            </a:solidFill>
          </a:defRPr>
        </a:defPPr>
      </a:lstStyle>
    </a:txDef>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ummins Westport 2015 - 16 x 9.pptx [Read-Only]" id="{D34EA09F-94A4-4CD4-BAC5-411E3AD95E49}" vid="{44B8F173-64C7-48F4-AF84-01B4EE775E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7E7F91D74CB0348B366A84E6AAE43A7" ma:contentTypeVersion="2" ma:contentTypeDescription="Create a new document." ma:contentTypeScope="" ma:versionID="8d9bf9b54c776dcd9e52d97d08f6fed8">
  <xsd:schema xmlns:xsd="http://www.w3.org/2001/XMLSchema" xmlns:xs="http://www.w3.org/2001/XMLSchema" xmlns:p="http://schemas.microsoft.com/office/2006/metadata/properties" xmlns:ns2="87b9e4dc-a43b-460c-acab-a7dce2b38dc8" targetNamespace="http://schemas.microsoft.com/office/2006/metadata/properties" ma:root="true" ma:fieldsID="4e052daf0d1a6962fad4a176cf97133b" ns2:_="">
    <xsd:import namespace="87b9e4dc-a43b-460c-acab-a7dce2b38dc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9e4dc-a43b-460c-acab-a7dce2b38dc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7b9e4dc-a43b-460c-acab-a7dce2b38dc8">ARRAEUAATR24-503547211-7460</_dlc_DocId>
    <_dlc_DocIdUrl xmlns="87b9e4dc-a43b-460c-acab-a7dce2b38dc8">
      <Url>http://aq.hgac.net/_layouts/15/DocIdRedir.aspx?ID=ARRAEUAATR24-503547211-7460</Url>
      <Description>ARRAEUAATR24-503547211-7460</Description>
    </_dlc_DocIdUrl>
  </documentManagement>
</p:properties>
</file>

<file path=customXml/itemProps1.xml><?xml version="1.0" encoding="utf-8"?>
<ds:datastoreItem xmlns:ds="http://schemas.openxmlformats.org/officeDocument/2006/customXml" ds:itemID="{A42F4746-3C74-4920-B63D-118DC4FF03C7}"/>
</file>

<file path=customXml/itemProps2.xml><?xml version="1.0" encoding="utf-8"?>
<ds:datastoreItem xmlns:ds="http://schemas.openxmlformats.org/officeDocument/2006/customXml" ds:itemID="{21CFE9A6-706C-420F-8B86-6707278DA22A}"/>
</file>

<file path=customXml/itemProps3.xml><?xml version="1.0" encoding="utf-8"?>
<ds:datastoreItem xmlns:ds="http://schemas.openxmlformats.org/officeDocument/2006/customXml" ds:itemID="{7FBAA7F3-5E77-48EC-BDF2-85BE1DB68662}"/>
</file>

<file path=customXml/itemProps4.xml><?xml version="1.0" encoding="utf-8"?>
<ds:datastoreItem xmlns:ds="http://schemas.openxmlformats.org/officeDocument/2006/customXml" ds:itemID="{E5771D9A-EF49-43CF-8249-D946417DDD2F}"/>
</file>

<file path=docProps/app.xml><?xml version="1.0" encoding="utf-8"?>
<Properties xmlns="http://schemas.openxmlformats.org/officeDocument/2006/extended-properties" xmlns:vt="http://schemas.openxmlformats.org/officeDocument/2006/docPropsVTypes">
  <Template>Cummins Westport 2015 - 16 x 9</Template>
  <TotalTime>3647</TotalTime>
  <Words>604</Words>
  <Application>Microsoft Office PowerPoint</Application>
  <PresentationFormat>On-screen Show (16:9)</PresentationFormat>
  <Paragraphs>125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Tw Cen MT Condensed</vt:lpstr>
      <vt:lpstr>Wingdings</vt:lpstr>
      <vt:lpstr>CWI Presentation Template - 16x9 - v3</vt:lpstr>
      <vt:lpstr>PowerPoint Presentation</vt:lpstr>
      <vt:lpstr>Move to Zero ..remembering why we did this</vt:lpstr>
      <vt:lpstr>PowerPoint Presentation</vt:lpstr>
      <vt:lpstr>Introducing CWI 2018 North American Products</vt:lpstr>
      <vt:lpstr>PowerPoint Presentation</vt:lpstr>
      <vt:lpstr>Move to Zero - check out our website for more</vt:lpstr>
    </vt:vector>
  </TitlesOfParts>
  <Company>Cummins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Campbell</dc:creator>
  <cp:lastModifiedBy>Jorge Gonzalez</cp:lastModifiedBy>
  <cp:revision>109</cp:revision>
  <cp:lastPrinted>2017-08-03T17:37:03Z</cp:lastPrinted>
  <dcterms:created xsi:type="dcterms:W3CDTF">2017-02-20T18:39:23Z</dcterms:created>
  <dcterms:modified xsi:type="dcterms:W3CDTF">2017-11-13T20:06:36Z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ce69ee25-0c57-4b19-9391-c3bdd1a00f59</vt:lpwstr>
  </property>
  <property fmtid="{D5CDD505-2E9C-101B-9397-08002B2CF9AE}" pid="3" name="ContentTypeId">
    <vt:lpwstr>0x01010067E7F91D74CB0348B366A84E6AAE43A7</vt:lpwstr>
  </property>
</Properties>
</file>