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414" r:id="rId2"/>
    <p:sldId id="381" r:id="rId3"/>
    <p:sldId id="382" r:id="rId4"/>
    <p:sldId id="454" r:id="rId5"/>
    <p:sldId id="441" r:id="rId6"/>
    <p:sldId id="442" r:id="rId7"/>
    <p:sldId id="393" r:id="rId8"/>
    <p:sldId id="439" r:id="rId9"/>
    <p:sldId id="430" r:id="rId10"/>
    <p:sldId id="412" r:id="rId11"/>
    <p:sldId id="428" r:id="rId12"/>
    <p:sldId id="455" r:id="rId13"/>
    <p:sldId id="443" r:id="rId14"/>
    <p:sldId id="444" r:id="rId15"/>
    <p:sldId id="390" r:id="rId16"/>
    <p:sldId id="446" r:id="rId17"/>
    <p:sldId id="378" r:id="rId18"/>
  </p:sldIdLst>
  <p:sldSz cx="9144000" cy="6858000" type="screen4x3"/>
  <p:notesSz cx="7023100" cy="93091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71" autoAdjust="0"/>
  </p:normalViewPr>
  <p:slideViewPr>
    <p:cSldViewPr>
      <p:cViewPr varScale="1">
        <p:scale>
          <a:sx n="74" d="100"/>
          <a:sy n="74" d="100"/>
        </p:scale>
        <p:origin x="171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YTD</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Sheet1!$A$2:$A$13</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Sheet1!$B$2:$B$13</c:f>
              <c:numCache>
                <c:formatCode>General</c:formatCode>
                <c:ptCount val="8"/>
              </c:numCache>
            </c:numRef>
          </c:val>
          <c:extLst>
            <c:ext xmlns:c16="http://schemas.microsoft.com/office/drawing/2014/chart" uri="{C3380CC4-5D6E-409C-BE32-E72D297353CC}">
              <c16:uniqueId val="{00000000-BA62-4159-9643-27F5521ED272}"/>
            </c:ext>
          </c:extLst>
        </c:ser>
        <c:ser>
          <c:idx val="1"/>
          <c:order val="1"/>
          <c:tx>
            <c:strRef>
              <c:f>Sheet1!$C$1</c:f>
              <c:strCache>
                <c:ptCount val="1"/>
                <c:pt idx="0">
                  <c:v>Units Introduced</c:v>
                </c:pt>
              </c:strCache>
            </c:strRef>
          </c:tx>
          <c:spPr>
            <a:solidFill>
              <a:schemeClr val="tx1"/>
            </a:solidFill>
            <a:ln>
              <a:solidFill>
                <a:schemeClr val="tx1"/>
              </a:solidFill>
            </a:ln>
            <a:effectLst>
              <a:outerShdw blurRad="40000" dist="23000" dir="5400000" rotWithShape="0">
                <a:srgbClr val="000000">
                  <a:alpha val="35000"/>
                </a:srgbClr>
              </a:outerShdw>
            </a:effectLst>
          </c:spPr>
          <c:invertIfNegative val="0"/>
          <c:dPt>
            <c:idx val="7"/>
            <c:invertIfNegative val="0"/>
            <c:bubble3D val="0"/>
            <c:spPr>
              <a:solidFill>
                <a:schemeClr val="tx1"/>
              </a:solidFill>
              <a:ln>
                <a:solidFill>
                  <a:schemeClr val="tx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8-BA62-4159-9643-27F5521ED272}"/>
              </c:ext>
            </c:extLst>
          </c:dPt>
          <c:cat>
            <c:numRef>
              <c:f>Sheet1!$A$2:$A$13</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Sheet1!$C$2:$C$13</c:f>
              <c:numCache>
                <c:formatCode>General</c:formatCode>
                <c:ptCount val="8"/>
                <c:pt idx="0">
                  <c:v>459</c:v>
                </c:pt>
                <c:pt idx="1">
                  <c:v>403</c:v>
                </c:pt>
                <c:pt idx="2">
                  <c:v>1185</c:v>
                </c:pt>
                <c:pt idx="3">
                  <c:v>2704</c:v>
                </c:pt>
                <c:pt idx="4">
                  <c:v>2508</c:v>
                </c:pt>
                <c:pt idx="5">
                  <c:v>2350</c:v>
                </c:pt>
                <c:pt idx="6">
                  <c:v>3342</c:v>
                </c:pt>
                <c:pt idx="7">
                  <c:v>3915</c:v>
                </c:pt>
              </c:numCache>
            </c:numRef>
          </c:val>
          <c:extLst>
            <c:ext xmlns:c16="http://schemas.microsoft.com/office/drawing/2014/chart" uri="{C3380CC4-5D6E-409C-BE32-E72D297353CC}">
              <c16:uniqueId val="{00000009-BA62-4159-9643-27F5521ED272}"/>
            </c:ext>
          </c:extLst>
        </c:ser>
        <c:ser>
          <c:idx val="2"/>
          <c:order val="2"/>
          <c:tx>
            <c:strRef>
              <c:f>Sheet1!$D$1</c:f>
              <c:strCache>
                <c:ptCount val="1"/>
                <c:pt idx="0">
                  <c:v>Total Accumulation</c:v>
                </c:pt>
              </c:strCache>
            </c:strRef>
          </c:tx>
          <c:spPr>
            <a:solidFill>
              <a:srgbClr val="00B0F0"/>
            </a:solidFill>
            <a:ln>
              <a:solidFill>
                <a:srgbClr val="00B0F0"/>
              </a:solidFill>
            </a:ln>
            <a:effectLst>
              <a:outerShdw blurRad="40000" dist="23000" dir="5400000" rotWithShape="0">
                <a:srgbClr val="000000">
                  <a:alpha val="35000"/>
                </a:srgbClr>
              </a:outerShdw>
            </a:effectLst>
          </c:spPr>
          <c:invertIfNegative val="0"/>
          <c:dPt>
            <c:idx val="4"/>
            <c:invertIfNegative val="0"/>
            <c:bubble3D val="0"/>
            <c:extLst>
              <c:ext xmlns:c16="http://schemas.microsoft.com/office/drawing/2014/chart" uri="{C3380CC4-5D6E-409C-BE32-E72D297353CC}">
                <c16:uniqueId val="{0000000B-BA62-4159-9643-27F5521ED272}"/>
              </c:ext>
            </c:extLst>
          </c:dPt>
          <c:dPt>
            <c:idx val="7"/>
            <c:invertIfNegative val="0"/>
            <c:bubble3D val="0"/>
            <c:spPr>
              <a:solidFill>
                <a:srgbClr val="00B0F0"/>
              </a:solidFill>
              <a:ln>
                <a:solidFill>
                  <a:srgbClr val="00B0F0"/>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12-BA62-4159-9643-27F5521ED272}"/>
              </c:ext>
            </c:extLst>
          </c:dPt>
          <c:cat>
            <c:numRef>
              <c:f>Sheet1!$A$2:$A$13</c:f>
              <c:numCache>
                <c:formatCode>General</c:formatCode>
                <c:ptCount val="8"/>
                <c:pt idx="0">
                  <c:v>2010</c:v>
                </c:pt>
                <c:pt idx="1">
                  <c:v>2011</c:v>
                </c:pt>
                <c:pt idx="2">
                  <c:v>2012</c:v>
                </c:pt>
                <c:pt idx="3">
                  <c:v>2013</c:v>
                </c:pt>
                <c:pt idx="4">
                  <c:v>2014</c:v>
                </c:pt>
                <c:pt idx="5">
                  <c:v>2015</c:v>
                </c:pt>
                <c:pt idx="6">
                  <c:v>2016</c:v>
                </c:pt>
                <c:pt idx="7">
                  <c:v>2017</c:v>
                </c:pt>
              </c:numCache>
            </c:numRef>
          </c:cat>
          <c:val>
            <c:numRef>
              <c:f>Sheet1!$D$2:$D$13</c:f>
              <c:numCache>
                <c:formatCode>General</c:formatCode>
                <c:ptCount val="8"/>
                <c:pt idx="0">
                  <c:v>1151</c:v>
                </c:pt>
                <c:pt idx="1">
                  <c:v>1554</c:v>
                </c:pt>
                <c:pt idx="2">
                  <c:v>2739</c:v>
                </c:pt>
                <c:pt idx="3">
                  <c:v>5443</c:v>
                </c:pt>
                <c:pt idx="4">
                  <c:v>7951</c:v>
                </c:pt>
                <c:pt idx="5">
                  <c:v>10301</c:v>
                </c:pt>
                <c:pt idx="6">
                  <c:v>13643</c:v>
                </c:pt>
                <c:pt idx="7">
                  <c:v>17352</c:v>
                </c:pt>
              </c:numCache>
            </c:numRef>
          </c:val>
          <c:extLst>
            <c:ext xmlns:c16="http://schemas.microsoft.com/office/drawing/2014/chart" uri="{C3380CC4-5D6E-409C-BE32-E72D297353CC}">
              <c16:uniqueId val="{00000013-BA62-4159-9643-27F5521ED272}"/>
            </c:ext>
          </c:extLst>
        </c:ser>
        <c:dLbls>
          <c:showLegendKey val="0"/>
          <c:showVal val="0"/>
          <c:showCatName val="0"/>
          <c:showSerName val="0"/>
          <c:showPercent val="0"/>
          <c:showBubbleSize val="0"/>
        </c:dLbls>
        <c:gapWidth val="75"/>
        <c:overlap val="-25"/>
        <c:axId val="155729936"/>
        <c:axId val="155761672"/>
      </c:barChart>
      <c:catAx>
        <c:axId val="155729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5761672"/>
        <c:crosses val="autoZero"/>
        <c:auto val="1"/>
        <c:lblAlgn val="ctr"/>
        <c:lblOffset val="100"/>
        <c:noMultiLvlLbl val="0"/>
      </c:catAx>
      <c:valAx>
        <c:axId val="1557616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572993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0.50345</cdr:x>
      <cdr:y>0.25132</cdr:y>
    </cdr:from>
    <cdr:to>
      <cdr:x>0.54934</cdr:x>
      <cdr:y>0.28684</cdr:y>
    </cdr:to>
    <cdr:sp macro="" textlink="">
      <cdr:nvSpPr>
        <cdr:cNvPr id="2" name="TextBox 1"/>
        <cdr:cNvSpPr txBox="1"/>
      </cdr:nvSpPr>
      <cdr:spPr>
        <a:xfrm xmlns:a="http://schemas.openxmlformats.org/drawingml/2006/main">
          <a:off x="4092074" y="1361797"/>
          <a:ext cx="372979" cy="1925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0.8695</cdr:x>
      <cdr:y>0.82196</cdr:y>
    </cdr:from>
    <cdr:to>
      <cdr:x>0.92575</cdr:x>
      <cdr:y>0.86859</cdr:y>
    </cdr:to>
    <cdr:sp macro="" textlink="">
      <cdr:nvSpPr>
        <cdr:cNvPr id="3" name="TextBox 2"/>
        <cdr:cNvSpPr txBox="1"/>
      </cdr:nvSpPr>
      <cdr:spPr>
        <a:xfrm xmlns:a="http://schemas.openxmlformats.org/drawingml/2006/main">
          <a:off x="7067332" y="4453913"/>
          <a:ext cx="457199" cy="252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p>
        <a:p xmlns:a="http://schemas.openxmlformats.org/drawingml/2006/main">
          <a:pPr algn="ctr"/>
          <a:endParaRPr lang="en-US" sz="1100" dirty="0"/>
        </a:p>
        <a:p xmlns:a="http://schemas.openxmlformats.org/drawingml/2006/main">
          <a:pPr algn="ct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24" tIns="46662" rIns="93324" bIns="46662" rtlCol="0"/>
          <a:lstStyle>
            <a:lvl1pPr algn="r">
              <a:defRPr sz="1200"/>
            </a:lvl1pPr>
          </a:lstStyle>
          <a:p>
            <a:fld id="{DF74D5C9-A7EE-4CFC-8DBB-20598636C7BF}" type="datetimeFigureOut">
              <a:rPr lang="en-US" smtClean="0"/>
              <a:pPr/>
              <a:t>11/13/2017</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037D624F-08B8-4BB5-A0FA-F3313A709045}" type="slidenum">
              <a:rPr lang="en-US" smtClean="0"/>
              <a:pPr/>
              <a:t>‹#›</a:t>
            </a:fld>
            <a:endParaRPr lang="en-US" dirty="0"/>
          </a:p>
        </p:txBody>
      </p:sp>
    </p:spTree>
    <p:extLst>
      <p:ext uri="{BB962C8B-B14F-4D97-AF65-F5344CB8AC3E}">
        <p14:creationId xmlns:p14="http://schemas.microsoft.com/office/powerpoint/2010/main" val="275345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24" tIns="46662" rIns="93324" bIns="46662" rtlCol="0"/>
          <a:lstStyle>
            <a:lvl1pPr algn="r">
              <a:defRPr sz="1200"/>
            </a:lvl1pPr>
          </a:lstStyle>
          <a:p>
            <a:fld id="{D51EAB8A-4D2F-491C-8AD8-BDA667D1EBD4}" type="datetimeFigureOut">
              <a:rPr lang="en-US" smtClean="0"/>
              <a:pPr/>
              <a:t>11/13/2017</a:t>
            </a:fld>
            <a:endParaRPr lang="en-US" dirty="0"/>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1738A070-1F6A-492C-8D81-85D33C7F1106}" type="slidenum">
              <a:rPr lang="en-US" smtClean="0"/>
              <a:pPr/>
              <a:t>‹#›</a:t>
            </a:fld>
            <a:endParaRPr lang="en-US" dirty="0"/>
          </a:p>
        </p:txBody>
      </p:sp>
    </p:spTree>
    <p:extLst>
      <p:ext uri="{BB962C8B-B14F-4D97-AF65-F5344CB8AC3E}">
        <p14:creationId xmlns:p14="http://schemas.microsoft.com/office/powerpoint/2010/main" val="369033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8A070-1F6A-492C-8D81-85D33C7F1106}" type="slidenum">
              <a:rPr lang="en-US" smtClean="0"/>
              <a:pPr/>
              <a:t>5</a:t>
            </a:fld>
            <a:endParaRPr lang="en-US"/>
          </a:p>
        </p:txBody>
      </p:sp>
    </p:spTree>
    <p:extLst>
      <p:ext uri="{BB962C8B-B14F-4D97-AF65-F5344CB8AC3E}">
        <p14:creationId xmlns:p14="http://schemas.microsoft.com/office/powerpoint/2010/main" val="1457923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itle-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263775"/>
            <a:ext cx="7772400" cy="2155825"/>
          </a:xfrm>
        </p:spPr>
        <p:txBody>
          <a:bodyPr/>
          <a:lstStyle>
            <a:lvl1pPr algn="ctr">
              <a:defRPr sz="4000" b="0" cap="all" baseline="0">
                <a:latin typeface="HelveticaNeueLT Std Blk" pitchFamily="34" charset="0"/>
              </a:defRPr>
            </a:lvl1pPr>
          </a:lstStyle>
          <a:p>
            <a:r>
              <a:rPr lang="en-US" dirty="0"/>
              <a:t>Click to edit Master title style</a:t>
            </a:r>
          </a:p>
        </p:txBody>
      </p:sp>
      <p:sp>
        <p:nvSpPr>
          <p:cNvPr id="3" name="Subtitle 2"/>
          <p:cNvSpPr>
            <a:spLocks noGrp="1"/>
          </p:cNvSpPr>
          <p:nvPr>
            <p:ph type="subTitle" idx="1"/>
          </p:nvPr>
        </p:nvSpPr>
        <p:spPr>
          <a:xfrm>
            <a:off x="1371600" y="4114800"/>
            <a:ext cx="6400800" cy="1066800"/>
          </a:xfrm>
        </p:spPr>
        <p:txBody>
          <a:bodyPr/>
          <a:lstStyle>
            <a:lvl1pPr marL="0" indent="0" algn="ctr">
              <a:buNone/>
              <a:defRPr>
                <a:solidFill>
                  <a:schemeClr val="tx1">
                    <a:lumMod val="75000"/>
                    <a:lumOff val="25000"/>
                  </a:schemeClr>
                </a:solidFill>
                <a:latin typeface="HelveticaNeueLT Std Cn"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EA2C3CF-F8D8-4A52-B27A-F19B6D95C018}" type="datetimeFigureOut">
              <a:rPr lang="en-US" smtClean="0"/>
              <a:pPr/>
              <a:t>11/13/2017</a:t>
            </a:fld>
            <a:endParaRPr lang="en-US" dirty="0"/>
          </a:p>
        </p:txBody>
      </p:sp>
      <p:sp>
        <p:nvSpPr>
          <p:cNvPr id="6" name="Slide Number Placeholder 5"/>
          <p:cNvSpPr>
            <a:spLocks noGrp="1"/>
          </p:cNvSpPr>
          <p:nvPr>
            <p:ph type="sldNum" sz="quarter" idx="12"/>
          </p:nvPr>
        </p:nvSpPr>
        <p:spPr/>
        <p:txBody>
          <a:bodyPr/>
          <a:lstStyle/>
          <a:p>
            <a:fld id="{D305B74C-8911-4B71-878D-AD16C098BA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63000" cy="5334000"/>
          </a:xfrm>
        </p:spPr>
        <p:txBody>
          <a:bodyPr>
            <a:normAutofit/>
          </a:bodyPr>
          <a:lstStyle>
            <a:lvl1pPr>
              <a:buFont typeface="Wingdings" pitchFamily="2" charset="2"/>
              <a:buChar char="§"/>
              <a:defRPr sz="2400">
                <a:solidFill>
                  <a:schemeClr val="tx1"/>
                </a:solidFill>
              </a:defRPr>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EA2C3CF-F8D8-4A52-B27A-F19B6D95C018}" type="datetimeFigureOut">
              <a:rPr lang="en-US" smtClean="0"/>
              <a:pPr/>
              <a:t>11/13/2017</a:t>
            </a:fld>
            <a:endParaRPr lang="en-US" dirty="0"/>
          </a:p>
        </p:txBody>
      </p:sp>
      <p:sp>
        <p:nvSpPr>
          <p:cNvPr id="6" name="Slide Number Placeholder 5"/>
          <p:cNvSpPr>
            <a:spLocks noGrp="1"/>
          </p:cNvSpPr>
          <p:nvPr>
            <p:ph type="sldNum" sz="quarter" idx="12"/>
          </p:nvPr>
        </p:nvSpPr>
        <p:spPr/>
        <p:txBody>
          <a:bodyPr/>
          <a:lstStyle/>
          <a:p>
            <a:fld id="{D305B74C-8911-4B71-878D-AD16C098BAAC}" type="slidenum">
              <a:rPr lang="en-US" smtClean="0"/>
              <a:pPr/>
              <a:t>‹#›</a:t>
            </a:fld>
            <a:endParaRPr lang="en-US" dirty="0"/>
          </a:p>
        </p:txBody>
      </p:sp>
      <p:sp>
        <p:nvSpPr>
          <p:cNvPr id="8" name="Title Placeholder 1"/>
          <p:cNvSpPr>
            <a:spLocks noGrp="1"/>
          </p:cNvSpPr>
          <p:nvPr>
            <p:ph type="title"/>
          </p:nvPr>
        </p:nvSpPr>
        <p:spPr>
          <a:xfrm>
            <a:off x="2133600" y="183932"/>
            <a:ext cx="6858000" cy="654268"/>
          </a:xfrm>
          <a:prstGeom prst="rect">
            <a:avLst/>
          </a:prstGeom>
        </p:spPr>
        <p:txBody>
          <a:bodyPr vert="horz" lIns="91440" tIns="45720" rIns="91440" bIns="45720" rtlCol="0" anchor="ctr">
            <a:noAutofit/>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962525"/>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34528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EA2C3CF-F8D8-4A52-B27A-F19B6D95C018}" type="datetimeFigureOut">
              <a:rPr lang="en-US" smtClean="0"/>
              <a:pPr/>
              <a:t>11/13/2017</a:t>
            </a:fld>
            <a:endParaRPr lang="en-US" dirty="0"/>
          </a:p>
        </p:txBody>
      </p:sp>
      <p:sp>
        <p:nvSpPr>
          <p:cNvPr id="6" name="Slide Number Placeholder 5"/>
          <p:cNvSpPr>
            <a:spLocks noGrp="1"/>
          </p:cNvSpPr>
          <p:nvPr>
            <p:ph type="sldNum" sz="quarter" idx="12"/>
          </p:nvPr>
        </p:nvSpPr>
        <p:spPr/>
        <p:txBody>
          <a:bodyPr/>
          <a:lstStyle/>
          <a:p>
            <a:fld id="{D305B74C-8911-4B71-878D-AD16C098BAAC}" type="slidenum">
              <a:rPr lang="en-US" smtClean="0"/>
              <a:pPr/>
              <a:t>‹#›</a:t>
            </a:fld>
            <a:endParaRPr lang="en-US" dirty="0"/>
          </a:p>
        </p:txBody>
      </p:sp>
      <p:sp>
        <p:nvSpPr>
          <p:cNvPr id="7" name="Title Placeholder 1"/>
          <p:cNvSpPr txBox="1">
            <a:spLocks/>
          </p:cNvSpPr>
          <p:nvPr userDrawn="1"/>
        </p:nvSpPr>
        <p:spPr>
          <a:xfrm>
            <a:off x="2133600" y="183932"/>
            <a:ext cx="6858000" cy="65426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HelveticaNeueLT Std" pitchFamily="34" charset="0"/>
                <a:ea typeface="+mj-ea"/>
                <a:cs typeface="+mj-cs"/>
              </a:rPr>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6800"/>
            <a:ext cx="4343400" cy="5257800"/>
          </a:xfrm>
        </p:spPr>
        <p:txBody>
          <a:bodyPr>
            <a:normAutofit/>
          </a:bodyPr>
          <a:lstStyle>
            <a:lvl1pPr>
              <a:defRPr sz="2400">
                <a:solidFill>
                  <a:schemeClr val="tx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171" y="1066800"/>
            <a:ext cx="4264429" cy="5257800"/>
          </a:xfrm>
        </p:spPr>
        <p:txBody>
          <a:bodyPr>
            <a:normAutofit/>
          </a:bodyPr>
          <a:lstStyle>
            <a:lvl1pPr>
              <a:defRPr sz="2400">
                <a:solidFill>
                  <a:schemeClr val="tx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EA2C3CF-F8D8-4A52-B27A-F19B6D95C018}" type="datetimeFigureOut">
              <a:rPr lang="en-US" smtClean="0"/>
              <a:pPr/>
              <a:t>11/13/2017</a:t>
            </a:fld>
            <a:endParaRPr lang="en-US" dirty="0"/>
          </a:p>
        </p:txBody>
      </p:sp>
      <p:sp>
        <p:nvSpPr>
          <p:cNvPr id="7" name="Slide Number Placeholder 6"/>
          <p:cNvSpPr>
            <a:spLocks noGrp="1"/>
          </p:cNvSpPr>
          <p:nvPr>
            <p:ph type="sldNum" sz="quarter" idx="12"/>
          </p:nvPr>
        </p:nvSpPr>
        <p:spPr/>
        <p:txBody>
          <a:bodyPr/>
          <a:lstStyle/>
          <a:p>
            <a:fld id="{D305B74C-8911-4B71-878D-AD16C098BAAC}" type="slidenum">
              <a:rPr lang="en-US" smtClean="0"/>
              <a:pPr/>
              <a:t>‹#›</a:t>
            </a:fld>
            <a:endParaRPr lang="en-US" dirty="0"/>
          </a:p>
        </p:txBody>
      </p:sp>
      <p:sp>
        <p:nvSpPr>
          <p:cNvPr id="9" name="Title Placeholder 1"/>
          <p:cNvSpPr>
            <a:spLocks noGrp="1"/>
          </p:cNvSpPr>
          <p:nvPr>
            <p:ph type="title"/>
          </p:nvPr>
        </p:nvSpPr>
        <p:spPr>
          <a:xfrm>
            <a:off x="2133600" y="183932"/>
            <a:ext cx="6858000" cy="654268"/>
          </a:xfrm>
          <a:prstGeom prst="rect">
            <a:avLst/>
          </a:prstGeom>
        </p:spPr>
        <p:txBody>
          <a:bodyPr vert="horz" lIns="91440" tIns="45720" rIns="91440" bIns="45720" rtlCol="0" anchor="ctr">
            <a:noAutofit/>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9034" y="1143000"/>
            <a:ext cx="4267200" cy="563562"/>
          </a:xfrm>
        </p:spPr>
        <p:txBody>
          <a:bodyPr anchor="b">
            <a:normAutofit/>
          </a:bodyP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89034" y="1828800"/>
            <a:ext cx="4267200" cy="4495800"/>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143000"/>
            <a:ext cx="4267200" cy="563562"/>
          </a:xfrm>
        </p:spPr>
        <p:txBody>
          <a:bodyPr anchor="b">
            <a:normAutofit/>
          </a:bodyPr>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1828800"/>
            <a:ext cx="4267200" cy="4495800"/>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EA2C3CF-F8D8-4A52-B27A-F19B6D95C018}" type="datetimeFigureOut">
              <a:rPr lang="en-US" smtClean="0"/>
              <a:pPr/>
              <a:t>11/13/2017</a:t>
            </a:fld>
            <a:endParaRPr lang="en-US" dirty="0"/>
          </a:p>
        </p:txBody>
      </p:sp>
      <p:sp>
        <p:nvSpPr>
          <p:cNvPr id="9" name="Slide Number Placeholder 8"/>
          <p:cNvSpPr>
            <a:spLocks noGrp="1"/>
          </p:cNvSpPr>
          <p:nvPr>
            <p:ph type="sldNum" sz="quarter" idx="12"/>
          </p:nvPr>
        </p:nvSpPr>
        <p:spPr/>
        <p:txBody>
          <a:bodyPr/>
          <a:lstStyle/>
          <a:p>
            <a:fld id="{D305B74C-8911-4B71-878D-AD16C098BAAC}" type="slidenum">
              <a:rPr lang="en-US" smtClean="0"/>
              <a:pPr/>
              <a:t>‹#›</a:t>
            </a:fld>
            <a:endParaRPr lang="en-US" dirty="0"/>
          </a:p>
        </p:txBody>
      </p:sp>
      <p:sp>
        <p:nvSpPr>
          <p:cNvPr id="12" name="Title Placeholder 1"/>
          <p:cNvSpPr>
            <a:spLocks noGrp="1"/>
          </p:cNvSpPr>
          <p:nvPr>
            <p:ph type="title"/>
          </p:nvPr>
        </p:nvSpPr>
        <p:spPr>
          <a:xfrm>
            <a:off x="2133600" y="183932"/>
            <a:ext cx="6858000" cy="654268"/>
          </a:xfrm>
          <a:prstGeom prst="rect">
            <a:avLst/>
          </a:prstGeom>
        </p:spPr>
        <p:txBody>
          <a:bodyPr vert="horz" lIns="91440" tIns="45720" rIns="91440" bIns="45720" rtlCol="0" anchor="ctr">
            <a:noAutofit/>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A2C3CF-F8D8-4A52-B27A-F19B6D95C018}" type="datetimeFigureOut">
              <a:rPr lang="en-US" smtClean="0"/>
              <a:pPr/>
              <a:t>11/13/2017</a:t>
            </a:fld>
            <a:endParaRPr lang="en-US" dirty="0"/>
          </a:p>
        </p:txBody>
      </p:sp>
      <p:sp>
        <p:nvSpPr>
          <p:cNvPr id="5" name="Slide Number Placeholder 4"/>
          <p:cNvSpPr>
            <a:spLocks noGrp="1"/>
          </p:cNvSpPr>
          <p:nvPr>
            <p:ph type="sldNum" sz="quarter" idx="12"/>
          </p:nvPr>
        </p:nvSpPr>
        <p:spPr/>
        <p:txBody>
          <a:bodyPr/>
          <a:lstStyle/>
          <a:p>
            <a:fld id="{D305B74C-8911-4B71-878D-AD16C098BAAC}" type="slidenum">
              <a:rPr lang="en-US" smtClean="0"/>
              <a:pPr/>
              <a:t>‹#›</a:t>
            </a:fld>
            <a:endParaRPr lang="en-US" dirty="0"/>
          </a:p>
        </p:txBody>
      </p:sp>
      <p:sp>
        <p:nvSpPr>
          <p:cNvPr id="6" name="Title Placeholder 1"/>
          <p:cNvSpPr>
            <a:spLocks noGrp="1"/>
          </p:cNvSpPr>
          <p:nvPr>
            <p:ph type="title"/>
          </p:nvPr>
        </p:nvSpPr>
        <p:spPr>
          <a:xfrm>
            <a:off x="2133600" y="183932"/>
            <a:ext cx="6858000" cy="654268"/>
          </a:xfrm>
          <a:prstGeom prst="rect">
            <a:avLst/>
          </a:prstGeom>
        </p:spPr>
        <p:txBody>
          <a:bodyPr vert="horz" lIns="91440" tIns="45720" rIns="91440" bIns="45720" rtlCol="0" anchor="ctr">
            <a:noAutofit/>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3313113" cy="9144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90600"/>
            <a:ext cx="5340350" cy="5257800"/>
          </a:xfrm>
        </p:spPr>
        <p:txBody>
          <a:bodyPr>
            <a:normAutofit/>
          </a:bodyPr>
          <a:lstStyle>
            <a:lvl1pPr>
              <a:defRPr sz="2800">
                <a:solidFill>
                  <a:schemeClr val="tx1"/>
                </a:solidFill>
              </a:defRPr>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2400" y="2057400"/>
            <a:ext cx="3313113" cy="41910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EA2C3CF-F8D8-4A52-B27A-F19B6D95C018}" type="datetimeFigureOut">
              <a:rPr lang="en-US" smtClean="0"/>
              <a:pPr/>
              <a:t>11/13/2017</a:t>
            </a:fld>
            <a:endParaRPr lang="en-US" dirty="0"/>
          </a:p>
        </p:txBody>
      </p:sp>
      <p:sp>
        <p:nvSpPr>
          <p:cNvPr id="7" name="Slide Number Placeholder 6"/>
          <p:cNvSpPr>
            <a:spLocks noGrp="1"/>
          </p:cNvSpPr>
          <p:nvPr>
            <p:ph type="sldNum" sz="quarter" idx="12"/>
          </p:nvPr>
        </p:nvSpPr>
        <p:spPr/>
        <p:txBody>
          <a:bodyPr/>
          <a:lstStyle/>
          <a:p>
            <a:fld id="{D305B74C-8911-4B71-878D-AD16C098BAAC}" type="slidenum">
              <a:rPr lang="en-US" smtClean="0"/>
              <a:pPr/>
              <a:t>‹#›</a:t>
            </a:fld>
            <a:endParaRPr lang="en-US" dirty="0"/>
          </a:p>
        </p:txBody>
      </p:sp>
      <p:sp>
        <p:nvSpPr>
          <p:cNvPr id="9" name="Title Placeholder 1"/>
          <p:cNvSpPr txBox="1">
            <a:spLocks/>
          </p:cNvSpPr>
          <p:nvPr userDrawn="1"/>
        </p:nvSpPr>
        <p:spPr>
          <a:xfrm>
            <a:off x="2133600" y="183932"/>
            <a:ext cx="6858000" cy="65426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HelveticaNeueLT Std" pitchFamily="34" charset="0"/>
                <a:ea typeface="+mj-ea"/>
                <a:cs typeface="+mj-cs"/>
              </a:rPr>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716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A2C3CF-F8D8-4A52-B27A-F19B6D95C018}" type="datetimeFigureOut">
              <a:rPr lang="en-US" smtClean="0"/>
              <a:pPr/>
              <a:t>11/13/2017</a:t>
            </a:fld>
            <a:endParaRPr lang="en-US" dirty="0"/>
          </a:p>
        </p:txBody>
      </p:sp>
      <p:sp>
        <p:nvSpPr>
          <p:cNvPr id="7" name="Slide Number Placeholder 6"/>
          <p:cNvSpPr>
            <a:spLocks noGrp="1"/>
          </p:cNvSpPr>
          <p:nvPr>
            <p:ph type="sldNum" sz="quarter" idx="12"/>
          </p:nvPr>
        </p:nvSpPr>
        <p:spPr/>
        <p:txBody>
          <a:bodyPr/>
          <a:lstStyle/>
          <a:p>
            <a:fld id="{D305B74C-8911-4B71-878D-AD16C098BAAC}" type="slidenum">
              <a:rPr lang="en-US" smtClean="0"/>
              <a:pPr/>
              <a:t>‹#›</a:t>
            </a:fld>
            <a:endParaRPr lang="en-US" dirty="0"/>
          </a:p>
        </p:txBody>
      </p:sp>
      <p:sp>
        <p:nvSpPr>
          <p:cNvPr id="9" name="Title Placeholder 1"/>
          <p:cNvSpPr txBox="1">
            <a:spLocks/>
          </p:cNvSpPr>
          <p:nvPr userDrawn="1"/>
        </p:nvSpPr>
        <p:spPr>
          <a:xfrm>
            <a:off x="2133600" y="183932"/>
            <a:ext cx="6858000" cy="65426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HelveticaNeueLT Std" pitchFamily="34" charset="0"/>
                <a:ea typeface="+mj-ea"/>
                <a:cs typeface="+mj-cs"/>
              </a:rPr>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ormAutofit/>
          </a:bodyPr>
          <a:lstStyle>
            <a:lvl1pPr>
              <a:defRPr sz="2400">
                <a:solidFill>
                  <a:schemeClr val="tx1"/>
                </a:solidFill>
              </a:defRPr>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EA2C3CF-F8D8-4A52-B27A-F19B6D95C018}" type="datetimeFigureOut">
              <a:rPr lang="en-US" smtClean="0"/>
              <a:pPr/>
              <a:t>11/13/2017</a:t>
            </a:fld>
            <a:endParaRPr lang="en-US" dirty="0"/>
          </a:p>
        </p:txBody>
      </p:sp>
      <p:sp>
        <p:nvSpPr>
          <p:cNvPr id="6" name="Slide Number Placeholder 5"/>
          <p:cNvSpPr>
            <a:spLocks noGrp="1"/>
          </p:cNvSpPr>
          <p:nvPr>
            <p:ph type="sldNum" sz="quarter" idx="12"/>
          </p:nvPr>
        </p:nvSpPr>
        <p:spPr/>
        <p:txBody>
          <a:bodyPr/>
          <a:lstStyle/>
          <a:p>
            <a:fld id="{D305B74C-8911-4B71-878D-AD16C098BAAC}" type="slidenum">
              <a:rPr lang="en-US" smtClean="0"/>
              <a:pPr/>
              <a:t>‹#›</a:t>
            </a:fld>
            <a:endParaRPr lang="en-US" dirty="0"/>
          </a:p>
        </p:txBody>
      </p:sp>
      <p:sp>
        <p:nvSpPr>
          <p:cNvPr id="7" name="Title Placeholder 1"/>
          <p:cNvSpPr>
            <a:spLocks noGrp="1"/>
          </p:cNvSpPr>
          <p:nvPr>
            <p:ph type="title"/>
          </p:nvPr>
        </p:nvSpPr>
        <p:spPr>
          <a:xfrm>
            <a:off x="2133600" y="183932"/>
            <a:ext cx="6858000" cy="654268"/>
          </a:xfrm>
          <a:prstGeom prst="rect">
            <a:avLst/>
          </a:prstGeom>
        </p:spPr>
        <p:txBody>
          <a:bodyPr vert="horz" lIns="91440" tIns="45720" rIns="91440" bIns="45720" rtlCol="0" anchor="ctr">
            <a:noAutofit/>
          </a:body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Regular-Slide_sm.jpg"/>
          <p:cNvPicPr>
            <a:picLocks noChangeAspect="1"/>
          </p:cNvPicPr>
          <p:nvPr userDrawn="1"/>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2133600" y="183932"/>
            <a:ext cx="6858000" cy="65426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066800"/>
            <a:ext cx="8763000" cy="5334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10000" y="6569075"/>
            <a:ext cx="1524000" cy="365125"/>
          </a:xfrm>
          <a:prstGeom prst="rect">
            <a:avLst/>
          </a:prstGeom>
        </p:spPr>
        <p:txBody>
          <a:bodyPr vert="horz" lIns="91440" tIns="45720" rIns="91440" bIns="45720" rtlCol="0" anchor="ctr"/>
          <a:lstStyle>
            <a:lvl1pPr algn="ctr">
              <a:defRPr sz="1050" b="0">
                <a:solidFill>
                  <a:schemeClr val="bg1"/>
                </a:solidFill>
                <a:latin typeface="HelveticaNeueLT Std Cn" pitchFamily="34" charset="0"/>
              </a:defRPr>
            </a:lvl1pPr>
          </a:lstStyle>
          <a:p>
            <a:fld id="{FEA2C3CF-F8D8-4A52-B27A-F19B6D95C018}" type="datetimeFigureOut">
              <a:rPr lang="en-US" smtClean="0"/>
              <a:pPr/>
              <a:t>11/13/2017</a:t>
            </a:fld>
            <a:endParaRPr lang="en-US" dirty="0"/>
          </a:p>
        </p:txBody>
      </p:sp>
      <p:sp>
        <p:nvSpPr>
          <p:cNvPr id="6" name="Slide Number Placeholder 5"/>
          <p:cNvSpPr>
            <a:spLocks noGrp="1"/>
          </p:cNvSpPr>
          <p:nvPr>
            <p:ph type="sldNum" sz="quarter" idx="4"/>
          </p:nvPr>
        </p:nvSpPr>
        <p:spPr>
          <a:xfrm>
            <a:off x="8610600" y="6111875"/>
            <a:ext cx="457200" cy="2889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5B74C-8911-4B71-878D-AD16C098BA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l" defTabSz="914400" rtl="0" eaLnBrk="1" latinLnBrk="0" hangingPunct="1">
        <a:spcBef>
          <a:spcPct val="0"/>
        </a:spcBef>
        <a:buNone/>
        <a:defRPr sz="2800" b="1" i="0" kern="1200" cap="none" baseline="0">
          <a:solidFill>
            <a:schemeClr val="tx1"/>
          </a:solidFill>
          <a:latin typeface="HelveticaNeueLT Std"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
        <a:defRPr sz="2400" b="0" kern="1200">
          <a:solidFill>
            <a:schemeClr val="tx1"/>
          </a:solidFill>
          <a:latin typeface="HelveticaNeueLT Std"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HelveticaNeueLT Std"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HelveticaNeueLT Std"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HelveticaNeueLT Std"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HelveticaNeueLT St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16.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ctrTitle"/>
          </p:nvPr>
        </p:nvSpPr>
        <p:spPr>
          <a:xfrm>
            <a:off x="0" y="2438400"/>
            <a:ext cx="9144000" cy="860425"/>
          </a:xfrm>
        </p:spPr>
        <p:txBody>
          <a:bodyPr/>
          <a:lstStyle/>
          <a:p>
            <a:r>
              <a:rPr lang="en-US" cap="none" dirty="0"/>
              <a:t>Near-Zero Emission </a:t>
            </a:r>
            <a:br>
              <a:rPr lang="en-US" cap="none" dirty="0"/>
            </a:br>
            <a:r>
              <a:rPr lang="en-US" cap="none" dirty="0"/>
              <a:t>Propane Autogas Engines</a:t>
            </a:r>
          </a:p>
        </p:txBody>
      </p:sp>
      <p:pic>
        <p:nvPicPr>
          <p:cNvPr id="15" name="Picture 14" descr="Propane_final copy.gif"/>
          <p:cNvPicPr>
            <a:picLocks noChangeAspect="1"/>
          </p:cNvPicPr>
          <p:nvPr/>
        </p:nvPicPr>
        <p:blipFill>
          <a:blip r:embed="rId2" cstate="print"/>
          <a:stretch>
            <a:fillRect/>
          </a:stretch>
        </p:blipFill>
        <p:spPr>
          <a:xfrm>
            <a:off x="7118132" y="5256267"/>
            <a:ext cx="2133600" cy="1066801"/>
          </a:xfrm>
          <a:prstGeom prst="rect">
            <a:avLst/>
          </a:prstGeom>
        </p:spPr>
      </p:pic>
      <p:pic>
        <p:nvPicPr>
          <p:cNvPr id="16" name="Picture 15" descr="Propane Vision- high res copy.gif"/>
          <p:cNvPicPr>
            <a:picLocks noChangeAspect="1"/>
          </p:cNvPicPr>
          <p:nvPr/>
        </p:nvPicPr>
        <p:blipFill>
          <a:blip r:embed="rId3" cstate="print"/>
          <a:stretch>
            <a:fillRect/>
          </a:stretch>
        </p:blipFill>
        <p:spPr>
          <a:xfrm>
            <a:off x="5465815" y="5105400"/>
            <a:ext cx="2291236" cy="1177283"/>
          </a:xfrm>
          <a:prstGeom prst="rect">
            <a:avLst/>
          </a:prstGeom>
        </p:spPr>
      </p:pic>
      <p:pic>
        <p:nvPicPr>
          <p:cNvPr id="21" name="Picture 20" descr="F-650 copy.gif"/>
          <p:cNvPicPr>
            <a:picLocks noChangeAspect="1"/>
          </p:cNvPicPr>
          <p:nvPr/>
        </p:nvPicPr>
        <p:blipFill>
          <a:blip r:embed="rId4" cstate="print"/>
          <a:stretch>
            <a:fillRect/>
          </a:stretch>
        </p:blipFill>
        <p:spPr>
          <a:xfrm>
            <a:off x="3473481" y="5295895"/>
            <a:ext cx="3001109" cy="1067559"/>
          </a:xfrm>
          <a:prstGeom prst="rect">
            <a:avLst/>
          </a:prstGeom>
        </p:spPr>
      </p:pic>
      <p:pic>
        <p:nvPicPr>
          <p:cNvPr id="22" name="Picture 21" descr="11F550_CHAS_XL_RCDRW_AdPlanner_OXWH copy.gif"/>
          <p:cNvPicPr>
            <a:picLocks noChangeAspect="1"/>
          </p:cNvPicPr>
          <p:nvPr/>
        </p:nvPicPr>
        <p:blipFill>
          <a:blip r:embed="rId5" cstate="print"/>
          <a:stretch>
            <a:fillRect/>
          </a:stretch>
        </p:blipFill>
        <p:spPr>
          <a:xfrm>
            <a:off x="2245703" y="5316118"/>
            <a:ext cx="2057400" cy="990599"/>
          </a:xfrm>
          <a:prstGeom prst="rect">
            <a:avLst/>
          </a:prstGeom>
        </p:spPr>
      </p:pic>
      <p:pic>
        <p:nvPicPr>
          <p:cNvPr id="24" name="Picture 23" descr="E450 Cutaway copy.gif"/>
          <p:cNvPicPr>
            <a:picLocks noChangeAspect="1"/>
          </p:cNvPicPr>
          <p:nvPr/>
        </p:nvPicPr>
        <p:blipFill>
          <a:blip r:embed="rId6" cstate="print"/>
          <a:srcRect b="15152"/>
          <a:stretch>
            <a:fillRect/>
          </a:stretch>
        </p:blipFill>
        <p:spPr>
          <a:xfrm>
            <a:off x="1223232" y="5215883"/>
            <a:ext cx="1676400" cy="1066800"/>
          </a:xfrm>
          <a:prstGeom prst="rect">
            <a:avLst/>
          </a:prstGeom>
        </p:spPr>
      </p:pic>
      <p:pic>
        <p:nvPicPr>
          <p:cNvPr id="26" name="Picture 25" descr="F-59 copy.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3170" y="5478281"/>
            <a:ext cx="1371600" cy="885173"/>
          </a:xfrm>
          <a:prstGeom prst="rect">
            <a:avLst/>
          </a:prstGeom>
        </p:spPr>
      </p:pic>
    </p:spTree>
    <p:extLst>
      <p:ext uri="{BB962C8B-B14F-4D97-AF65-F5344CB8AC3E}">
        <p14:creationId xmlns:p14="http://schemas.microsoft.com/office/powerpoint/2010/main" val="25800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opane Vision- high res copy.gif">
            <a:extLst>
              <a:ext uri="{FF2B5EF4-FFF2-40B4-BE49-F238E27FC236}">
                <a16:creationId xmlns:a16="http://schemas.microsoft.com/office/drawing/2014/main" id="{45E26777-F1A0-41B0-9098-19EB3BD089A2}"/>
              </a:ext>
            </a:extLst>
          </p:cNvPr>
          <p:cNvPicPr>
            <a:picLocks noChangeAspect="1"/>
          </p:cNvPicPr>
          <p:nvPr/>
        </p:nvPicPr>
        <p:blipFill>
          <a:blip r:embed="rId2" cstate="print"/>
          <a:stretch>
            <a:fillRect/>
          </a:stretch>
        </p:blipFill>
        <p:spPr>
          <a:xfrm>
            <a:off x="5711065" y="4836686"/>
            <a:ext cx="2963704" cy="1522812"/>
          </a:xfrm>
          <a:prstGeom prst="rect">
            <a:avLst/>
          </a:prstGeom>
        </p:spPr>
      </p:pic>
      <p:pic>
        <p:nvPicPr>
          <p:cNvPr id="10" name="Picture 9" descr="F-650 copy.gif">
            <a:extLst>
              <a:ext uri="{FF2B5EF4-FFF2-40B4-BE49-F238E27FC236}">
                <a16:creationId xmlns:a16="http://schemas.microsoft.com/office/drawing/2014/main" id="{4499B278-F8AA-419E-B5DB-C81367F9399E}"/>
              </a:ext>
            </a:extLst>
          </p:cNvPr>
          <p:cNvPicPr>
            <a:picLocks noChangeAspect="1"/>
          </p:cNvPicPr>
          <p:nvPr/>
        </p:nvPicPr>
        <p:blipFill>
          <a:blip r:embed="rId3" cstate="print"/>
          <a:stretch>
            <a:fillRect/>
          </a:stretch>
        </p:blipFill>
        <p:spPr>
          <a:xfrm>
            <a:off x="3276600" y="5201913"/>
            <a:ext cx="3459559" cy="1230639"/>
          </a:xfrm>
          <a:prstGeom prst="rect">
            <a:avLst/>
          </a:prstGeom>
        </p:spPr>
      </p:pic>
      <p:sp>
        <p:nvSpPr>
          <p:cNvPr id="3" name="Title 2"/>
          <p:cNvSpPr>
            <a:spLocks noGrp="1"/>
          </p:cNvSpPr>
          <p:nvPr>
            <p:ph type="title"/>
          </p:nvPr>
        </p:nvSpPr>
        <p:spPr/>
        <p:txBody>
          <a:bodyPr/>
          <a:lstStyle/>
          <a:p>
            <a:r>
              <a:rPr lang="en-US" dirty="0"/>
              <a:t>Production Powertrain</a:t>
            </a:r>
          </a:p>
        </p:txBody>
      </p:sp>
      <p:pic>
        <p:nvPicPr>
          <p:cNvPr id="9" name="Picture 8" descr="11F550_CHAS_XL_RCDRW_AdPlanner_OXWH copy.gif">
            <a:extLst>
              <a:ext uri="{FF2B5EF4-FFF2-40B4-BE49-F238E27FC236}">
                <a16:creationId xmlns:a16="http://schemas.microsoft.com/office/drawing/2014/main" id="{4FFCC8D0-4AE1-4904-9438-645861509B09}"/>
              </a:ext>
            </a:extLst>
          </p:cNvPr>
          <p:cNvPicPr>
            <a:picLocks noChangeAspect="1"/>
          </p:cNvPicPr>
          <p:nvPr/>
        </p:nvPicPr>
        <p:blipFill>
          <a:blip r:embed="rId4" cstate="print"/>
          <a:stretch>
            <a:fillRect/>
          </a:stretch>
        </p:blipFill>
        <p:spPr>
          <a:xfrm>
            <a:off x="1905000" y="5255839"/>
            <a:ext cx="2210309" cy="1064222"/>
          </a:xfrm>
          <a:prstGeom prst="rect">
            <a:avLst/>
          </a:prstGeom>
        </p:spPr>
      </p:pic>
      <p:pic>
        <p:nvPicPr>
          <p:cNvPr id="5" name="Content Placeholder 4"/>
          <p:cNvPicPr>
            <a:picLocks noGrp="1" noChangeAspect="1"/>
          </p:cNvPicPr>
          <p:nvPr>
            <p:ph idx="1"/>
          </p:nvPr>
        </p:nvPicPr>
        <p:blipFill rotWithShape="1">
          <a:blip r:embed="rId5"/>
          <a:srcRect l="9259" t="4717" r="9259" b="5651"/>
          <a:stretch/>
        </p:blipFill>
        <p:spPr>
          <a:xfrm>
            <a:off x="5562600" y="1976804"/>
            <a:ext cx="3112169" cy="26877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28600" y="838200"/>
            <a:ext cx="8763000" cy="830997"/>
          </a:xfrm>
          <a:prstGeom prst="rect">
            <a:avLst/>
          </a:prstGeom>
          <a:noFill/>
        </p:spPr>
        <p:txBody>
          <a:bodyPr wrap="square" rtlCol="0">
            <a:spAutoFit/>
          </a:bodyPr>
          <a:lstStyle/>
          <a:p>
            <a:pPr>
              <a:spcBef>
                <a:spcPct val="20000"/>
              </a:spcBef>
            </a:pPr>
            <a:r>
              <a:rPr lang="en-US" sz="2400" dirty="0">
                <a:latin typeface="HelveticaNeueLT Std" pitchFamily="34" charset="0"/>
              </a:rPr>
              <a:t>Achievement of Ultra Low NOx starts with a high quality production engine</a:t>
            </a:r>
          </a:p>
        </p:txBody>
      </p:sp>
      <p:sp>
        <p:nvSpPr>
          <p:cNvPr id="7" name="TextBox 6"/>
          <p:cNvSpPr txBox="1"/>
          <p:nvPr/>
        </p:nvSpPr>
        <p:spPr>
          <a:xfrm>
            <a:off x="152400" y="1752600"/>
            <a:ext cx="5291960" cy="3644075"/>
          </a:xfrm>
          <a:prstGeom prst="rect">
            <a:avLst/>
          </a:prstGeom>
          <a:noFill/>
        </p:spPr>
        <p:txBody>
          <a:bodyPr wrap="square" rtlCol="0">
            <a:spAutoFit/>
          </a:bodyPr>
          <a:lstStyle/>
          <a:p>
            <a:pPr>
              <a:spcBef>
                <a:spcPct val="20000"/>
              </a:spcBef>
            </a:pPr>
            <a:r>
              <a:rPr lang="en-US" sz="2400" dirty="0">
                <a:latin typeface="HelveticaNeueLT Std" pitchFamily="34" charset="0"/>
              </a:rPr>
              <a:t>At ROUSH CleanTech, we start with:</a:t>
            </a:r>
          </a:p>
          <a:p>
            <a:pPr marL="342900" indent="-342900">
              <a:spcBef>
                <a:spcPct val="20000"/>
              </a:spcBef>
              <a:buFont typeface="Wingdings" pitchFamily="2" charset="2"/>
              <a:buChar char="§"/>
            </a:pPr>
            <a:r>
              <a:rPr lang="en-US" sz="1600" dirty="0">
                <a:latin typeface="HelveticaNeueLT Std" pitchFamily="34" charset="0"/>
              </a:rPr>
              <a:t>Ford 6.8L V10 3V Spark Ignition</a:t>
            </a:r>
          </a:p>
          <a:p>
            <a:pPr marL="342900" indent="-342900">
              <a:spcBef>
                <a:spcPct val="20000"/>
              </a:spcBef>
              <a:buFont typeface="Wingdings" pitchFamily="2" charset="2"/>
              <a:buChar char="§"/>
            </a:pPr>
            <a:r>
              <a:rPr lang="en-US" sz="1600" dirty="0">
                <a:latin typeface="HelveticaNeueLT Std" pitchFamily="34" charset="0"/>
              </a:rPr>
              <a:t>Used by Ford in all HD Vehicle applications</a:t>
            </a:r>
          </a:p>
          <a:p>
            <a:pPr marL="342900" lvl="1" indent="-342900">
              <a:spcBef>
                <a:spcPct val="20000"/>
              </a:spcBef>
              <a:buFont typeface="Wingdings" pitchFamily="2" charset="2"/>
              <a:buChar char="§"/>
            </a:pPr>
            <a:r>
              <a:rPr lang="en-US" sz="1600" dirty="0">
                <a:latin typeface="HelveticaNeueLT Std" pitchFamily="34" charset="0"/>
              </a:rPr>
              <a:t>F 450/550 Chassis Cab</a:t>
            </a:r>
          </a:p>
          <a:p>
            <a:pPr marL="342900" lvl="1" indent="-342900">
              <a:spcBef>
                <a:spcPct val="20000"/>
              </a:spcBef>
              <a:buFont typeface="Wingdings" pitchFamily="2" charset="2"/>
              <a:buChar char="§"/>
            </a:pPr>
            <a:r>
              <a:rPr lang="en-US" sz="1600" dirty="0">
                <a:latin typeface="HelveticaNeueLT Std" pitchFamily="34" charset="0"/>
              </a:rPr>
              <a:t>F 650/750 Chassis Cab</a:t>
            </a:r>
          </a:p>
          <a:p>
            <a:pPr marL="342900" lvl="1" indent="-342900">
              <a:spcBef>
                <a:spcPct val="20000"/>
              </a:spcBef>
              <a:buFont typeface="Wingdings" pitchFamily="2" charset="2"/>
              <a:buChar char="§"/>
            </a:pPr>
            <a:r>
              <a:rPr lang="en-US" sz="1600" dirty="0">
                <a:latin typeface="HelveticaNeueLT Std" pitchFamily="34" charset="0"/>
              </a:rPr>
              <a:t>F 53/59 Stripped Chassis</a:t>
            </a:r>
          </a:p>
          <a:p>
            <a:pPr marL="342900" indent="-342900">
              <a:spcBef>
                <a:spcPct val="20000"/>
              </a:spcBef>
              <a:buFont typeface="Wingdings" pitchFamily="2" charset="2"/>
              <a:buChar char="§"/>
            </a:pPr>
            <a:r>
              <a:rPr lang="en-US" sz="1600" dirty="0">
                <a:latin typeface="HelveticaNeueLT Std" pitchFamily="34" charset="0"/>
              </a:rPr>
              <a:t>320 HP/460 Lbs. Ft</a:t>
            </a:r>
          </a:p>
          <a:p>
            <a:pPr marL="342900" indent="-342900">
              <a:spcBef>
                <a:spcPct val="20000"/>
              </a:spcBef>
              <a:buFont typeface="Wingdings" pitchFamily="2" charset="2"/>
              <a:buChar char="§"/>
            </a:pPr>
            <a:r>
              <a:rPr lang="en-US" sz="1600" dirty="0">
                <a:latin typeface="HelveticaNeueLT Std" pitchFamily="34" charset="0"/>
              </a:rPr>
              <a:t>Close to 2 Million in operation</a:t>
            </a:r>
          </a:p>
          <a:p>
            <a:pPr marL="342900" indent="-342900">
              <a:spcBef>
                <a:spcPct val="20000"/>
              </a:spcBef>
              <a:buFont typeface="Wingdings" pitchFamily="2" charset="2"/>
              <a:buChar char="§"/>
            </a:pPr>
            <a:r>
              <a:rPr lang="en-US" sz="1600" dirty="0">
                <a:latin typeface="HelveticaNeueLT Std" pitchFamily="34" charset="0"/>
              </a:rPr>
              <a:t>Started production in 1997</a:t>
            </a:r>
          </a:p>
          <a:p>
            <a:pPr marL="342900" indent="-342900">
              <a:spcBef>
                <a:spcPct val="20000"/>
              </a:spcBef>
              <a:buFont typeface="Wingdings" pitchFamily="2" charset="2"/>
              <a:buChar char="§"/>
            </a:pPr>
            <a:r>
              <a:rPr lang="en-US" sz="1600" dirty="0">
                <a:latin typeface="HelveticaNeueLT Std" pitchFamily="34" charset="0"/>
              </a:rPr>
              <a:t>For gasoline, meets or exceeds all emissions standards presently through 2017.</a:t>
            </a:r>
          </a:p>
          <a:p>
            <a:endParaRPr lang="en-US" dirty="0"/>
          </a:p>
        </p:txBody>
      </p:sp>
      <p:pic>
        <p:nvPicPr>
          <p:cNvPr id="8" name="Picture 7" descr="F-59 copy.gif">
            <a:extLst>
              <a:ext uri="{FF2B5EF4-FFF2-40B4-BE49-F238E27FC236}">
                <a16:creationId xmlns:a16="http://schemas.microsoft.com/office/drawing/2014/main" id="{827E6505-11F4-4A11-A8E3-569BFB97CC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9244" y="5170171"/>
            <a:ext cx="1845107" cy="1190755"/>
          </a:xfrm>
          <a:prstGeom prst="rect">
            <a:avLst/>
          </a:prstGeom>
        </p:spPr>
      </p:pic>
    </p:spTree>
    <p:extLst>
      <p:ext uri="{BB962C8B-B14F-4D97-AF65-F5344CB8AC3E}">
        <p14:creationId xmlns:p14="http://schemas.microsoft.com/office/powerpoint/2010/main" val="404337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763000" cy="5334000"/>
          </a:xfrm>
        </p:spPr>
        <p:txBody>
          <a:bodyPr>
            <a:normAutofit fontScale="92500" lnSpcReduction="10000"/>
          </a:bodyPr>
          <a:lstStyle/>
          <a:p>
            <a:pPr marL="0" indent="0">
              <a:buNone/>
            </a:pPr>
            <a:r>
              <a:rPr lang="en-US" dirty="0"/>
              <a:t>June 7</a:t>
            </a:r>
            <a:r>
              <a:rPr lang="en-US" baseline="30000" dirty="0"/>
              <a:t>th</a:t>
            </a:r>
            <a:r>
              <a:rPr lang="en-US" dirty="0"/>
              <a:t> 2017 ROUSH CleanTech announces achievement of very low NOx with the 6.8L V10 Engine.</a:t>
            </a:r>
          </a:p>
          <a:p>
            <a:pPr marL="0" indent="0">
              <a:buNone/>
            </a:pPr>
            <a:endParaRPr lang="en-US" dirty="0"/>
          </a:p>
          <a:p>
            <a:r>
              <a:rPr lang="en-US" dirty="0"/>
              <a:t>For the 2017 MY RCT LPG Blue Bird Buses and applicable Ford Truck upfits are now certified to </a:t>
            </a:r>
            <a:r>
              <a:rPr lang="en-US" b="1" dirty="0"/>
              <a:t>0.05 g/bhp-hr NOx</a:t>
            </a:r>
            <a:r>
              <a:rPr lang="en-US" dirty="0"/>
              <a:t>.</a:t>
            </a:r>
          </a:p>
          <a:p>
            <a:endParaRPr lang="en-US" dirty="0"/>
          </a:p>
          <a:p>
            <a:r>
              <a:rPr lang="en-US" dirty="0"/>
              <a:t>This is achieved with </a:t>
            </a:r>
            <a:r>
              <a:rPr lang="en-US" b="1" dirty="0"/>
              <a:t>no extra hardware or increased variable cost.</a:t>
            </a:r>
          </a:p>
          <a:p>
            <a:pPr marL="0" indent="0">
              <a:buNone/>
            </a:pPr>
            <a:r>
              <a:rPr lang="en-US" dirty="0"/>
              <a:t>				CO	CO2	NOx	NMHC</a:t>
            </a:r>
          </a:p>
          <a:p>
            <a:pPr marL="0" indent="0">
              <a:buNone/>
            </a:pPr>
            <a:r>
              <a:rPr lang="en-US" dirty="0"/>
              <a:t>Full Useful Life STD		14.4	627	0.05	0.140</a:t>
            </a:r>
          </a:p>
          <a:p>
            <a:pPr marL="0" indent="0">
              <a:buNone/>
            </a:pPr>
            <a:r>
              <a:rPr lang="en-US" dirty="0"/>
              <a:t>Actual Cert Level		2.7	614	0.03	0.04</a:t>
            </a:r>
          </a:p>
          <a:p>
            <a:pPr marL="0" indent="0">
              <a:buNone/>
            </a:pPr>
            <a:endParaRPr lang="en-US" dirty="0"/>
          </a:p>
          <a:p>
            <a:r>
              <a:rPr lang="en-US" dirty="0"/>
              <a:t>The low NOx levels were achieved through careful, significant calibration changes and a CSSR (cold start spark retard) approach.</a:t>
            </a:r>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 RCT Status of Low NOx </a:t>
            </a:r>
          </a:p>
        </p:txBody>
      </p:sp>
    </p:spTree>
    <p:extLst>
      <p:ext uri="{BB962C8B-B14F-4D97-AF65-F5344CB8AC3E}">
        <p14:creationId xmlns:p14="http://schemas.microsoft.com/office/powerpoint/2010/main" val="631135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6602F-2267-4757-B117-67F3B27EF6AA}"/>
              </a:ext>
            </a:extLst>
          </p:cNvPr>
          <p:cNvSpPr>
            <a:spLocks noGrp="1"/>
          </p:cNvSpPr>
          <p:nvPr>
            <p:ph type="title"/>
          </p:nvPr>
        </p:nvSpPr>
        <p:spPr/>
        <p:txBody>
          <a:bodyPr/>
          <a:lstStyle/>
          <a:p>
            <a:r>
              <a:rPr lang="en-US" dirty="0"/>
              <a:t>Cost Effectiveness</a:t>
            </a:r>
          </a:p>
        </p:txBody>
      </p:sp>
      <p:pic>
        <p:nvPicPr>
          <p:cNvPr id="4" name="Content Placeholder 3">
            <a:extLst>
              <a:ext uri="{FF2B5EF4-FFF2-40B4-BE49-F238E27FC236}">
                <a16:creationId xmlns:a16="http://schemas.microsoft.com/office/drawing/2014/main" id="{536A9744-5D57-46A9-95AE-D5799BFA9FA2}"/>
              </a:ext>
            </a:extLst>
          </p:cNvPr>
          <p:cNvPicPr>
            <a:picLocks noChangeAspect="1"/>
          </p:cNvPicPr>
          <p:nvPr/>
        </p:nvPicPr>
        <p:blipFill>
          <a:blip r:embed="rId2"/>
          <a:stretch>
            <a:fillRect/>
          </a:stretch>
        </p:blipFill>
        <p:spPr>
          <a:xfrm>
            <a:off x="304800" y="1676400"/>
            <a:ext cx="8458200" cy="29336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428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a:t>
            </a:r>
            <a:br>
              <a:rPr lang="en-US" dirty="0"/>
            </a:br>
            <a:r>
              <a:rPr lang="en-US" dirty="0"/>
              <a:t>transportation </a:t>
            </a:r>
          </a:p>
        </p:txBody>
      </p:sp>
    </p:spTree>
    <p:extLst>
      <p:ext uri="{BB962C8B-B14F-4D97-AF65-F5344CB8AC3E}">
        <p14:creationId xmlns:p14="http://schemas.microsoft.com/office/powerpoint/2010/main" val="351396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Propane School Bus Deployments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066800"/>
            <a:ext cx="8244469" cy="5181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138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opane_final copy.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4377" y="4436941"/>
            <a:ext cx="2960205" cy="1480104"/>
          </a:xfrm>
          <a:prstGeom prst="rect">
            <a:avLst/>
          </a:prstGeom>
        </p:spPr>
      </p:pic>
      <p:pic>
        <p:nvPicPr>
          <p:cNvPr id="12" name="Picture 11" descr="Propane Vision- high res copy.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8777" y="4199032"/>
            <a:ext cx="3178913" cy="1633389"/>
          </a:xfrm>
          <a:prstGeom prst="rect">
            <a:avLst/>
          </a:prstGeom>
        </p:spPr>
      </p:pic>
      <p:cxnSp>
        <p:nvCxnSpPr>
          <p:cNvPr id="3" name="Straight Connector 2"/>
          <p:cNvCxnSpPr/>
          <p:nvPr/>
        </p:nvCxnSpPr>
        <p:spPr>
          <a:xfrm>
            <a:off x="2742867" y="1805991"/>
            <a:ext cx="0" cy="18553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280205" y="1805991"/>
            <a:ext cx="0" cy="1855305"/>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8038" y="2275421"/>
            <a:ext cx="2264487" cy="916443"/>
          </a:xfrm>
          <a:prstGeom prst="rect">
            <a:avLst/>
          </a:prstGeom>
        </p:spPr>
      </p:pic>
      <p:sp>
        <p:nvSpPr>
          <p:cNvPr id="30" name="TextBox 29"/>
          <p:cNvSpPr txBox="1"/>
          <p:nvPr/>
        </p:nvSpPr>
        <p:spPr>
          <a:xfrm>
            <a:off x="35051" y="2209621"/>
            <a:ext cx="2625392" cy="1015663"/>
          </a:xfrm>
          <a:prstGeom prst="rect">
            <a:avLst/>
          </a:prstGeom>
          <a:noFill/>
        </p:spPr>
        <p:txBody>
          <a:bodyPr wrap="square" rtlCol="0">
            <a:spAutoFit/>
          </a:bodyPr>
          <a:lstStyle/>
          <a:p>
            <a:pPr algn="ctr"/>
            <a:r>
              <a:rPr lang="en-US" sz="6000" b="1" dirty="0">
                <a:solidFill>
                  <a:schemeClr val="accent1"/>
                </a:solidFill>
                <a:latin typeface="HelveticaNeueLT Std" panose="020B0604020202020204" pitchFamily="34" charset="0"/>
              </a:rPr>
              <a:t>10,000</a:t>
            </a:r>
            <a:r>
              <a:rPr lang="en-US" sz="4400" b="1" dirty="0">
                <a:solidFill>
                  <a:schemeClr val="accent1"/>
                </a:solidFill>
                <a:latin typeface="HelveticaNeueLT Std" panose="020B0604020202020204" pitchFamily="34" charset="0"/>
              </a:rPr>
              <a:t> </a:t>
            </a:r>
          </a:p>
        </p:txBody>
      </p:sp>
      <p:sp>
        <p:nvSpPr>
          <p:cNvPr id="32" name="TextBox 31"/>
          <p:cNvSpPr txBox="1"/>
          <p:nvPr/>
        </p:nvSpPr>
        <p:spPr>
          <a:xfrm>
            <a:off x="193043" y="3093949"/>
            <a:ext cx="2467400" cy="954107"/>
          </a:xfrm>
          <a:prstGeom prst="rect">
            <a:avLst/>
          </a:prstGeom>
          <a:noFill/>
        </p:spPr>
        <p:txBody>
          <a:bodyPr wrap="square" rtlCol="0">
            <a:spAutoFit/>
          </a:bodyPr>
          <a:lstStyle/>
          <a:p>
            <a:pPr algn="ctr"/>
            <a:r>
              <a:rPr lang="en-US" sz="2800" dirty="0">
                <a:solidFill>
                  <a:schemeClr val="bg1">
                    <a:lumMod val="50000"/>
                  </a:schemeClr>
                </a:solidFill>
                <a:latin typeface="HelveticaNeueLT Std" panose="020B0604020202020204" pitchFamily="34" charset="0"/>
              </a:rPr>
              <a:t>SCHOOL BUSES</a:t>
            </a:r>
          </a:p>
        </p:txBody>
      </p:sp>
      <p:sp>
        <p:nvSpPr>
          <p:cNvPr id="33" name="TextBox 32"/>
          <p:cNvSpPr txBox="1"/>
          <p:nvPr/>
        </p:nvSpPr>
        <p:spPr>
          <a:xfrm>
            <a:off x="6360882" y="2192631"/>
            <a:ext cx="2467400" cy="1015663"/>
          </a:xfrm>
          <a:prstGeom prst="rect">
            <a:avLst/>
          </a:prstGeom>
          <a:noFill/>
        </p:spPr>
        <p:txBody>
          <a:bodyPr wrap="square" rtlCol="0">
            <a:spAutoFit/>
          </a:bodyPr>
          <a:lstStyle/>
          <a:p>
            <a:pPr algn="ctr"/>
            <a:r>
              <a:rPr lang="en-US" sz="6000" b="1" dirty="0">
                <a:solidFill>
                  <a:schemeClr val="accent1"/>
                </a:solidFill>
                <a:latin typeface="HelveticaNeueLT Std" panose="020B0604020202020204" pitchFamily="34" charset="0"/>
              </a:rPr>
              <a:t>720</a:t>
            </a:r>
            <a:endParaRPr lang="en-US" sz="4400" b="1" dirty="0">
              <a:solidFill>
                <a:schemeClr val="accent1"/>
              </a:solidFill>
              <a:latin typeface="HelveticaNeueLT Std" panose="020B0604020202020204" pitchFamily="34" charset="0"/>
            </a:endParaRPr>
          </a:p>
        </p:txBody>
      </p:sp>
      <p:sp>
        <p:nvSpPr>
          <p:cNvPr id="34" name="TextBox 33"/>
          <p:cNvSpPr txBox="1"/>
          <p:nvPr/>
        </p:nvSpPr>
        <p:spPr>
          <a:xfrm>
            <a:off x="6322128" y="1863924"/>
            <a:ext cx="2467400" cy="523220"/>
          </a:xfrm>
          <a:prstGeom prst="rect">
            <a:avLst/>
          </a:prstGeom>
          <a:noFill/>
        </p:spPr>
        <p:txBody>
          <a:bodyPr wrap="square" rtlCol="0">
            <a:spAutoFit/>
          </a:bodyPr>
          <a:lstStyle/>
          <a:p>
            <a:pPr algn="ctr"/>
            <a:r>
              <a:rPr lang="en-US" sz="2800" dirty="0">
                <a:solidFill>
                  <a:schemeClr val="bg1">
                    <a:lumMod val="50000"/>
                  </a:schemeClr>
                </a:solidFill>
                <a:latin typeface="HelveticaNeueLT Std" panose="020B0604020202020204" pitchFamily="34" charset="0"/>
              </a:rPr>
              <a:t>OVER</a:t>
            </a:r>
          </a:p>
        </p:txBody>
      </p:sp>
      <p:sp>
        <p:nvSpPr>
          <p:cNvPr id="35" name="TextBox 34"/>
          <p:cNvSpPr txBox="1"/>
          <p:nvPr/>
        </p:nvSpPr>
        <p:spPr>
          <a:xfrm>
            <a:off x="6318959" y="3093949"/>
            <a:ext cx="2467400" cy="954107"/>
          </a:xfrm>
          <a:prstGeom prst="rect">
            <a:avLst/>
          </a:prstGeom>
          <a:noFill/>
        </p:spPr>
        <p:txBody>
          <a:bodyPr wrap="square" rtlCol="0">
            <a:spAutoFit/>
          </a:bodyPr>
          <a:lstStyle/>
          <a:p>
            <a:pPr algn="ctr"/>
            <a:r>
              <a:rPr lang="en-US" sz="2800" dirty="0">
                <a:solidFill>
                  <a:schemeClr val="bg1">
                    <a:lumMod val="50000"/>
                  </a:schemeClr>
                </a:solidFill>
                <a:latin typeface="HelveticaNeueLT Std" panose="020B0604020202020204" pitchFamily="34" charset="0"/>
              </a:rPr>
              <a:t>SCHOOL DISTRICTS</a:t>
            </a:r>
          </a:p>
        </p:txBody>
      </p:sp>
      <p:sp>
        <p:nvSpPr>
          <p:cNvPr id="26" name="Title 2"/>
          <p:cNvSpPr>
            <a:spLocks noGrp="1"/>
          </p:cNvSpPr>
          <p:nvPr>
            <p:ph type="title"/>
          </p:nvPr>
        </p:nvSpPr>
        <p:spPr>
          <a:xfrm>
            <a:off x="2133600" y="183932"/>
            <a:ext cx="6858000" cy="654268"/>
          </a:xfrm>
        </p:spPr>
        <p:txBody>
          <a:bodyPr/>
          <a:lstStyle/>
          <a:p>
            <a:r>
              <a:rPr lang="en-US" dirty="0"/>
              <a:t>A Growing Trend</a:t>
            </a:r>
          </a:p>
        </p:txBody>
      </p:sp>
      <p:sp>
        <p:nvSpPr>
          <p:cNvPr id="13" name="TextBox 12">
            <a:extLst>
              <a:ext uri="{FF2B5EF4-FFF2-40B4-BE49-F238E27FC236}">
                <a16:creationId xmlns:a16="http://schemas.microsoft.com/office/drawing/2014/main" id="{ED100B3B-C8F6-42DF-B778-74B813492146}"/>
              </a:ext>
            </a:extLst>
          </p:cNvPr>
          <p:cNvSpPr txBox="1"/>
          <p:nvPr/>
        </p:nvSpPr>
        <p:spPr>
          <a:xfrm>
            <a:off x="118844" y="1863387"/>
            <a:ext cx="2467400" cy="523220"/>
          </a:xfrm>
          <a:prstGeom prst="rect">
            <a:avLst/>
          </a:prstGeom>
          <a:noFill/>
        </p:spPr>
        <p:txBody>
          <a:bodyPr wrap="square" rtlCol="0">
            <a:spAutoFit/>
          </a:bodyPr>
          <a:lstStyle/>
          <a:p>
            <a:pPr algn="ctr"/>
            <a:r>
              <a:rPr lang="en-US" sz="2800" dirty="0">
                <a:solidFill>
                  <a:schemeClr val="bg1">
                    <a:lumMod val="50000"/>
                  </a:schemeClr>
                </a:solidFill>
                <a:latin typeface="HelveticaNeueLT Std" panose="020B0604020202020204" pitchFamily="34" charset="0"/>
              </a:rPr>
              <a:t>OVER</a:t>
            </a:r>
          </a:p>
        </p:txBody>
      </p:sp>
    </p:spTree>
    <p:extLst>
      <p:ext uri="{BB962C8B-B14F-4D97-AF65-F5344CB8AC3E}">
        <p14:creationId xmlns:p14="http://schemas.microsoft.com/office/powerpoint/2010/main" val="371076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01FEF-C349-4E8F-8FDC-047E345262AE}"/>
              </a:ext>
            </a:extLst>
          </p:cNvPr>
          <p:cNvSpPr>
            <a:spLocks noGrp="1"/>
          </p:cNvSpPr>
          <p:nvPr>
            <p:ph type="body" idx="1"/>
          </p:nvPr>
        </p:nvSpPr>
        <p:spPr>
          <a:xfrm>
            <a:off x="762000" y="834736"/>
            <a:ext cx="4267200" cy="563562"/>
          </a:xfrm>
        </p:spPr>
        <p:txBody>
          <a:bodyPr/>
          <a:lstStyle/>
          <a:p>
            <a:pPr algn="ctr"/>
            <a:r>
              <a:rPr lang="en-US" sz="2400" dirty="0"/>
              <a:t>Food &amp; Beverage</a:t>
            </a:r>
            <a:r>
              <a:rPr lang="en-US" dirty="0"/>
              <a:t>	</a:t>
            </a:r>
          </a:p>
        </p:txBody>
      </p:sp>
      <p:sp>
        <p:nvSpPr>
          <p:cNvPr id="8" name="Content Placeholder 7">
            <a:extLst>
              <a:ext uri="{FF2B5EF4-FFF2-40B4-BE49-F238E27FC236}">
                <a16:creationId xmlns:a16="http://schemas.microsoft.com/office/drawing/2014/main" id="{8CF64490-1ED4-424B-8F69-E2C043C4E579}"/>
              </a:ext>
            </a:extLst>
          </p:cNvPr>
          <p:cNvSpPr>
            <a:spLocks noGrp="1"/>
          </p:cNvSpPr>
          <p:nvPr>
            <p:ph sz="half" idx="2"/>
          </p:nvPr>
        </p:nvSpPr>
        <p:spPr>
          <a:xfrm>
            <a:off x="264789" y="1490234"/>
            <a:ext cx="4267200" cy="4495800"/>
          </a:xfrm>
        </p:spPr>
        <p:txBody>
          <a:bodyPr/>
          <a:lstStyle/>
          <a:p>
            <a:endParaRPr lang="en-US" dirty="0"/>
          </a:p>
        </p:txBody>
      </p:sp>
      <p:sp>
        <p:nvSpPr>
          <p:cNvPr id="9" name="Text Placeholder 8">
            <a:extLst>
              <a:ext uri="{FF2B5EF4-FFF2-40B4-BE49-F238E27FC236}">
                <a16:creationId xmlns:a16="http://schemas.microsoft.com/office/drawing/2014/main" id="{E1872BA9-3815-494F-906F-B3A0A91F02DC}"/>
              </a:ext>
            </a:extLst>
          </p:cNvPr>
          <p:cNvSpPr>
            <a:spLocks noGrp="1"/>
          </p:cNvSpPr>
          <p:nvPr>
            <p:ph type="body" sz="quarter" idx="3"/>
          </p:nvPr>
        </p:nvSpPr>
        <p:spPr>
          <a:xfrm>
            <a:off x="4343400" y="831741"/>
            <a:ext cx="4267200" cy="563562"/>
          </a:xfrm>
        </p:spPr>
        <p:txBody>
          <a:bodyPr>
            <a:normAutofit/>
          </a:bodyPr>
          <a:lstStyle/>
          <a:p>
            <a:pPr algn="ctr"/>
            <a:r>
              <a:rPr lang="en-US" sz="2400" dirty="0"/>
              <a:t>Para Transit</a:t>
            </a:r>
          </a:p>
        </p:txBody>
      </p:sp>
      <p:sp>
        <p:nvSpPr>
          <p:cNvPr id="10" name="Content Placeholder 9">
            <a:extLst>
              <a:ext uri="{FF2B5EF4-FFF2-40B4-BE49-F238E27FC236}">
                <a16:creationId xmlns:a16="http://schemas.microsoft.com/office/drawing/2014/main" id="{E8D580CD-E1B0-4C88-AEE2-C9346FC0FF3C}"/>
              </a:ext>
            </a:extLst>
          </p:cNvPr>
          <p:cNvSpPr>
            <a:spLocks noGrp="1"/>
          </p:cNvSpPr>
          <p:nvPr>
            <p:ph sz="quarter" idx="4"/>
          </p:nvPr>
        </p:nvSpPr>
        <p:spPr>
          <a:xfrm>
            <a:off x="4724400" y="1490234"/>
            <a:ext cx="4267200" cy="4495800"/>
          </a:xfrm>
        </p:spPr>
        <p:txBody>
          <a:bodyPr/>
          <a:lstStyle/>
          <a:p>
            <a:endParaRPr lang="en-US" dirty="0"/>
          </a:p>
        </p:txBody>
      </p:sp>
      <p:sp>
        <p:nvSpPr>
          <p:cNvPr id="3" name="Title 2"/>
          <p:cNvSpPr>
            <a:spLocks noGrp="1"/>
          </p:cNvSpPr>
          <p:nvPr>
            <p:ph type="title"/>
          </p:nvPr>
        </p:nvSpPr>
        <p:spPr/>
        <p:txBody>
          <a:bodyPr/>
          <a:lstStyle/>
          <a:p>
            <a:r>
              <a:rPr lang="en-US" dirty="0"/>
              <a:t>Other Markets..</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b="1394"/>
          <a:stretch/>
        </p:blipFill>
        <p:spPr>
          <a:xfrm>
            <a:off x="1143000" y="1483307"/>
            <a:ext cx="3124200" cy="236355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E13612C-B959-4DB8-8160-DD67420A16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527"/>
          <a:stretch/>
        </p:blipFill>
        <p:spPr>
          <a:xfrm>
            <a:off x="1143000" y="4046487"/>
            <a:ext cx="3124200" cy="2209330"/>
          </a:xfrm>
          <a:prstGeom prst="rect">
            <a:avLst/>
          </a:prstGeom>
          <a:ln>
            <a:noFill/>
          </a:ln>
          <a:effectLst>
            <a:outerShdw blurRad="292100" dist="139700" dir="2700000" algn="tl" rotWithShape="0">
              <a:srgbClr val="333333">
                <a:alpha val="65000"/>
              </a:srgbClr>
            </a:outerShdw>
          </a:effectLst>
        </p:spPr>
      </p:pic>
      <p:pic>
        <p:nvPicPr>
          <p:cNvPr id="6" name="Picture 2" descr="The San Diego Metropolitan Transit System rolled out its new fleet of 77 buses fueled by emissions-reducing, economical propane autogas. The alternatively fueled buses help the agency reduce its operating costs, and will reduce emissions by 2 million pounds per year.">
            <a:extLst>
              <a:ext uri="{FF2B5EF4-FFF2-40B4-BE49-F238E27FC236}">
                <a16:creationId xmlns:a16="http://schemas.microsoft.com/office/drawing/2014/main" id="{65D3A9DB-B5A7-4942-A1CC-577638DC03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25" r="4762" b="5990"/>
          <a:stretch/>
        </p:blipFill>
        <p:spPr bwMode="auto">
          <a:xfrm>
            <a:off x="5036127" y="1483307"/>
            <a:ext cx="2971800" cy="2356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After a two-year pilot program testing five propane autogas paratransit buses, Delaware Department of Transportation purchased 50 more in 2016, and will purchase an additional 75 by 2018. That will bring the total number of propane autogas-fueled vehicles in DART’s paratransit fleet to 130.">
            <a:extLst>
              <a:ext uri="{FF2B5EF4-FFF2-40B4-BE49-F238E27FC236}">
                <a16:creationId xmlns:a16="http://schemas.microsoft.com/office/drawing/2014/main" id="{C28DE910-93B7-41CF-940E-F53722F372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6127" y="4046487"/>
            <a:ext cx="2971800" cy="2228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74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2155825"/>
          </a:xfrm>
        </p:spPr>
        <p:txBody>
          <a:bodyPr/>
          <a:lstStyle/>
          <a:p>
            <a:r>
              <a:rPr lang="en-US" dirty="0"/>
              <a:t>Thank you</a:t>
            </a:r>
          </a:p>
        </p:txBody>
      </p:sp>
      <p:sp>
        <p:nvSpPr>
          <p:cNvPr id="3" name="Subtitle 2"/>
          <p:cNvSpPr>
            <a:spLocks noGrp="1"/>
          </p:cNvSpPr>
          <p:nvPr>
            <p:ph type="subTitle" idx="1"/>
          </p:nvPr>
        </p:nvSpPr>
        <p:spPr>
          <a:xfrm>
            <a:off x="1295400" y="2971800"/>
            <a:ext cx="6400800" cy="1066800"/>
          </a:xfrm>
        </p:spPr>
        <p:txBody>
          <a:bodyPr>
            <a:normAutofit/>
          </a:bodyPr>
          <a:lstStyle/>
          <a:p>
            <a:r>
              <a:rPr lang="en-US" dirty="0"/>
              <a:t>800.59.ROUSH</a:t>
            </a:r>
          </a:p>
          <a:p>
            <a:r>
              <a:rPr lang="en-US" dirty="0"/>
              <a:t>ROUSHcleantech.com</a:t>
            </a:r>
          </a:p>
        </p:txBody>
      </p:sp>
      <p:sp>
        <p:nvSpPr>
          <p:cNvPr id="5" name="TextBox 4"/>
          <p:cNvSpPr txBox="1"/>
          <p:nvPr/>
        </p:nvSpPr>
        <p:spPr>
          <a:xfrm>
            <a:off x="2849021" y="4572000"/>
            <a:ext cx="3467681" cy="1477328"/>
          </a:xfrm>
          <a:prstGeom prst="rect">
            <a:avLst/>
          </a:prstGeom>
          <a:noFill/>
        </p:spPr>
        <p:txBody>
          <a:bodyPr wrap="none" rtlCol="0">
            <a:spAutoFit/>
          </a:bodyPr>
          <a:lstStyle/>
          <a:p>
            <a:pPr algn="ctr"/>
            <a:r>
              <a:rPr lang="en-US" b="1" dirty="0">
                <a:latin typeface="HelveticaNeueLT Std" pitchFamily="34" charset="0"/>
              </a:rPr>
              <a:t>Joe Rudolph</a:t>
            </a:r>
          </a:p>
          <a:p>
            <a:pPr algn="ctr"/>
            <a:r>
              <a:rPr lang="en-US" dirty="0">
                <a:latin typeface="HelveticaNeueLT Std" pitchFamily="34" charset="0"/>
              </a:rPr>
              <a:t>Director, Business Development</a:t>
            </a:r>
          </a:p>
          <a:p>
            <a:pPr algn="ctr"/>
            <a:endParaRPr lang="en-US" dirty="0">
              <a:latin typeface="HelveticaNeueLT Std" pitchFamily="34" charset="0"/>
            </a:endParaRPr>
          </a:p>
          <a:p>
            <a:pPr algn="ctr"/>
            <a:r>
              <a:rPr lang="en-US" dirty="0">
                <a:latin typeface="HelveticaNeueLT Std" pitchFamily="34" charset="0"/>
              </a:rPr>
              <a:t>317.407.8696</a:t>
            </a:r>
          </a:p>
          <a:p>
            <a:pPr algn="ctr"/>
            <a:r>
              <a:rPr lang="en-US" dirty="0">
                <a:latin typeface="HelveticaNeueLT Std" pitchFamily="34" charset="0"/>
              </a:rPr>
              <a:t>joe.rudolph@roush.com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Enterprise Brand Portfolio</a:t>
            </a:r>
          </a:p>
        </p:txBody>
      </p:sp>
      <p:grpSp>
        <p:nvGrpSpPr>
          <p:cNvPr id="4" name="Group 3"/>
          <p:cNvGrpSpPr/>
          <p:nvPr/>
        </p:nvGrpSpPr>
        <p:grpSpPr>
          <a:xfrm>
            <a:off x="432226" y="3634902"/>
            <a:ext cx="8392438" cy="983894"/>
            <a:chOff x="446762" y="2794574"/>
            <a:chExt cx="8392438" cy="983894"/>
          </a:xfrm>
        </p:grpSpPr>
        <p:sp>
          <p:nvSpPr>
            <p:cNvPr id="5" name="Rectangle 4"/>
            <p:cNvSpPr/>
            <p:nvPr/>
          </p:nvSpPr>
          <p:spPr>
            <a:xfrm>
              <a:off x="1981200" y="2864068"/>
              <a:ext cx="6858000" cy="838200"/>
            </a:xfrm>
            <a:prstGeom prst="rect">
              <a:avLst/>
            </a:prstGeom>
            <a:gradFill>
              <a:gsLst>
                <a:gs pos="0">
                  <a:schemeClr val="bg1">
                    <a:lumMod val="75000"/>
                    <a:alpha val="31000"/>
                  </a:schemeClr>
                </a:gs>
                <a:gs pos="50000">
                  <a:schemeClr val="accent1">
                    <a:tint val="44500"/>
                    <a:satMod val="160000"/>
                    <a:alpha val="5000"/>
                  </a:schemeClr>
                </a:gs>
                <a:gs pos="100000">
                  <a:schemeClr val="accent1">
                    <a:tint val="23500"/>
                    <a:satMod val="1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RPP.gif"/>
            <p:cNvPicPr>
              <a:picLocks noChangeAspect="1"/>
            </p:cNvPicPr>
            <p:nvPr/>
          </p:nvPicPr>
          <p:blipFill>
            <a:blip r:embed="rId2" cstate="print"/>
            <a:stretch>
              <a:fillRect/>
            </a:stretch>
          </p:blipFill>
          <p:spPr>
            <a:xfrm>
              <a:off x="446762" y="2794574"/>
              <a:ext cx="1684750" cy="983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322771" y="2907566"/>
              <a:ext cx="6364029" cy="732508"/>
            </a:xfrm>
            <a:prstGeom prst="rect">
              <a:avLst/>
            </a:prstGeom>
            <a:noFill/>
          </p:spPr>
          <p:txBody>
            <a:bodyPr wrap="square" rtlCol="0">
              <a:spAutoFit/>
            </a:bodyPr>
            <a:lstStyle/>
            <a:p>
              <a:pPr indent="-342900">
                <a:spcBef>
                  <a:spcPct val="20000"/>
                </a:spcBef>
              </a:pPr>
              <a:r>
                <a:rPr lang="en-US" sz="2000" b="1" dirty="0">
                  <a:latin typeface="HelveticaNeueLT Std" pitchFamily="34" charset="0"/>
                </a:rPr>
                <a:t>ROUSH Performance</a:t>
              </a:r>
            </a:p>
            <a:p>
              <a:pPr indent="-342900">
                <a:spcBef>
                  <a:spcPct val="20000"/>
                </a:spcBef>
              </a:pPr>
              <a:r>
                <a:rPr lang="en-US" dirty="0">
                  <a:latin typeface="HelveticaNeueLT Std" pitchFamily="34" charset="0"/>
                </a:rPr>
                <a:t>Industry leading high performance vehicles </a:t>
              </a:r>
            </a:p>
          </p:txBody>
        </p:sp>
      </p:grpSp>
      <p:grpSp>
        <p:nvGrpSpPr>
          <p:cNvPr id="8" name="Group 7"/>
          <p:cNvGrpSpPr/>
          <p:nvPr/>
        </p:nvGrpSpPr>
        <p:grpSpPr>
          <a:xfrm>
            <a:off x="437663" y="2406270"/>
            <a:ext cx="8392438" cy="983894"/>
            <a:chOff x="446762" y="1606906"/>
            <a:chExt cx="8392438" cy="983894"/>
          </a:xfrm>
        </p:grpSpPr>
        <p:sp>
          <p:nvSpPr>
            <p:cNvPr id="9" name="Rectangle 8"/>
            <p:cNvSpPr/>
            <p:nvPr/>
          </p:nvSpPr>
          <p:spPr>
            <a:xfrm>
              <a:off x="1981200" y="1676400"/>
              <a:ext cx="6858000" cy="838200"/>
            </a:xfrm>
            <a:prstGeom prst="rect">
              <a:avLst/>
            </a:prstGeom>
            <a:gradFill>
              <a:gsLst>
                <a:gs pos="0">
                  <a:schemeClr val="bg1">
                    <a:lumMod val="75000"/>
                    <a:alpha val="31000"/>
                  </a:schemeClr>
                </a:gs>
                <a:gs pos="50000">
                  <a:schemeClr val="accent1">
                    <a:tint val="44500"/>
                    <a:satMod val="160000"/>
                    <a:alpha val="5000"/>
                  </a:schemeClr>
                </a:gs>
                <a:gs pos="100000">
                  <a:schemeClr val="accent1">
                    <a:tint val="23500"/>
                    <a:satMod val="1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RFR.gif"/>
            <p:cNvPicPr>
              <a:picLocks noChangeAspect="1"/>
            </p:cNvPicPr>
            <p:nvPr/>
          </p:nvPicPr>
          <p:blipFill>
            <a:blip r:embed="rId3" cstate="print"/>
            <a:stretch>
              <a:fillRect/>
            </a:stretch>
          </p:blipFill>
          <p:spPr>
            <a:xfrm>
              <a:off x="446762" y="1606906"/>
              <a:ext cx="1684750" cy="983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2286000" y="1728958"/>
              <a:ext cx="6364029" cy="732508"/>
            </a:xfrm>
            <a:prstGeom prst="rect">
              <a:avLst/>
            </a:prstGeom>
            <a:noFill/>
          </p:spPr>
          <p:txBody>
            <a:bodyPr wrap="square" rtlCol="0">
              <a:spAutoFit/>
            </a:bodyPr>
            <a:lstStyle/>
            <a:p>
              <a:pPr marL="342900" indent="-342900">
                <a:spcBef>
                  <a:spcPct val="20000"/>
                </a:spcBef>
              </a:pPr>
              <a:r>
                <a:rPr lang="en-US" sz="2000" b="1" dirty="0">
                  <a:latin typeface="HelveticaNeueLT Std" pitchFamily="34" charset="0"/>
                </a:rPr>
                <a:t>Roush Fenway Racing</a:t>
              </a:r>
            </a:p>
            <a:p>
              <a:pPr marL="342900" indent="-342900">
                <a:spcBef>
                  <a:spcPct val="20000"/>
                </a:spcBef>
              </a:pPr>
              <a:r>
                <a:rPr lang="en-US" dirty="0">
                  <a:latin typeface="HelveticaNeueLT Std" pitchFamily="34" charset="0"/>
                </a:rPr>
                <a:t>NASCAR racing team(s)</a:t>
              </a:r>
            </a:p>
          </p:txBody>
        </p:sp>
      </p:grpSp>
      <p:grpSp>
        <p:nvGrpSpPr>
          <p:cNvPr id="12" name="Group 11"/>
          <p:cNvGrpSpPr/>
          <p:nvPr/>
        </p:nvGrpSpPr>
        <p:grpSpPr>
          <a:xfrm>
            <a:off x="418583" y="1151264"/>
            <a:ext cx="8468638" cy="983894"/>
            <a:chOff x="446762" y="5257800"/>
            <a:chExt cx="8468638" cy="983894"/>
          </a:xfrm>
        </p:grpSpPr>
        <p:sp>
          <p:nvSpPr>
            <p:cNvPr id="13" name="Rectangle 12"/>
            <p:cNvSpPr/>
            <p:nvPr/>
          </p:nvSpPr>
          <p:spPr>
            <a:xfrm>
              <a:off x="2057400" y="5334000"/>
              <a:ext cx="6858000" cy="838200"/>
            </a:xfrm>
            <a:prstGeom prst="rect">
              <a:avLst/>
            </a:prstGeom>
            <a:gradFill>
              <a:gsLst>
                <a:gs pos="0">
                  <a:schemeClr val="bg1">
                    <a:lumMod val="75000"/>
                    <a:alpha val="31000"/>
                  </a:schemeClr>
                </a:gs>
                <a:gs pos="50000">
                  <a:schemeClr val="accent1">
                    <a:tint val="44500"/>
                    <a:satMod val="160000"/>
                    <a:alpha val="5000"/>
                  </a:schemeClr>
                </a:gs>
                <a:gs pos="100000">
                  <a:schemeClr val="accent1">
                    <a:tint val="23500"/>
                    <a:satMod val="1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ROUSHindustries.gif"/>
            <p:cNvPicPr>
              <a:picLocks noChangeAspect="1"/>
            </p:cNvPicPr>
            <p:nvPr/>
          </p:nvPicPr>
          <p:blipFill>
            <a:blip r:embed="rId4" cstate="print"/>
            <a:stretch>
              <a:fillRect/>
            </a:stretch>
          </p:blipFill>
          <p:spPr>
            <a:xfrm>
              <a:off x="446762" y="5257800"/>
              <a:ext cx="1684750" cy="983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2362200" y="5418090"/>
              <a:ext cx="6364029" cy="677108"/>
            </a:xfrm>
            <a:prstGeom prst="rect">
              <a:avLst/>
            </a:prstGeom>
            <a:noFill/>
          </p:spPr>
          <p:txBody>
            <a:bodyPr wrap="square" rtlCol="0">
              <a:spAutoFit/>
            </a:bodyPr>
            <a:lstStyle/>
            <a:p>
              <a:r>
                <a:rPr lang="en-US" sz="2000" b="1" dirty="0">
                  <a:latin typeface="HelveticaNeueLT Std" pitchFamily="34" charset="0"/>
                </a:rPr>
                <a:t>ROUSH Industries</a:t>
              </a:r>
            </a:p>
            <a:p>
              <a:r>
                <a:rPr lang="en-US" dirty="0">
                  <a:latin typeface="HelveticaNeueLT Std" pitchFamily="34" charset="0"/>
                </a:rPr>
                <a:t>OEM manufacturing, engineering, prototyping and design</a:t>
              </a:r>
            </a:p>
          </p:txBody>
        </p:sp>
      </p:grpSp>
      <p:grpSp>
        <p:nvGrpSpPr>
          <p:cNvPr id="16" name="Group 15"/>
          <p:cNvGrpSpPr/>
          <p:nvPr/>
        </p:nvGrpSpPr>
        <p:grpSpPr>
          <a:xfrm>
            <a:off x="457200" y="4883506"/>
            <a:ext cx="8408204" cy="983894"/>
            <a:chOff x="457200" y="4883506"/>
            <a:chExt cx="8408204" cy="983894"/>
          </a:xfrm>
        </p:grpSpPr>
        <p:grpSp>
          <p:nvGrpSpPr>
            <p:cNvPr id="17" name="Group 12"/>
            <p:cNvGrpSpPr/>
            <p:nvPr/>
          </p:nvGrpSpPr>
          <p:grpSpPr>
            <a:xfrm>
              <a:off x="457200" y="4883506"/>
              <a:ext cx="8408204" cy="983894"/>
              <a:chOff x="446762" y="3993932"/>
              <a:chExt cx="8408204" cy="983894"/>
            </a:xfrm>
          </p:grpSpPr>
          <p:sp>
            <p:nvSpPr>
              <p:cNvPr id="20" name="Rectangle 19"/>
              <p:cNvSpPr/>
              <p:nvPr/>
            </p:nvSpPr>
            <p:spPr>
              <a:xfrm>
                <a:off x="1996966" y="4067502"/>
                <a:ext cx="6858000" cy="838200"/>
              </a:xfrm>
              <a:prstGeom prst="rect">
                <a:avLst/>
              </a:prstGeom>
              <a:gradFill>
                <a:gsLst>
                  <a:gs pos="0">
                    <a:schemeClr val="bg1">
                      <a:lumMod val="75000"/>
                      <a:alpha val="31000"/>
                    </a:schemeClr>
                  </a:gs>
                  <a:gs pos="50000">
                    <a:schemeClr val="accent1">
                      <a:tint val="44500"/>
                      <a:satMod val="160000"/>
                      <a:alpha val="5000"/>
                    </a:schemeClr>
                  </a:gs>
                  <a:gs pos="100000">
                    <a:schemeClr val="accent1">
                      <a:tint val="23500"/>
                      <a:satMod val="1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RLF.gif"/>
              <p:cNvPicPr>
                <a:picLocks noChangeAspect="1"/>
              </p:cNvPicPr>
              <p:nvPr/>
            </p:nvPicPr>
            <p:blipFill>
              <a:blip r:embed="rId5" cstate="print"/>
              <a:stretch>
                <a:fillRect/>
              </a:stretch>
            </p:blipFill>
            <p:spPr>
              <a:xfrm>
                <a:off x="446762" y="3993932"/>
                <a:ext cx="1684750" cy="983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TextBox 21"/>
              <p:cNvSpPr txBox="1"/>
              <p:nvPr/>
            </p:nvSpPr>
            <p:spPr>
              <a:xfrm>
                <a:off x="2322771" y="4138456"/>
                <a:ext cx="6364029" cy="677108"/>
              </a:xfrm>
              <a:prstGeom prst="rect">
                <a:avLst/>
              </a:prstGeom>
              <a:noFill/>
            </p:spPr>
            <p:txBody>
              <a:bodyPr wrap="square" rtlCol="0">
                <a:spAutoFit/>
              </a:bodyPr>
              <a:lstStyle/>
              <a:p>
                <a:r>
                  <a:rPr lang="en-US" sz="2000" b="1" dirty="0">
                    <a:latin typeface="HelveticaNeueLT Std" pitchFamily="34" charset="0"/>
                  </a:rPr>
                  <a:t>ROUSH CleanTech</a:t>
                </a:r>
              </a:p>
              <a:p>
                <a:r>
                  <a:rPr lang="en-US" dirty="0">
                    <a:latin typeface="HelveticaNeueLT Std" pitchFamily="34" charset="0"/>
                  </a:rPr>
                  <a:t>Propane autogas powered commercial vehicles.</a:t>
                </a:r>
              </a:p>
            </p:txBody>
          </p:sp>
        </p:grpSp>
        <p:sp>
          <p:nvSpPr>
            <p:cNvPr id="18" name="Rectangle 17"/>
            <p:cNvSpPr/>
            <p:nvPr/>
          </p:nvSpPr>
          <p:spPr>
            <a:xfrm>
              <a:off x="600501" y="5063319"/>
              <a:ext cx="1460311" cy="586854"/>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 name="Picture 18" descr="RoushCleanTech_logo.gif"/>
            <p:cNvPicPr>
              <a:picLocks noChangeAspect="1"/>
            </p:cNvPicPr>
            <p:nvPr/>
          </p:nvPicPr>
          <p:blipFill>
            <a:blip r:embed="rId6" cstate="print"/>
            <a:stretch>
              <a:fillRect/>
            </a:stretch>
          </p:blipFill>
          <p:spPr>
            <a:xfrm>
              <a:off x="588264" y="5150068"/>
              <a:ext cx="1469136" cy="457200"/>
            </a:xfrm>
            <a:prstGeom prst="rect">
              <a:avLst/>
            </a:prstGeom>
          </p:spPr>
        </p:pic>
      </p:grpSp>
    </p:spTree>
    <p:extLst>
      <p:ext uri="{BB962C8B-B14F-4D97-AF65-F5344CB8AC3E}">
        <p14:creationId xmlns:p14="http://schemas.microsoft.com/office/powerpoint/2010/main" val="332784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CT.gif"/>
          <p:cNvPicPr>
            <a:picLocks noChangeAspect="1"/>
          </p:cNvPicPr>
          <p:nvPr/>
        </p:nvPicPr>
        <p:blipFill>
          <a:blip r:embed="rId2" cstate="print"/>
          <a:stretch>
            <a:fillRect/>
          </a:stretch>
        </p:blipFill>
        <p:spPr>
          <a:xfrm>
            <a:off x="438411" y="1066800"/>
            <a:ext cx="2609589" cy="1524000"/>
          </a:xfrm>
          <a:prstGeom prst="rect">
            <a:avLst/>
          </a:prstGeom>
          <a:effectLst>
            <a:reflection blurRad="6350" stA="50000" endA="300" endPos="55000" dir="5400000" sy="-100000" algn="bl" rotWithShape="0"/>
          </a:effectLst>
        </p:spPr>
      </p:pic>
      <p:sp>
        <p:nvSpPr>
          <p:cNvPr id="2" name="Title 1"/>
          <p:cNvSpPr>
            <a:spLocks noGrp="1"/>
          </p:cNvSpPr>
          <p:nvPr>
            <p:ph type="title"/>
          </p:nvPr>
        </p:nvSpPr>
        <p:spPr/>
        <p:txBody>
          <a:bodyPr/>
          <a:lstStyle/>
          <a:p>
            <a:r>
              <a:rPr lang="en-US" sz="2800" dirty="0"/>
              <a:t>ROUSH CleanTech</a:t>
            </a:r>
          </a:p>
        </p:txBody>
      </p:sp>
      <p:sp>
        <p:nvSpPr>
          <p:cNvPr id="5" name="TextBox 4"/>
          <p:cNvSpPr txBox="1"/>
          <p:nvPr/>
        </p:nvSpPr>
        <p:spPr>
          <a:xfrm>
            <a:off x="2819400" y="1066800"/>
            <a:ext cx="6248400" cy="5139869"/>
          </a:xfrm>
          <a:prstGeom prst="rect">
            <a:avLst/>
          </a:prstGeom>
          <a:noFill/>
        </p:spPr>
        <p:txBody>
          <a:bodyPr wrap="square" rtlCol="0">
            <a:spAutoFit/>
          </a:bodyPr>
          <a:lstStyle/>
          <a:p>
            <a:pPr lvl="1">
              <a:buFont typeface="Arial" pitchFamily="34" charset="0"/>
              <a:buChar char="•"/>
            </a:pPr>
            <a:r>
              <a:rPr lang="en-US" sz="2000" dirty="0">
                <a:latin typeface="HelveticaNeueLT Std" pitchFamily="34" charset="0"/>
              </a:rPr>
              <a:t>  Founded in 2010.</a:t>
            </a:r>
          </a:p>
          <a:p>
            <a:pPr lvl="1"/>
            <a:r>
              <a:rPr lang="en-US" sz="2000" dirty="0">
                <a:latin typeface="HelveticaNeueLT Std" pitchFamily="34" charset="0"/>
              </a:rPr>
              <a:t>   </a:t>
            </a:r>
          </a:p>
          <a:p>
            <a:pPr lvl="1">
              <a:buFont typeface="Arial" pitchFamily="34" charset="0"/>
              <a:buChar char="•"/>
            </a:pPr>
            <a:r>
              <a:rPr lang="en-US" dirty="0">
                <a:latin typeface="HelveticaNeueLT Std" pitchFamily="34" charset="0"/>
              </a:rPr>
              <a:t>  Dedicated to developing quality alternative fuel   	solutions.</a:t>
            </a:r>
          </a:p>
          <a:p>
            <a:pPr lvl="1">
              <a:buFont typeface="Arial" pitchFamily="34" charset="0"/>
              <a:buChar char="•"/>
            </a:pPr>
            <a:endParaRPr lang="en-US" dirty="0">
              <a:latin typeface="HelveticaNeueLT Std" pitchFamily="34" charset="0"/>
            </a:endParaRPr>
          </a:p>
          <a:p>
            <a:pPr lvl="1">
              <a:buFont typeface="Arial" pitchFamily="34" charset="0"/>
              <a:buChar char="•"/>
            </a:pPr>
            <a:r>
              <a:rPr lang="en-US" dirty="0">
                <a:latin typeface="HelveticaNeueLT Std" pitchFamily="34" charset="0"/>
              </a:rPr>
              <a:t>  Propane autogas focus.</a:t>
            </a:r>
          </a:p>
          <a:p>
            <a:pPr lvl="1"/>
            <a:endParaRPr lang="en-US" dirty="0">
              <a:latin typeface="HelveticaNeueLT Std" pitchFamily="34" charset="0"/>
            </a:endParaRPr>
          </a:p>
          <a:p>
            <a:pPr lvl="1">
              <a:buFont typeface="Arial" pitchFamily="34" charset="0"/>
              <a:buChar char="•"/>
            </a:pPr>
            <a:r>
              <a:rPr lang="en-US" dirty="0">
                <a:latin typeface="HelveticaNeueLT Std" pitchFamily="34" charset="0"/>
              </a:rPr>
              <a:t>  EPA and CARB certification.</a:t>
            </a:r>
          </a:p>
          <a:p>
            <a:pPr lvl="1">
              <a:buFont typeface="Arial" pitchFamily="34" charset="0"/>
              <a:buChar char="•"/>
            </a:pPr>
            <a:endParaRPr lang="en-US" dirty="0">
              <a:latin typeface="HelveticaNeueLT Std" pitchFamily="34" charset="0"/>
            </a:endParaRPr>
          </a:p>
          <a:p>
            <a:pPr lvl="1">
              <a:buFont typeface="Arial" pitchFamily="34" charset="0"/>
              <a:buChar char="•"/>
            </a:pPr>
            <a:r>
              <a:rPr lang="en-US" dirty="0">
                <a:latin typeface="HelveticaNeueLT Std" pitchFamily="34" charset="0"/>
              </a:rPr>
              <a:t>  Platform customization to suit customer needs.</a:t>
            </a:r>
          </a:p>
          <a:p>
            <a:pPr lvl="1">
              <a:buFont typeface="Arial" pitchFamily="34" charset="0"/>
              <a:buChar char="•"/>
            </a:pPr>
            <a:endParaRPr lang="en-US" dirty="0">
              <a:latin typeface="HelveticaNeueLT Std" pitchFamily="34" charset="0"/>
            </a:endParaRPr>
          </a:p>
          <a:p>
            <a:pPr lvl="1">
              <a:buFont typeface="Arial" pitchFamily="34" charset="0"/>
              <a:buChar char="•"/>
            </a:pPr>
            <a:r>
              <a:rPr lang="en-US" dirty="0">
                <a:latin typeface="HelveticaNeueLT Std" pitchFamily="34" charset="0"/>
              </a:rPr>
              <a:t>  Reduces operating costs, carbon footprint.</a:t>
            </a:r>
          </a:p>
          <a:p>
            <a:pPr lvl="1">
              <a:buFont typeface="Arial" pitchFamily="34" charset="0"/>
              <a:buChar char="•"/>
            </a:pPr>
            <a:endParaRPr lang="en-US" dirty="0">
              <a:latin typeface="HelveticaNeueLT Std" pitchFamily="34" charset="0"/>
            </a:endParaRPr>
          </a:p>
          <a:p>
            <a:pPr lvl="1">
              <a:buFont typeface="Arial" pitchFamily="34" charset="0"/>
              <a:buChar char="•"/>
            </a:pPr>
            <a:r>
              <a:rPr lang="en-US" dirty="0">
                <a:latin typeface="HelveticaNeueLT Std" pitchFamily="34" charset="0"/>
              </a:rPr>
              <a:t>  OEM support through Ford and BPN dealers.</a:t>
            </a:r>
          </a:p>
          <a:p>
            <a:pPr lvl="1"/>
            <a:endParaRPr lang="en-US" dirty="0">
              <a:latin typeface="HelveticaNeueLT Std" pitchFamily="34" charset="0"/>
            </a:endParaRPr>
          </a:p>
          <a:p>
            <a:pPr lvl="1">
              <a:buFont typeface="Arial" pitchFamily="34" charset="0"/>
              <a:buChar char="•"/>
            </a:pPr>
            <a:r>
              <a:rPr lang="en-US" dirty="0">
                <a:latin typeface="HelveticaNeueLT Std" pitchFamily="34" charset="0"/>
              </a:rPr>
              <a:t>  Creating opportunities for partner companies.</a:t>
            </a:r>
          </a:p>
          <a:p>
            <a:pPr lvl="1">
              <a:buFont typeface="Arial" pitchFamily="34" charset="0"/>
              <a:buChar char="•"/>
            </a:pPr>
            <a:endParaRPr lang="en-US" dirty="0">
              <a:latin typeface="HelveticaNeueLT Std" pitchFamily="34" charset="0"/>
            </a:endParaRPr>
          </a:p>
          <a:p>
            <a:pPr lvl="1">
              <a:buFont typeface="Arial" pitchFamily="34" charset="0"/>
              <a:buChar char="•"/>
            </a:pPr>
            <a:r>
              <a:rPr lang="en-US" dirty="0">
                <a:latin typeface="HelveticaNeueLT Std" pitchFamily="34" charset="0"/>
              </a:rPr>
              <a:t>  Using American fuel and American technology.</a:t>
            </a:r>
          </a:p>
        </p:txBody>
      </p:sp>
    </p:spTree>
    <p:extLst>
      <p:ext uri="{BB962C8B-B14F-4D97-AF65-F5344CB8AC3E}">
        <p14:creationId xmlns:p14="http://schemas.microsoft.com/office/powerpoint/2010/main" val="321597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Units in Operation</a:t>
            </a:r>
          </a:p>
        </p:txBody>
      </p:sp>
      <p:graphicFrame>
        <p:nvGraphicFramePr>
          <p:cNvPr id="4" name="Chart 3"/>
          <p:cNvGraphicFramePr/>
          <p:nvPr>
            <p:extLst>
              <p:ext uri="{D42A27DB-BD31-4B8C-83A1-F6EECF244321}">
                <p14:modId xmlns:p14="http://schemas.microsoft.com/office/powerpoint/2010/main" val="2679736618"/>
              </p:ext>
            </p:extLst>
          </p:nvPr>
        </p:nvGraphicFramePr>
        <p:xfrm>
          <a:off x="127000" y="1066800"/>
          <a:ext cx="88646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598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865069" y="1447800"/>
            <a:ext cx="0" cy="32252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202473" y="1447800"/>
            <a:ext cx="0" cy="3225284"/>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7113" y="183932"/>
            <a:ext cx="2264487" cy="916443"/>
          </a:xfrm>
          <a:prstGeom prst="rect">
            <a:avLst/>
          </a:prstGeom>
        </p:spPr>
      </p:pic>
      <p:sp>
        <p:nvSpPr>
          <p:cNvPr id="30" name="TextBox 29"/>
          <p:cNvSpPr txBox="1"/>
          <p:nvPr/>
        </p:nvSpPr>
        <p:spPr>
          <a:xfrm>
            <a:off x="60927" y="2507477"/>
            <a:ext cx="2741463" cy="1015663"/>
          </a:xfrm>
          <a:prstGeom prst="rect">
            <a:avLst/>
          </a:prstGeom>
          <a:noFill/>
        </p:spPr>
        <p:txBody>
          <a:bodyPr wrap="square" rtlCol="0">
            <a:spAutoFit/>
          </a:bodyPr>
          <a:lstStyle/>
          <a:p>
            <a:pPr algn="ctr"/>
            <a:r>
              <a:rPr lang="en-US" sz="6000" b="1" dirty="0">
                <a:solidFill>
                  <a:schemeClr val="accent1"/>
                </a:solidFill>
                <a:latin typeface="HelveticaNeueLT Std" panose="020B0604020202020204" pitchFamily="34" charset="0"/>
              </a:rPr>
              <a:t>17,500</a:t>
            </a:r>
            <a:r>
              <a:rPr lang="en-US" sz="4400" b="1" dirty="0">
                <a:solidFill>
                  <a:schemeClr val="accent1"/>
                </a:solidFill>
                <a:latin typeface="HelveticaNeueLT Std" panose="020B0604020202020204" pitchFamily="34" charset="0"/>
              </a:rPr>
              <a:t> </a:t>
            </a:r>
          </a:p>
        </p:txBody>
      </p:sp>
      <p:sp>
        <p:nvSpPr>
          <p:cNvPr id="31" name="TextBox 30"/>
          <p:cNvSpPr txBox="1"/>
          <p:nvPr/>
        </p:nvSpPr>
        <p:spPr>
          <a:xfrm>
            <a:off x="259482" y="2112886"/>
            <a:ext cx="2467400" cy="461665"/>
          </a:xfrm>
          <a:prstGeom prst="rect">
            <a:avLst/>
          </a:prstGeom>
          <a:noFill/>
        </p:spPr>
        <p:txBody>
          <a:bodyPr wrap="square" rtlCol="0">
            <a:spAutoFit/>
          </a:bodyPr>
          <a:lstStyle/>
          <a:p>
            <a:pPr algn="ctr"/>
            <a:r>
              <a:rPr lang="en-US" sz="2400" dirty="0">
                <a:solidFill>
                  <a:schemeClr val="bg1">
                    <a:lumMod val="50000"/>
                  </a:schemeClr>
                </a:solidFill>
                <a:latin typeface="HelveticaNeueLT Std" panose="020B0604020202020204" pitchFamily="34" charset="0"/>
              </a:rPr>
              <a:t>OVER</a:t>
            </a:r>
          </a:p>
        </p:txBody>
      </p:sp>
      <p:sp>
        <p:nvSpPr>
          <p:cNvPr id="32" name="TextBox 31"/>
          <p:cNvSpPr txBox="1"/>
          <p:nvPr/>
        </p:nvSpPr>
        <p:spPr>
          <a:xfrm>
            <a:off x="269946" y="3516508"/>
            <a:ext cx="2467400" cy="830997"/>
          </a:xfrm>
          <a:prstGeom prst="rect">
            <a:avLst/>
          </a:prstGeom>
          <a:noFill/>
        </p:spPr>
        <p:txBody>
          <a:bodyPr wrap="square" rtlCol="0">
            <a:spAutoFit/>
          </a:bodyPr>
          <a:lstStyle/>
          <a:p>
            <a:pPr algn="ctr"/>
            <a:r>
              <a:rPr lang="en-US" sz="2400" dirty="0">
                <a:solidFill>
                  <a:schemeClr val="bg1">
                    <a:lumMod val="50000"/>
                  </a:schemeClr>
                </a:solidFill>
                <a:latin typeface="HelveticaNeueLT Std" panose="020B0604020202020204" pitchFamily="34" charset="0"/>
              </a:rPr>
              <a:t>VEHICLES ON THE ROAD</a:t>
            </a:r>
          </a:p>
        </p:txBody>
      </p:sp>
      <p:sp>
        <p:nvSpPr>
          <p:cNvPr id="33" name="TextBox 32"/>
          <p:cNvSpPr txBox="1"/>
          <p:nvPr/>
        </p:nvSpPr>
        <p:spPr>
          <a:xfrm>
            <a:off x="6418821" y="2514392"/>
            <a:ext cx="2467400" cy="1015663"/>
          </a:xfrm>
          <a:prstGeom prst="rect">
            <a:avLst/>
          </a:prstGeom>
          <a:noFill/>
        </p:spPr>
        <p:txBody>
          <a:bodyPr wrap="square" rtlCol="0">
            <a:spAutoFit/>
          </a:bodyPr>
          <a:lstStyle/>
          <a:p>
            <a:pPr algn="ctr"/>
            <a:r>
              <a:rPr lang="en-US" sz="6000" b="1" dirty="0">
                <a:solidFill>
                  <a:schemeClr val="accent1"/>
                </a:solidFill>
                <a:latin typeface="HelveticaNeueLT Std" panose="020B0604020202020204" pitchFamily="34" charset="0"/>
              </a:rPr>
              <a:t>720</a:t>
            </a:r>
            <a:endParaRPr lang="en-US" sz="4400" b="1" dirty="0">
              <a:solidFill>
                <a:schemeClr val="accent1"/>
              </a:solidFill>
              <a:latin typeface="HelveticaNeueLT Std" panose="020B0604020202020204" pitchFamily="34" charset="0"/>
            </a:endParaRPr>
          </a:p>
        </p:txBody>
      </p:sp>
      <p:sp>
        <p:nvSpPr>
          <p:cNvPr id="34" name="TextBox 33"/>
          <p:cNvSpPr txBox="1"/>
          <p:nvPr/>
        </p:nvSpPr>
        <p:spPr>
          <a:xfrm>
            <a:off x="6363426" y="2112885"/>
            <a:ext cx="2467400" cy="461665"/>
          </a:xfrm>
          <a:prstGeom prst="rect">
            <a:avLst/>
          </a:prstGeom>
          <a:noFill/>
        </p:spPr>
        <p:txBody>
          <a:bodyPr wrap="square" rtlCol="0">
            <a:spAutoFit/>
          </a:bodyPr>
          <a:lstStyle/>
          <a:p>
            <a:pPr algn="ctr"/>
            <a:r>
              <a:rPr lang="en-US" sz="2400" dirty="0">
                <a:solidFill>
                  <a:schemeClr val="bg1">
                    <a:lumMod val="50000"/>
                  </a:schemeClr>
                </a:solidFill>
                <a:latin typeface="HelveticaNeueLT Std" panose="020B0604020202020204" pitchFamily="34" charset="0"/>
              </a:rPr>
              <a:t>OVER</a:t>
            </a:r>
          </a:p>
        </p:txBody>
      </p:sp>
      <p:sp>
        <p:nvSpPr>
          <p:cNvPr id="35" name="TextBox 34"/>
          <p:cNvSpPr txBox="1"/>
          <p:nvPr/>
        </p:nvSpPr>
        <p:spPr>
          <a:xfrm>
            <a:off x="6445367" y="3516063"/>
            <a:ext cx="2467400" cy="830997"/>
          </a:xfrm>
          <a:prstGeom prst="rect">
            <a:avLst/>
          </a:prstGeom>
          <a:noFill/>
        </p:spPr>
        <p:txBody>
          <a:bodyPr wrap="square" rtlCol="0">
            <a:spAutoFit/>
          </a:bodyPr>
          <a:lstStyle/>
          <a:p>
            <a:pPr algn="ctr"/>
            <a:r>
              <a:rPr lang="en-US" sz="2400" dirty="0">
                <a:solidFill>
                  <a:schemeClr val="bg1">
                    <a:lumMod val="50000"/>
                  </a:schemeClr>
                </a:solidFill>
                <a:latin typeface="HelveticaNeueLT Std" panose="020B0604020202020204" pitchFamily="34" charset="0"/>
              </a:rPr>
              <a:t>SCHOOL DISTRICTS</a:t>
            </a:r>
          </a:p>
        </p:txBody>
      </p:sp>
      <p:sp>
        <p:nvSpPr>
          <p:cNvPr id="26" name="Title 2"/>
          <p:cNvSpPr>
            <a:spLocks noGrp="1"/>
          </p:cNvSpPr>
          <p:nvPr>
            <p:ph type="title"/>
          </p:nvPr>
        </p:nvSpPr>
        <p:spPr>
          <a:xfrm>
            <a:off x="2133600" y="183932"/>
            <a:ext cx="6858000" cy="654268"/>
          </a:xfrm>
        </p:spPr>
        <p:txBody>
          <a:bodyPr/>
          <a:lstStyle/>
          <a:p>
            <a:r>
              <a:rPr lang="en-US" dirty="0"/>
              <a:t>Our Scorecard</a:t>
            </a:r>
          </a:p>
        </p:txBody>
      </p:sp>
      <p:sp>
        <p:nvSpPr>
          <p:cNvPr id="27" name="TextBox 26"/>
          <p:cNvSpPr txBox="1"/>
          <p:nvPr/>
        </p:nvSpPr>
        <p:spPr>
          <a:xfrm>
            <a:off x="3155013" y="2510435"/>
            <a:ext cx="2741463" cy="1015663"/>
          </a:xfrm>
          <a:prstGeom prst="rect">
            <a:avLst/>
          </a:prstGeom>
          <a:noFill/>
        </p:spPr>
        <p:txBody>
          <a:bodyPr wrap="square" rtlCol="0">
            <a:spAutoFit/>
          </a:bodyPr>
          <a:lstStyle/>
          <a:p>
            <a:pPr algn="ctr"/>
            <a:r>
              <a:rPr lang="en-US" sz="6000" b="1" dirty="0">
                <a:solidFill>
                  <a:schemeClr val="accent1"/>
                </a:solidFill>
                <a:latin typeface="HelveticaNeueLT Std" panose="020B0604020202020204" pitchFamily="34" charset="0"/>
              </a:rPr>
              <a:t>430</a:t>
            </a:r>
            <a:r>
              <a:rPr lang="en-US" sz="4400" b="1" dirty="0">
                <a:solidFill>
                  <a:schemeClr val="accent1"/>
                </a:solidFill>
                <a:latin typeface="HelveticaNeueLT Std" panose="020B0604020202020204" pitchFamily="34" charset="0"/>
              </a:rPr>
              <a:t> </a:t>
            </a:r>
          </a:p>
        </p:txBody>
      </p:sp>
      <p:sp>
        <p:nvSpPr>
          <p:cNvPr id="28" name="TextBox 27"/>
          <p:cNvSpPr txBox="1"/>
          <p:nvPr/>
        </p:nvSpPr>
        <p:spPr>
          <a:xfrm>
            <a:off x="3032709" y="1750478"/>
            <a:ext cx="2954386" cy="830997"/>
          </a:xfrm>
          <a:prstGeom prst="rect">
            <a:avLst/>
          </a:prstGeom>
          <a:noFill/>
        </p:spPr>
        <p:txBody>
          <a:bodyPr wrap="square" rtlCol="0">
            <a:spAutoFit/>
          </a:bodyPr>
          <a:lstStyle/>
          <a:p>
            <a:pPr algn="ctr"/>
            <a:r>
              <a:rPr lang="en-US" sz="2400" dirty="0">
                <a:solidFill>
                  <a:schemeClr val="bg1">
                    <a:lumMod val="50000"/>
                  </a:schemeClr>
                </a:solidFill>
                <a:latin typeface="HelveticaNeueLT Std" panose="020B0604020202020204" pitchFamily="34" charset="0"/>
              </a:rPr>
              <a:t>ACCUMULATED OVER </a:t>
            </a:r>
          </a:p>
        </p:txBody>
      </p:sp>
      <p:sp>
        <p:nvSpPr>
          <p:cNvPr id="29" name="TextBox 28"/>
          <p:cNvSpPr txBox="1"/>
          <p:nvPr/>
        </p:nvSpPr>
        <p:spPr>
          <a:xfrm>
            <a:off x="3276202" y="3522360"/>
            <a:ext cx="2467400" cy="461665"/>
          </a:xfrm>
          <a:prstGeom prst="rect">
            <a:avLst/>
          </a:prstGeom>
          <a:noFill/>
        </p:spPr>
        <p:txBody>
          <a:bodyPr wrap="square" rtlCol="0">
            <a:spAutoFit/>
          </a:bodyPr>
          <a:lstStyle/>
          <a:p>
            <a:pPr algn="ctr"/>
            <a:r>
              <a:rPr lang="en-US" sz="2400" dirty="0">
                <a:solidFill>
                  <a:schemeClr val="bg1">
                    <a:lumMod val="50000"/>
                  </a:schemeClr>
                </a:solidFill>
                <a:latin typeface="HelveticaNeueLT Std" panose="020B0604020202020204" pitchFamily="34" charset="0"/>
              </a:rPr>
              <a:t>MILLION MILES</a:t>
            </a:r>
          </a:p>
        </p:txBody>
      </p:sp>
    </p:spTree>
    <p:extLst>
      <p:ext uri="{BB962C8B-B14F-4D97-AF65-F5344CB8AC3E}">
        <p14:creationId xmlns:p14="http://schemas.microsoft.com/office/powerpoint/2010/main" val="32479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Reliable Technology &amp; Robust Service Program</a:t>
            </a:r>
          </a:p>
          <a:p>
            <a:pPr marL="0" indent="0">
              <a:buNone/>
            </a:pPr>
            <a:endParaRPr lang="en-US" dirty="0"/>
          </a:p>
          <a:p>
            <a:r>
              <a:rPr lang="en-US" dirty="0"/>
              <a:t>Strong OEM Partners/Ford &amp; Blue Bird</a:t>
            </a:r>
          </a:p>
          <a:p>
            <a:pPr marL="0" indent="0">
              <a:buNone/>
            </a:pPr>
            <a:endParaRPr lang="en-US" dirty="0"/>
          </a:p>
          <a:p>
            <a:r>
              <a:rPr lang="en-US" dirty="0"/>
              <a:t>1,000 Customers &amp; 400 Million Miles of Data</a:t>
            </a:r>
          </a:p>
          <a:p>
            <a:pPr marL="0" indent="0">
              <a:buNone/>
            </a:pPr>
            <a:endParaRPr lang="en-US" dirty="0"/>
          </a:p>
          <a:p>
            <a:r>
              <a:rPr lang="en-US" dirty="0"/>
              <a:t>Low Cost Infrastructure</a:t>
            </a:r>
          </a:p>
          <a:p>
            <a:pPr marL="0" indent="0">
              <a:buNone/>
            </a:pPr>
            <a:endParaRPr lang="en-US" dirty="0"/>
          </a:p>
          <a:p>
            <a:r>
              <a:rPr lang="en-US" dirty="0"/>
              <a:t>Plentiful Fuel</a:t>
            </a:r>
          </a:p>
          <a:p>
            <a:pPr marL="0" indent="0">
              <a:buNone/>
            </a:pPr>
            <a:endParaRPr lang="en-US" dirty="0"/>
          </a:p>
          <a:p>
            <a:r>
              <a:rPr lang="en-US" dirty="0"/>
              <a:t>Emerging Low NOx Certifications</a:t>
            </a:r>
          </a:p>
          <a:p>
            <a:pPr marL="0" indent="0">
              <a:buNone/>
            </a:pPr>
            <a:endParaRPr lang="en-US" dirty="0"/>
          </a:p>
          <a:p>
            <a:r>
              <a:rPr lang="en-US" dirty="0"/>
              <a:t>Easy to Scale</a:t>
            </a:r>
          </a:p>
        </p:txBody>
      </p:sp>
      <p:sp>
        <p:nvSpPr>
          <p:cNvPr id="3" name="Title 2"/>
          <p:cNvSpPr>
            <a:spLocks noGrp="1"/>
          </p:cNvSpPr>
          <p:nvPr>
            <p:ph type="title"/>
          </p:nvPr>
        </p:nvSpPr>
        <p:spPr/>
        <p:txBody>
          <a:bodyPr/>
          <a:lstStyle/>
          <a:p>
            <a:r>
              <a:rPr lang="en-US" dirty="0"/>
              <a:t>Why The Hockey Stick?</a:t>
            </a:r>
          </a:p>
        </p:txBody>
      </p:sp>
    </p:spTree>
    <p:extLst>
      <p:ext uri="{BB962C8B-B14F-4D97-AF65-F5344CB8AC3E}">
        <p14:creationId xmlns:p14="http://schemas.microsoft.com/office/powerpoint/2010/main" val="176171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Medium duty Ford trucks, chassis cabs, cutaways, and stripped chassis; and Blue Bird Type A and C school bus.</a:t>
            </a:r>
          </a:p>
          <a:p>
            <a:pPr lvl="1"/>
            <a:endParaRPr lang="en-US" sz="1800" dirty="0"/>
          </a:p>
          <a:p>
            <a:r>
              <a:rPr lang="en-US" sz="2000" dirty="0"/>
              <a:t>Factory Ford warranty maintained.</a:t>
            </a:r>
          </a:p>
          <a:p>
            <a:pPr lvl="1"/>
            <a:endParaRPr lang="en-US" sz="1800" dirty="0"/>
          </a:p>
          <a:p>
            <a:r>
              <a:rPr lang="en-US" sz="2000" dirty="0"/>
              <a:t>No loss of HP / torque / towing capacity.</a:t>
            </a:r>
          </a:p>
          <a:p>
            <a:pPr lvl="1"/>
            <a:endParaRPr lang="en-US" sz="1800" dirty="0"/>
          </a:p>
          <a:p>
            <a:r>
              <a:rPr lang="en-US" sz="2000" dirty="0"/>
              <a:t>Serviceable with existing diagnostic equipment.</a:t>
            </a:r>
          </a:p>
          <a:p>
            <a:pPr lvl="1"/>
            <a:endParaRPr lang="en-US" sz="1800" dirty="0"/>
          </a:p>
          <a:p>
            <a:r>
              <a:rPr lang="en-US" sz="2000" dirty="0"/>
              <a:t>EPA &amp; CARB Certified.</a:t>
            </a:r>
          </a:p>
          <a:p>
            <a:endParaRPr lang="en-US" sz="2000" dirty="0"/>
          </a:p>
        </p:txBody>
      </p:sp>
      <p:sp>
        <p:nvSpPr>
          <p:cNvPr id="3" name="Title 2"/>
          <p:cNvSpPr>
            <a:spLocks noGrp="1"/>
          </p:cNvSpPr>
          <p:nvPr>
            <p:ph type="title"/>
          </p:nvPr>
        </p:nvSpPr>
        <p:spPr/>
        <p:txBody>
          <a:bodyPr/>
          <a:lstStyle/>
          <a:p>
            <a:r>
              <a:rPr lang="en-US" dirty="0"/>
              <a:t>Propane Autogas Product Lineup</a:t>
            </a:r>
          </a:p>
        </p:txBody>
      </p:sp>
      <p:sp>
        <p:nvSpPr>
          <p:cNvPr id="16" name="TextBox 15"/>
          <p:cNvSpPr txBox="1"/>
          <p:nvPr/>
        </p:nvSpPr>
        <p:spPr>
          <a:xfrm>
            <a:off x="6526296" y="6185513"/>
            <a:ext cx="1091966" cy="246221"/>
          </a:xfrm>
          <a:prstGeom prst="rect">
            <a:avLst/>
          </a:prstGeom>
          <a:noFill/>
        </p:spPr>
        <p:txBody>
          <a:bodyPr wrap="none" rtlCol="0">
            <a:spAutoFit/>
          </a:bodyPr>
          <a:lstStyle/>
          <a:p>
            <a:r>
              <a:rPr lang="en-US" sz="1000" dirty="0">
                <a:latin typeface="HelveticaNeueLT Std" pitchFamily="34" charset="0"/>
              </a:rPr>
              <a:t>Blue Bird Vision</a:t>
            </a:r>
          </a:p>
        </p:txBody>
      </p:sp>
      <p:sp>
        <p:nvSpPr>
          <p:cNvPr id="17" name="TextBox 16"/>
          <p:cNvSpPr txBox="1"/>
          <p:nvPr/>
        </p:nvSpPr>
        <p:spPr>
          <a:xfrm>
            <a:off x="7931923" y="6171404"/>
            <a:ext cx="986167" cy="246221"/>
          </a:xfrm>
          <a:prstGeom prst="rect">
            <a:avLst/>
          </a:prstGeom>
          <a:noFill/>
        </p:spPr>
        <p:txBody>
          <a:bodyPr wrap="none" rtlCol="0">
            <a:spAutoFit/>
          </a:bodyPr>
          <a:lstStyle/>
          <a:p>
            <a:r>
              <a:rPr lang="en-US" sz="1000" dirty="0">
                <a:latin typeface="HelveticaNeueLT Std" pitchFamily="34" charset="0"/>
              </a:rPr>
              <a:t>Micro Bird G5</a:t>
            </a:r>
          </a:p>
        </p:txBody>
      </p:sp>
      <p:sp>
        <p:nvSpPr>
          <p:cNvPr id="18" name="TextBox 17"/>
          <p:cNvSpPr txBox="1"/>
          <p:nvPr/>
        </p:nvSpPr>
        <p:spPr>
          <a:xfrm>
            <a:off x="4810528" y="6172463"/>
            <a:ext cx="1075936" cy="246221"/>
          </a:xfrm>
          <a:prstGeom prst="rect">
            <a:avLst/>
          </a:prstGeom>
          <a:noFill/>
        </p:spPr>
        <p:txBody>
          <a:bodyPr wrap="none" rtlCol="0">
            <a:spAutoFit/>
          </a:bodyPr>
          <a:lstStyle/>
          <a:p>
            <a:r>
              <a:rPr lang="en-US" sz="1000" dirty="0">
                <a:latin typeface="HelveticaNeueLT Std" pitchFamily="34" charset="0"/>
              </a:rPr>
              <a:t>Ford F-650/750</a:t>
            </a:r>
          </a:p>
        </p:txBody>
      </p:sp>
      <p:sp>
        <p:nvSpPr>
          <p:cNvPr id="19" name="TextBox 18"/>
          <p:cNvSpPr txBox="1"/>
          <p:nvPr/>
        </p:nvSpPr>
        <p:spPr>
          <a:xfrm>
            <a:off x="3039908" y="6171404"/>
            <a:ext cx="1075936" cy="246221"/>
          </a:xfrm>
          <a:prstGeom prst="rect">
            <a:avLst/>
          </a:prstGeom>
          <a:noFill/>
        </p:spPr>
        <p:txBody>
          <a:bodyPr wrap="none" rtlCol="0">
            <a:spAutoFit/>
          </a:bodyPr>
          <a:lstStyle/>
          <a:p>
            <a:r>
              <a:rPr lang="en-US" sz="1000" dirty="0">
                <a:latin typeface="HelveticaNeueLT Std" pitchFamily="34" charset="0"/>
              </a:rPr>
              <a:t>Ford F-450/550</a:t>
            </a:r>
          </a:p>
        </p:txBody>
      </p:sp>
      <p:sp>
        <p:nvSpPr>
          <p:cNvPr id="20" name="TextBox 19"/>
          <p:cNvSpPr txBox="1"/>
          <p:nvPr/>
        </p:nvSpPr>
        <p:spPr>
          <a:xfrm>
            <a:off x="1700473" y="6172200"/>
            <a:ext cx="825867" cy="246221"/>
          </a:xfrm>
          <a:prstGeom prst="rect">
            <a:avLst/>
          </a:prstGeom>
          <a:noFill/>
        </p:spPr>
        <p:txBody>
          <a:bodyPr wrap="none" rtlCol="0">
            <a:spAutoFit/>
          </a:bodyPr>
          <a:lstStyle/>
          <a:p>
            <a:r>
              <a:rPr lang="en-US" sz="1000" dirty="0">
                <a:latin typeface="HelveticaNeueLT Std" pitchFamily="34" charset="0"/>
              </a:rPr>
              <a:t>Ford E-450</a:t>
            </a:r>
          </a:p>
        </p:txBody>
      </p:sp>
      <p:sp>
        <p:nvSpPr>
          <p:cNvPr id="30" name="TextBox 29"/>
          <p:cNvSpPr txBox="1"/>
          <p:nvPr/>
        </p:nvSpPr>
        <p:spPr>
          <a:xfrm>
            <a:off x="376258" y="6170046"/>
            <a:ext cx="1128835" cy="246221"/>
          </a:xfrm>
          <a:prstGeom prst="rect">
            <a:avLst/>
          </a:prstGeom>
          <a:noFill/>
        </p:spPr>
        <p:txBody>
          <a:bodyPr wrap="none" rtlCol="0">
            <a:spAutoFit/>
          </a:bodyPr>
          <a:lstStyle/>
          <a:p>
            <a:r>
              <a:rPr lang="en-US" sz="1000" dirty="0">
                <a:latin typeface="HelveticaNeueLT Std" pitchFamily="34" charset="0"/>
              </a:rPr>
              <a:t>Ford F-53 / F-59</a:t>
            </a:r>
          </a:p>
        </p:txBody>
      </p:sp>
      <p:pic>
        <p:nvPicPr>
          <p:cNvPr id="22" name="Picture 21" descr="Propane_final copy.gif"/>
          <p:cNvPicPr>
            <a:picLocks noChangeAspect="1"/>
          </p:cNvPicPr>
          <p:nvPr/>
        </p:nvPicPr>
        <p:blipFill>
          <a:blip r:embed="rId2" cstate="print"/>
          <a:stretch>
            <a:fillRect/>
          </a:stretch>
        </p:blipFill>
        <p:spPr>
          <a:xfrm>
            <a:off x="7169838" y="5084178"/>
            <a:ext cx="2133600" cy="1066801"/>
          </a:xfrm>
          <a:prstGeom prst="rect">
            <a:avLst/>
          </a:prstGeom>
        </p:spPr>
      </p:pic>
      <p:pic>
        <p:nvPicPr>
          <p:cNvPr id="23" name="Picture 22" descr="Propane Vision- high res copy.gif"/>
          <p:cNvPicPr>
            <a:picLocks noChangeAspect="1"/>
          </p:cNvPicPr>
          <p:nvPr/>
        </p:nvPicPr>
        <p:blipFill>
          <a:blip r:embed="rId3" cstate="print"/>
          <a:stretch>
            <a:fillRect/>
          </a:stretch>
        </p:blipFill>
        <p:spPr>
          <a:xfrm>
            <a:off x="5517521" y="4933311"/>
            <a:ext cx="2291236" cy="1177283"/>
          </a:xfrm>
          <a:prstGeom prst="rect">
            <a:avLst/>
          </a:prstGeom>
        </p:spPr>
      </p:pic>
      <p:pic>
        <p:nvPicPr>
          <p:cNvPr id="24" name="Picture 23" descr="F-650 copy.gif"/>
          <p:cNvPicPr>
            <a:picLocks noChangeAspect="1"/>
          </p:cNvPicPr>
          <p:nvPr/>
        </p:nvPicPr>
        <p:blipFill>
          <a:blip r:embed="rId4" cstate="print"/>
          <a:stretch>
            <a:fillRect/>
          </a:stretch>
        </p:blipFill>
        <p:spPr>
          <a:xfrm>
            <a:off x="3525187" y="5123806"/>
            <a:ext cx="3001109" cy="1067559"/>
          </a:xfrm>
          <a:prstGeom prst="rect">
            <a:avLst/>
          </a:prstGeom>
        </p:spPr>
      </p:pic>
      <p:pic>
        <p:nvPicPr>
          <p:cNvPr id="25" name="Picture 24" descr="11F550_CHAS_XL_RCDRW_AdPlanner_OXWH copy.gif"/>
          <p:cNvPicPr>
            <a:picLocks noChangeAspect="1"/>
          </p:cNvPicPr>
          <p:nvPr/>
        </p:nvPicPr>
        <p:blipFill>
          <a:blip r:embed="rId5" cstate="print"/>
          <a:stretch>
            <a:fillRect/>
          </a:stretch>
        </p:blipFill>
        <p:spPr>
          <a:xfrm>
            <a:off x="2297409" y="5144029"/>
            <a:ext cx="2057400" cy="990599"/>
          </a:xfrm>
          <a:prstGeom prst="rect">
            <a:avLst/>
          </a:prstGeom>
        </p:spPr>
      </p:pic>
      <p:pic>
        <p:nvPicPr>
          <p:cNvPr id="26" name="Picture 25" descr="E450 Cutaway copy.gif"/>
          <p:cNvPicPr>
            <a:picLocks noChangeAspect="1"/>
          </p:cNvPicPr>
          <p:nvPr/>
        </p:nvPicPr>
        <p:blipFill>
          <a:blip r:embed="rId6" cstate="print"/>
          <a:srcRect b="15152"/>
          <a:stretch>
            <a:fillRect/>
          </a:stretch>
        </p:blipFill>
        <p:spPr>
          <a:xfrm>
            <a:off x="1274938" y="5043794"/>
            <a:ext cx="1676400" cy="1066800"/>
          </a:xfrm>
          <a:prstGeom prst="rect">
            <a:avLst/>
          </a:prstGeom>
        </p:spPr>
      </p:pic>
      <p:pic>
        <p:nvPicPr>
          <p:cNvPr id="27" name="Picture 26" descr="F-59 copy.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4876" y="5306192"/>
            <a:ext cx="1371600" cy="885173"/>
          </a:xfrm>
          <a:prstGeom prst="rect">
            <a:avLst/>
          </a:prstGeom>
        </p:spPr>
      </p:pic>
    </p:spTree>
    <p:extLst>
      <p:ext uri="{BB962C8B-B14F-4D97-AF65-F5344CB8AC3E}">
        <p14:creationId xmlns:p14="http://schemas.microsoft.com/office/powerpoint/2010/main" val="11487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Ultra Low </a:t>
            </a:r>
            <a:br>
              <a:rPr lang="en-US" dirty="0"/>
            </a:br>
            <a:r>
              <a:rPr lang="en-US" dirty="0"/>
              <a:t>NO</a:t>
            </a:r>
            <a:r>
              <a:rPr lang="en-US" sz="2400" dirty="0"/>
              <a:t>X</a:t>
            </a:r>
            <a:r>
              <a:rPr lang="en-US" dirty="0"/>
              <a:t> EMISSIONS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101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ARB is encouraging all Manufacturers of Record (MORs) to overachieve on the NOx standard to support smog reduction.</a:t>
            </a:r>
          </a:p>
          <a:p>
            <a:pPr marL="0" indent="0">
              <a:buNone/>
            </a:pPr>
            <a:r>
              <a:rPr lang="en-US" dirty="0"/>
              <a:t> </a:t>
            </a:r>
          </a:p>
          <a:p>
            <a:r>
              <a:rPr lang="en-US" dirty="0"/>
              <a:t>ARB has issued alternative standards at 0.1, 0.05 and 0.02g/bhp-hr for NOx.</a:t>
            </a:r>
          </a:p>
          <a:p>
            <a:endParaRPr lang="en-US" dirty="0"/>
          </a:p>
          <a:p>
            <a:r>
              <a:rPr lang="en-US" dirty="0"/>
              <a:t>The recent VW settlement also includes funding that supports NOx reductions across all 50 states that off sets the increase in NOx caused by their diesel emissions.</a:t>
            </a:r>
          </a:p>
        </p:txBody>
      </p:sp>
      <p:sp>
        <p:nvSpPr>
          <p:cNvPr id="3" name="Title 2"/>
          <p:cNvSpPr>
            <a:spLocks noGrp="1"/>
          </p:cNvSpPr>
          <p:nvPr>
            <p:ph type="title"/>
          </p:nvPr>
        </p:nvSpPr>
        <p:spPr/>
        <p:txBody>
          <a:bodyPr/>
          <a:lstStyle/>
          <a:p>
            <a:r>
              <a:rPr lang="en-US" dirty="0"/>
              <a:t>Drive for Reduced NOx</a:t>
            </a:r>
          </a:p>
        </p:txBody>
      </p:sp>
    </p:spTree>
    <p:extLst>
      <p:ext uri="{BB962C8B-B14F-4D97-AF65-F5344CB8AC3E}">
        <p14:creationId xmlns:p14="http://schemas.microsoft.com/office/powerpoint/2010/main" val="1231314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19357</TotalTime>
  <Words>441</Words>
  <Application>Microsoft Office PowerPoint</Application>
  <PresentationFormat>On-screen Show (4:3)</PresentationFormat>
  <Paragraphs>123</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Wingdings</vt:lpstr>
      <vt:lpstr>Arial</vt:lpstr>
      <vt:lpstr>HelveticaNeueLT Std Cn</vt:lpstr>
      <vt:lpstr>HelveticaNeueLT Std</vt:lpstr>
      <vt:lpstr>Calibri</vt:lpstr>
      <vt:lpstr>HelveticaNeueLT Std Blk</vt:lpstr>
      <vt:lpstr>Office Theme</vt:lpstr>
      <vt:lpstr>Near-Zero Emission  Propane Autogas Engines</vt:lpstr>
      <vt:lpstr>Enterprise Brand Portfolio</vt:lpstr>
      <vt:lpstr>ROUSH CleanTech</vt:lpstr>
      <vt:lpstr>Units in Operation</vt:lpstr>
      <vt:lpstr>Our Scorecard</vt:lpstr>
      <vt:lpstr>Why The Hockey Stick?</vt:lpstr>
      <vt:lpstr>Propane Autogas Product Lineup</vt:lpstr>
      <vt:lpstr>Ultra Low  NOX EMISSIONS</vt:lpstr>
      <vt:lpstr>Drive for Reduced NOx</vt:lpstr>
      <vt:lpstr>Production Powertrain</vt:lpstr>
      <vt:lpstr> RCT Status of Low NOx </vt:lpstr>
      <vt:lpstr>Cost Effectiveness</vt:lpstr>
      <vt:lpstr>Student  transportation </vt:lpstr>
      <vt:lpstr>Propane School Bus Deployments</vt:lpstr>
      <vt:lpstr>A Growing Trend</vt:lpstr>
      <vt:lpstr>Other Markets..</vt:lpstr>
      <vt:lpstr>Thank you</vt:lpstr>
    </vt:vector>
  </TitlesOfParts>
  <Company>Roush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Roush Enterprises</dc:creator>
  <cp:lastModifiedBy>Joseph R. Rudolph</cp:lastModifiedBy>
  <cp:revision>303</cp:revision>
  <dcterms:created xsi:type="dcterms:W3CDTF">2011-02-12T19:55:04Z</dcterms:created>
  <dcterms:modified xsi:type="dcterms:W3CDTF">2017-11-14T13:03:21Z</dcterms:modified>
</cp:coreProperties>
</file>