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olors1.xml" ContentType="application/vnd.ms-office.chartcolorstyle+xml"/>
  <Override PartName="/ppt/charts/style1.xml" ContentType="application/vnd.ms-office.chart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9.xml" ContentType="application/vnd.openxmlformats-officedocument.presentationml.tags+xml"/>
  <Override PartName="/ppt/tags/tag13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12.xml" ContentType="application/vnd.openxmlformats-officedocument.presentationml.tags+xml"/>
  <Override PartName="/ppt/tags/tag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9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8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7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18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  <p:sldMasterId id="2147483663" r:id="rId2"/>
    <p:sldMasterId id="2147483675" r:id="rId3"/>
    <p:sldMasterId id="2147483701" r:id="rId4"/>
  </p:sldMasterIdLst>
  <p:notesMasterIdLst>
    <p:notesMasterId r:id="rId22"/>
  </p:notesMasterIdLst>
  <p:handoutMasterIdLst>
    <p:handoutMasterId r:id="rId23"/>
  </p:handoutMasterIdLst>
  <p:sldIdLst>
    <p:sldId id="687" r:id="rId5"/>
    <p:sldId id="705" r:id="rId6"/>
    <p:sldId id="713" r:id="rId7"/>
    <p:sldId id="714" r:id="rId8"/>
    <p:sldId id="708" r:id="rId9"/>
    <p:sldId id="715" r:id="rId10"/>
    <p:sldId id="726" r:id="rId11"/>
    <p:sldId id="716" r:id="rId12"/>
    <p:sldId id="717" r:id="rId13"/>
    <p:sldId id="718" r:id="rId14"/>
    <p:sldId id="719" r:id="rId15"/>
    <p:sldId id="720" r:id="rId16"/>
    <p:sldId id="727" r:id="rId17"/>
    <p:sldId id="722" r:id="rId18"/>
    <p:sldId id="723" r:id="rId19"/>
    <p:sldId id="724" r:id="rId20"/>
    <p:sldId id="725" r:id="rId21"/>
  </p:sldIdLst>
  <p:sldSz cx="9144000" cy="6858000" type="screen4x3"/>
  <p:notesSz cx="7315200" cy="96012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6E8"/>
    <a:srgbClr val="FFFFFF"/>
    <a:srgbClr val="F7901E"/>
    <a:srgbClr val="00863D"/>
    <a:srgbClr val="4F81BD"/>
    <a:srgbClr val="969696"/>
    <a:srgbClr val="E7E7EB"/>
    <a:srgbClr val="D2DBDC"/>
    <a:srgbClr val="D0D8E8"/>
    <a:srgbClr val="DDE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63" autoAdjust="0"/>
    <p:restoredTop sz="93899" autoAdjust="0"/>
  </p:normalViewPr>
  <p:slideViewPr>
    <p:cSldViewPr snapToObjects="1">
      <p:cViewPr varScale="1">
        <p:scale>
          <a:sx n="79" d="100"/>
          <a:sy n="79" d="100"/>
        </p:scale>
        <p:origin x="696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47" d="100"/>
          <a:sy n="47" d="100"/>
        </p:scale>
        <p:origin x="1853" y="3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32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3C-4D78-B14F-68AF31A36B75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3C-4D78-B14F-68AF31A36B75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3C-4D78-B14F-68AF31A36B75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3C-4D78-B14F-68AF31A36B75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F3C-4D78-B14F-68AF31A36B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charts!$A$10:$A$15</c:f>
              <c:strCache>
                <c:ptCount val="6"/>
                <c:pt idx="0">
                  <c:v>Baseline Diesel (ULSD)</c:v>
                </c:pt>
                <c:pt idx="1">
                  <c:v>Fossil CNG</c:v>
                </c:pt>
                <c:pt idx="2">
                  <c:v>Average TX Electricity</c:v>
                </c:pt>
                <c:pt idx="3">
                  <c:v>Renewable CNG: Landfill Gas</c:v>
                </c:pt>
                <c:pt idx="4">
                  <c:v>Renewable Electricity</c:v>
                </c:pt>
                <c:pt idx="5">
                  <c:v>Renewable CNG: Fair Oaks</c:v>
                </c:pt>
              </c:strCache>
            </c:strRef>
          </c:cat>
          <c:val>
            <c:numRef>
              <c:f>charts!$C$10:$C$15</c:f>
              <c:numCache>
                <c:formatCode>0</c:formatCode>
                <c:ptCount val="6"/>
                <c:pt idx="0">
                  <c:v>98.44</c:v>
                </c:pt>
                <c:pt idx="1">
                  <c:v>79.930000000000007</c:v>
                </c:pt>
                <c:pt idx="2">
                  <c:v>66.259259259259252</c:v>
                </c:pt>
                <c:pt idx="3">
                  <c:v>20.100000000000001</c:v>
                </c:pt>
                <c:pt idx="4">
                  <c:v>0</c:v>
                </c:pt>
                <c:pt idx="5">
                  <c:v>-254.94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3C-4D78-B14F-68AF31A36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4245936"/>
        <c:axId val="754659952"/>
      </c:barChart>
      <c:catAx>
        <c:axId val="25424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+mn-cs"/>
              </a:defRPr>
            </a:pPr>
            <a:endParaRPr lang="en-US"/>
          </a:p>
        </c:txPr>
        <c:crossAx val="754659952"/>
        <c:crosses val="autoZero"/>
        <c:auto val="1"/>
        <c:lblAlgn val="ctr"/>
        <c:lblOffset val="100"/>
        <c:noMultiLvlLbl val="0"/>
      </c:catAx>
      <c:valAx>
        <c:axId val="75465995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5424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Annual Tailpipe</a:t>
            </a:r>
            <a:r>
              <a:rPr lang="en-US" sz="2000" baseline="0" dirty="0"/>
              <a:t> NOX Emissions per Truck (MT)</a:t>
            </a:r>
            <a:endParaRPr lang="en-US" sz="2000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3"/>
          <c:order val="0"/>
          <c:tx>
            <c:strRef>
              <c:f>'NOX math (tractor)'!$A$22</c:f>
              <c:strCache>
                <c:ptCount val="1"/>
                <c:pt idx="0">
                  <c:v>2007-09 Diesel</c:v>
                </c:pt>
              </c:strCache>
            </c:strRef>
          </c:tx>
          <c:spPr>
            <a:solidFill>
              <a:sysClr val="windowText" lastClr="000000"/>
            </a:solidFill>
            <a:ln>
              <a:noFill/>
            </a:ln>
            <a:effectLst/>
          </c:spPr>
          <c:invertIfNegative val="0"/>
          <c:cat>
            <c:strRef>
              <c:f>'NOX math (tractor)'!$B$20</c:f>
              <c:strCache>
                <c:ptCount val="1"/>
                <c:pt idx="0">
                  <c:v>One Year</c:v>
                </c:pt>
              </c:strCache>
            </c:strRef>
          </c:cat>
          <c:val>
            <c:numRef>
              <c:f>'NOX math (tractor)'!$B$22</c:f>
              <c:numCache>
                <c:formatCode>General</c:formatCode>
                <c:ptCount val="1"/>
                <c:pt idx="0">
                  <c:v>0.67810732196589696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E-4DC5-9C02-C06C7F97A1B7}"/>
            </c:ext>
          </c:extLst>
        </c:ser>
        <c:ser>
          <c:idx val="0"/>
          <c:order val="1"/>
          <c:tx>
            <c:v>New Clean Diesel</c:v>
          </c:tx>
          <c:spPr>
            <a:solidFill>
              <a:srgbClr val="969696"/>
            </a:solidFill>
            <a:ln>
              <a:noFill/>
            </a:ln>
            <a:effectLst/>
          </c:spPr>
          <c:invertIfNegative val="0"/>
          <c:cat>
            <c:strRef>
              <c:f>'NOX math (tractor)'!$B$20</c:f>
              <c:strCache>
                <c:ptCount val="1"/>
                <c:pt idx="0">
                  <c:v>One Year</c:v>
                </c:pt>
              </c:strCache>
            </c:strRef>
          </c:cat>
          <c:val>
            <c:numRef>
              <c:f>'NOX math (tractor)'!$B$23</c:f>
              <c:numCache>
                <c:formatCode>General</c:formatCode>
                <c:ptCount val="1"/>
                <c:pt idx="0">
                  <c:v>0.17551013039117333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EE-4DC5-9C02-C06C7F97A1B7}"/>
            </c:ext>
          </c:extLst>
        </c:ser>
        <c:ser>
          <c:idx val="1"/>
          <c:order val="2"/>
          <c:tx>
            <c:v>RNG</c:v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cat>
            <c:strRef>
              <c:f>'NOX math (tractor)'!$B$20</c:f>
              <c:strCache>
                <c:ptCount val="1"/>
                <c:pt idx="0">
                  <c:v>One Year</c:v>
                </c:pt>
              </c:strCache>
            </c:strRef>
          </c:cat>
          <c:val>
            <c:numRef>
              <c:f>'NOX math (tractor)'!$B$24</c:f>
              <c:numCache>
                <c:formatCode>General</c:formatCode>
                <c:ptCount val="1"/>
                <c:pt idx="0">
                  <c:v>1.7551013039117335E-2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EE-4DC5-9C02-C06C7F97A1B7}"/>
            </c:ext>
          </c:extLst>
        </c:ser>
        <c:ser>
          <c:idx val="2"/>
          <c:order val="3"/>
          <c:tx>
            <c:v>EV</c:v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'NOX math (tractor)'!$B$20</c:f>
              <c:strCache>
                <c:ptCount val="1"/>
                <c:pt idx="0">
                  <c:v>One Year</c:v>
                </c:pt>
              </c:strCache>
            </c:strRef>
          </c:cat>
          <c:val>
            <c:numRef>
              <c:f>'NOX math (tractor)'!$B$25</c:f>
              <c:numCache>
                <c:formatCode>General</c:formatCode>
                <c:ptCount val="1"/>
                <c:pt idx="0">
                  <c:v>2.5000000000000001E-3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EE-4DC5-9C02-C06C7F97A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7288304"/>
        <c:axId val="692476624"/>
      </c:barChart>
      <c:catAx>
        <c:axId val="537288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476624"/>
        <c:crosses val="autoZero"/>
        <c:auto val="1"/>
        <c:lblAlgn val="ctr"/>
        <c:lblOffset val="100"/>
        <c:noMultiLvlLbl val="0"/>
      </c:catAx>
      <c:valAx>
        <c:axId val="692476624"/>
        <c:scaling>
          <c:orientation val="minMax"/>
          <c:max val="0.7000000000000000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28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7137F-817D-4EA9-A3F5-367F165A9025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42DBC9C2-742B-4B5C-9319-339A24C151CD}">
      <dgm:prSet phldrT="[Text]"/>
      <dgm:spPr/>
      <dgm:t>
        <a:bodyPr/>
        <a:lstStyle/>
        <a:p>
          <a:r>
            <a:rPr lang="en-US" dirty="0">
              <a:latin typeface="Helvetica Light"/>
            </a:rPr>
            <a:t>180 MT GHG emissions per year</a:t>
          </a:r>
        </a:p>
      </dgm:t>
    </dgm:pt>
    <dgm:pt modelId="{9744ABE9-227E-4479-AB56-C54C98082D01}" type="parTrans" cxnId="{5EA2B3EF-B929-4C56-AE65-9F9A6B5F7863}">
      <dgm:prSet/>
      <dgm:spPr/>
      <dgm:t>
        <a:bodyPr/>
        <a:lstStyle/>
        <a:p>
          <a:endParaRPr lang="en-US"/>
        </a:p>
      </dgm:t>
    </dgm:pt>
    <dgm:pt modelId="{E4ACBBBC-091A-423E-9713-788919714F94}" type="sibTrans" cxnId="{5EA2B3EF-B929-4C56-AE65-9F9A6B5F7863}">
      <dgm:prSet/>
      <dgm:spPr/>
      <dgm:t>
        <a:bodyPr/>
        <a:lstStyle/>
        <a:p>
          <a:endParaRPr lang="en-US"/>
        </a:p>
      </dgm:t>
    </dgm:pt>
    <dgm:pt modelId="{57931C26-B5AF-4B79-B44F-A9D28E5BDBE7}">
      <dgm:prSet phldrT="[Text]"/>
      <dgm:spPr/>
      <dgm:t>
        <a:bodyPr/>
        <a:lstStyle/>
        <a:p>
          <a:r>
            <a:rPr lang="en-US" dirty="0">
              <a:latin typeface="Helvetica Light"/>
            </a:rPr>
            <a:t>0 MT GHG emission per year</a:t>
          </a:r>
        </a:p>
      </dgm:t>
    </dgm:pt>
    <dgm:pt modelId="{49886A22-EA6C-48E2-9C06-18FF24E47DD7}" type="parTrans" cxnId="{A8876022-19F3-451C-A51E-38AA32AD7E0D}">
      <dgm:prSet/>
      <dgm:spPr/>
      <dgm:t>
        <a:bodyPr/>
        <a:lstStyle/>
        <a:p>
          <a:endParaRPr lang="en-US"/>
        </a:p>
      </dgm:t>
    </dgm:pt>
    <dgm:pt modelId="{D86148C1-3945-446E-A1E4-BBD96CD47F8B}" type="sibTrans" cxnId="{A8876022-19F3-451C-A51E-38AA32AD7E0D}">
      <dgm:prSet/>
      <dgm:spPr/>
      <dgm:t>
        <a:bodyPr/>
        <a:lstStyle/>
        <a:p>
          <a:endParaRPr lang="en-US"/>
        </a:p>
      </dgm:t>
    </dgm:pt>
    <dgm:pt modelId="{2463B87B-A662-4F2E-A5FD-1694DC92A551}">
      <dgm:prSet phldrT="[Text]"/>
      <dgm:spPr/>
      <dgm:t>
        <a:bodyPr/>
        <a:lstStyle/>
        <a:p>
          <a:r>
            <a:rPr lang="en-US" dirty="0">
              <a:latin typeface="Helvetica Light"/>
            </a:rPr>
            <a:t>-512 MT GHG emissions per year</a:t>
          </a:r>
        </a:p>
      </dgm:t>
    </dgm:pt>
    <dgm:pt modelId="{5FD33C3D-ED85-472B-B189-D4E438B4155B}" type="parTrans" cxnId="{F5583B77-9F7D-4CA4-ADDD-C3F08F797D6D}">
      <dgm:prSet/>
      <dgm:spPr/>
      <dgm:t>
        <a:bodyPr/>
        <a:lstStyle/>
        <a:p>
          <a:endParaRPr lang="en-US"/>
        </a:p>
      </dgm:t>
    </dgm:pt>
    <dgm:pt modelId="{050322C2-3894-47EA-9217-A7C284F82DA1}" type="sibTrans" cxnId="{F5583B77-9F7D-4CA4-ADDD-C3F08F797D6D}">
      <dgm:prSet/>
      <dgm:spPr/>
      <dgm:t>
        <a:bodyPr/>
        <a:lstStyle/>
        <a:p>
          <a:endParaRPr lang="en-US"/>
        </a:p>
      </dgm:t>
    </dgm:pt>
    <dgm:pt modelId="{E52A19CF-B73F-4755-BA3A-23AC4AC0D076}" type="pres">
      <dgm:prSet presAssocID="{B8D7137F-817D-4EA9-A3F5-367F165A9025}" presName="Name0" presStyleCnt="0">
        <dgm:presLayoutVars>
          <dgm:chMax/>
          <dgm:chPref/>
          <dgm:dir/>
        </dgm:presLayoutVars>
      </dgm:prSet>
      <dgm:spPr/>
    </dgm:pt>
    <dgm:pt modelId="{3C55E833-5E80-415D-BF7F-A435B95D6BFF}" type="pres">
      <dgm:prSet presAssocID="{42DBC9C2-742B-4B5C-9319-339A24C151CD}" presName="composite" presStyleCnt="0">
        <dgm:presLayoutVars>
          <dgm:chMax val="1"/>
          <dgm:chPref val="1"/>
        </dgm:presLayoutVars>
      </dgm:prSet>
      <dgm:spPr/>
    </dgm:pt>
    <dgm:pt modelId="{EFD876EF-21F8-426C-BE23-33ACAA6B9C1D}" type="pres">
      <dgm:prSet presAssocID="{42DBC9C2-742B-4B5C-9319-339A24C151CD}" presName="Accent" presStyleLbl="trAlignAcc1" presStyleIdx="0" presStyleCnt="3">
        <dgm:presLayoutVars>
          <dgm:chMax val="0"/>
          <dgm:chPref val="0"/>
        </dgm:presLayoutVars>
      </dgm:prSet>
      <dgm:spPr>
        <a:ln>
          <a:solidFill>
            <a:schemeClr val="bg1"/>
          </a:solidFill>
        </a:ln>
      </dgm:spPr>
    </dgm:pt>
    <dgm:pt modelId="{CBDF64CB-F589-4E8F-A7ED-74CDE8825FBF}" type="pres">
      <dgm:prSet presAssocID="{42DBC9C2-742B-4B5C-9319-339A24C151CD}" presName="Image" presStyleLbl="alignImgPlace1" presStyleIdx="0" presStyleCnt="3" custFlipHor="1" custScaleX="137435" custScaleY="161751" custLinFactNeighborX="284" custLinFactNeighborY="-1284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6102" b="83898" l="10000" r="90000"/>
                    </a14:imgEffect>
                  </a14:imgLayer>
                </a14:imgProps>
              </a:ext>
            </a:extLst>
          </a:blip>
          <a:srcRect/>
          <a:stretch>
            <a:fillRect l="-9608" t="-20154" r="-9608" b="-20154"/>
          </a:stretch>
        </a:blipFill>
      </dgm:spPr>
      <dgm:extLst>
        <a:ext uri="{E40237B7-FDA0-4F09-8148-C483321AD2D9}">
          <dgm14:cNvPr xmlns:dgm14="http://schemas.microsoft.com/office/drawing/2010/diagram" id="0" name="" descr="Image result for refuse truck icon">
            <a:extLst>
              <a:ext uri="{FF2B5EF4-FFF2-40B4-BE49-F238E27FC236}">
                <a16:creationId xmlns:a16="http://schemas.microsoft.com/office/drawing/2014/main" id="{75E75994-62E3-43DE-A571-41B9F554EC80}"/>
              </a:ext>
            </a:extLst>
          </dgm14:cNvPr>
        </a:ext>
      </dgm:extLst>
    </dgm:pt>
    <dgm:pt modelId="{D4E48B76-F0ED-4EF0-AC44-F609BC6303A3}" type="pres">
      <dgm:prSet presAssocID="{42DBC9C2-742B-4B5C-9319-339A24C151CD}" presName="ChildComposite" presStyleCnt="0"/>
      <dgm:spPr/>
    </dgm:pt>
    <dgm:pt modelId="{DAEA017C-3F5B-48B5-B0E0-4C358795E33B}" type="pres">
      <dgm:prSet presAssocID="{42DBC9C2-742B-4B5C-9319-339A24C151C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6D0946A-B9DA-4A7F-AE2A-24F1F2DF5806}" type="pres">
      <dgm:prSet presAssocID="{42DBC9C2-742B-4B5C-9319-339A24C151CD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15A58FD7-7DF9-49DB-B943-126850864416}" type="pres">
      <dgm:prSet presAssocID="{E4ACBBBC-091A-423E-9713-788919714F94}" presName="sibTrans" presStyleCnt="0"/>
      <dgm:spPr/>
    </dgm:pt>
    <dgm:pt modelId="{1FF0DE59-CC2A-4264-B5A9-E5FFA321C208}" type="pres">
      <dgm:prSet presAssocID="{57931C26-B5AF-4B79-B44F-A9D28E5BDBE7}" presName="composite" presStyleCnt="0">
        <dgm:presLayoutVars>
          <dgm:chMax val="1"/>
          <dgm:chPref val="1"/>
        </dgm:presLayoutVars>
      </dgm:prSet>
      <dgm:spPr/>
    </dgm:pt>
    <dgm:pt modelId="{9679ECBF-77D9-4821-B94F-6AF7FD4B924F}" type="pres">
      <dgm:prSet presAssocID="{57931C26-B5AF-4B79-B44F-A9D28E5BDBE7}" presName="Accent" presStyleLbl="trAlignAcc1" presStyleIdx="1" presStyleCnt="3">
        <dgm:presLayoutVars>
          <dgm:chMax val="0"/>
          <dgm:chPref val="0"/>
        </dgm:presLayoutVars>
      </dgm:prSet>
      <dgm:spPr>
        <a:ln>
          <a:solidFill>
            <a:schemeClr val="bg1"/>
          </a:solidFill>
        </a:ln>
      </dgm:spPr>
    </dgm:pt>
    <dgm:pt modelId="{29196510-3845-4574-9C89-5284925340CD}" type="pres">
      <dgm:prSet presAssocID="{57931C26-B5AF-4B79-B44F-A9D28E5BDBE7}" presName="Image" presStyleLbl="alignImgPlace1" presStyleIdx="1" presStyleCnt="3" custFlipHor="1" custScaleX="145694" custScaleY="171470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6102" b="83898" l="10000" r="90000"/>
                    </a14:imgEffect>
                  </a14:imgLayer>
                </a14:imgProps>
              </a:ext>
            </a:extLst>
          </a:blip>
          <a:srcRect/>
          <a:stretch>
            <a:fillRect l="-9608" t="-20154" r="-9608" b="-20154"/>
          </a:stretch>
        </a:blipFill>
      </dgm:spPr>
      <dgm:extLst>
        <a:ext uri="{E40237B7-FDA0-4F09-8148-C483321AD2D9}">
          <dgm14:cNvPr xmlns:dgm14="http://schemas.microsoft.com/office/drawing/2010/diagram" id="0" name="" descr="Related image">
            <a:extLst>
              <a:ext uri="{FF2B5EF4-FFF2-40B4-BE49-F238E27FC236}">
                <a16:creationId xmlns:a16="http://schemas.microsoft.com/office/drawing/2014/main" id="{987EB8C7-47FC-4C89-94FB-9691A426D7C7}"/>
              </a:ext>
            </a:extLst>
          </dgm14:cNvPr>
        </a:ext>
      </dgm:extLst>
    </dgm:pt>
    <dgm:pt modelId="{D83F1243-13CD-4854-ABCF-79F5847C2E6C}" type="pres">
      <dgm:prSet presAssocID="{57931C26-B5AF-4B79-B44F-A9D28E5BDBE7}" presName="ChildComposite" presStyleCnt="0"/>
      <dgm:spPr/>
    </dgm:pt>
    <dgm:pt modelId="{EFF7C1D8-9B3B-4C57-8208-56F7045D17F8}" type="pres">
      <dgm:prSet presAssocID="{57931C26-B5AF-4B79-B44F-A9D28E5BDBE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BD58941-CF78-4DDC-8DC7-6A60EDAD2A9C}" type="pres">
      <dgm:prSet presAssocID="{57931C26-B5AF-4B79-B44F-A9D28E5BDBE7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D3840F0D-C351-469A-8D7C-30E41276396F}" type="pres">
      <dgm:prSet presAssocID="{D86148C1-3945-446E-A1E4-BBD96CD47F8B}" presName="sibTrans" presStyleCnt="0"/>
      <dgm:spPr/>
    </dgm:pt>
    <dgm:pt modelId="{68F7B402-3098-46D0-84F1-FC80C6A28555}" type="pres">
      <dgm:prSet presAssocID="{2463B87B-A662-4F2E-A5FD-1694DC92A551}" presName="composite" presStyleCnt="0">
        <dgm:presLayoutVars>
          <dgm:chMax val="1"/>
          <dgm:chPref val="1"/>
        </dgm:presLayoutVars>
      </dgm:prSet>
      <dgm:spPr/>
    </dgm:pt>
    <dgm:pt modelId="{98106C6A-ED0D-4C79-BABF-87397E27A0BC}" type="pres">
      <dgm:prSet presAssocID="{2463B87B-A662-4F2E-A5FD-1694DC92A551}" presName="Accent" presStyleLbl="trAlignAcc1" presStyleIdx="2" presStyleCnt="3">
        <dgm:presLayoutVars>
          <dgm:chMax val="0"/>
          <dgm:chPref val="0"/>
        </dgm:presLayoutVars>
      </dgm:prSet>
      <dgm:spPr>
        <a:ln>
          <a:solidFill>
            <a:schemeClr val="bg1"/>
          </a:solidFill>
        </a:ln>
      </dgm:spPr>
    </dgm:pt>
    <dgm:pt modelId="{372EC578-7035-4749-B7D3-EB60E0C26888}" type="pres">
      <dgm:prSet presAssocID="{2463B87B-A662-4F2E-A5FD-1694DC92A551}" presName="Image" presStyleLbl="alignImgPlace1" presStyleIdx="2" presStyleCnt="3" custAng="0" custFlipHor="1" custScaleX="149769" custScaleY="17626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6102" b="83898" l="10000" r="90000"/>
                    </a14:imgEffect>
                  </a14:imgLayer>
                </a14:imgProps>
              </a:ext>
            </a:extLst>
          </a:blip>
          <a:srcRect/>
          <a:stretch>
            <a:fillRect l="-9608" t="-20154" r="-9608" b="-20154"/>
          </a:stretch>
        </a:blipFill>
      </dgm:spPr>
      <dgm:extLst>
        <a:ext uri="{E40237B7-FDA0-4F09-8148-C483321AD2D9}">
          <dgm14:cNvPr xmlns:dgm14="http://schemas.microsoft.com/office/drawing/2010/diagram" id="0" name="" descr="Image result for refuse truck icon">
            <a:extLst>
              <a:ext uri="{FF2B5EF4-FFF2-40B4-BE49-F238E27FC236}">
                <a16:creationId xmlns:a16="http://schemas.microsoft.com/office/drawing/2014/main" id="{2C16925A-E624-4BCD-BF9F-CDE32E32A8D4}"/>
              </a:ext>
            </a:extLst>
          </dgm14:cNvPr>
        </a:ext>
      </dgm:extLst>
    </dgm:pt>
    <dgm:pt modelId="{8FFB6BC6-A4BE-428A-80A3-5D576B81026D}" type="pres">
      <dgm:prSet presAssocID="{2463B87B-A662-4F2E-A5FD-1694DC92A551}" presName="ChildComposite" presStyleCnt="0"/>
      <dgm:spPr/>
    </dgm:pt>
    <dgm:pt modelId="{72BD9D62-4748-4805-8248-F3A3F662CDFA}" type="pres">
      <dgm:prSet presAssocID="{2463B87B-A662-4F2E-A5FD-1694DC92A55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9C57147-141F-41CE-90BB-9B47FBD63677}" type="pres">
      <dgm:prSet presAssocID="{2463B87B-A662-4F2E-A5FD-1694DC92A551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B14D730E-2B37-4211-A869-6E7DAB1514C1}" type="presOf" srcId="{2463B87B-A662-4F2E-A5FD-1694DC92A551}" destId="{39C57147-141F-41CE-90BB-9B47FBD63677}" srcOrd="0" destOrd="0" presId="urn:microsoft.com/office/officeart/2008/layout/CaptionedPictures"/>
    <dgm:cxn modelId="{A8876022-19F3-451C-A51E-38AA32AD7E0D}" srcId="{B8D7137F-817D-4EA9-A3F5-367F165A9025}" destId="{57931C26-B5AF-4B79-B44F-A9D28E5BDBE7}" srcOrd="1" destOrd="0" parTransId="{49886A22-EA6C-48E2-9C06-18FF24E47DD7}" sibTransId="{D86148C1-3945-446E-A1E4-BBD96CD47F8B}"/>
    <dgm:cxn modelId="{FCB71D71-4BA7-4E7C-A633-0CB001106145}" type="presOf" srcId="{57931C26-B5AF-4B79-B44F-A9D28E5BDBE7}" destId="{7BD58941-CF78-4DDC-8DC7-6A60EDAD2A9C}" srcOrd="0" destOrd="0" presId="urn:microsoft.com/office/officeart/2008/layout/CaptionedPictures"/>
    <dgm:cxn modelId="{F5583B77-9F7D-4CA4-ADDD-C3F08F797D6D}" srcId="{B8D7137F-817D-4EA9-A3F5-367F165A9025}" destId="{2463B87B-A662-4F2E-A5FD-1694DC92A551}" srcOrd="2" destOrd="0" parTransId="{5FD33C3D-ED85-472B-B189-D4E438B4155B}" sibTransId="{050322C2-3894-47EA-9217-A7C284F82DA1}"/>
    <dgm:cxn modelId="{BCD78AAF-FA02-49C7-99C1-795933D4B770}" type="presOf" srcId="{42DBC9C2-742B-4B5C-9319-339A24C151CD}" destId="{B6D0946A-B9DA-4A7F-AE2A-24F1F2DF5806}" srcOrd="0" destOrd="0" presId="urn:microsoft.com/office/officeart/2008/layout/CaptionedPictures"/>
    <dgm:cxn modelId="{E222CFD2-7994-467D-B7D0-C9D22DA49418}" type="presOf" srcId="{B8D7137F-817D-4EA9-A3F5-367F165A9025}" destId="{E52A19CF-B73F-4755-BA3A-23AC4AC0D076}" srcOrd="0" destOrd="0" presId="urn:microsoft.com/office/officeart/2008/layout/CaptionedPictures"/>
    <dgm:cxn modelId="{5EA2B3EF-B929-4C56-AE65-9F9A6B5F7863}" srcId="{B8D7137F-817D-4EA9-A3F5-367F165A9025}" destId="{42DBC9C2-742B-4B5C-9319-339A24C151CD}" srcOrd="0" destOrd="0" parTransId="{9744ABE9-227E-4479-AB56-C54C98082D01}" sibTransId="{E4ACBBBC-091A-423E-9713-788919714F94}"/>
    <dgm:cxn modelId="{9EC4CA00-B054-4240-A65D-0B7EF0BCF519}" type="presParOf" srcId="{E52A19CF-B73F-4755-BA3A-23AC4AC0D076}" destId="{3C55E833-5E80-415D-BF7F-A435B95D6BFF}" srcOrd="0" destOrd="0" presId="urn:microsoft.com/office/officeart/2008/layout/CaptionedPictures"/>
    <dgm:cxn modelId="{80E46F4B-0571-4366-84BF-2EFFCA4FA55B}" type="presParOf" srcId="{3C55E833-5E80-415D-BF7F-A435B95D6BFF}" destId="{EFD876EF-21F8-426C-BE23-33ACAA6B9C1D}" srcOrd="0" destOrd="0" presId="urn:microsoft.com/office/officeart/2008/layout/CaptionedPictures"/>
    <dgm:cxn modelId="{8D2C529F-A2F1-43A3-9C7D-9E62DB955CC1}" type="presParOf" srcId="{3C55E833-5E80-415D-BF7F-A435B95D6BFF}" destId="{CBDF64CB-F589-4E8F-A7ED-74CDE8825FBF}" srcOrd="1" destOrd="0" presId="urn:microsoft.com/office/officeart/2008/layout/CaptionedPictures"/>
    <dgm:cxn modelId="{08E181D6-49B4-43BC-9B06-D19D4BFD45E8}" type="presParOf" srcId="{3C55E833-5E80-415D-BF7F-A435B95D6BFF}" destId="{D4E48B76-F0ED-4EF0-AC44-F609BC6303A3}" srcOrd="2" destOrd="0" presId="urn:microsoft.com/office/officeart/2008/layout/CaptionedPictures"/>
    <dgm:cxn modelId="{AD9FD60A-A256-491F-9772-979A911141BD}" type="presParOf" srcId="{D4E48B76-F0ED-4EF0-AC44-F609BC6303A3}" destId="{DAEA017C-3F5B-48B5-B0E0-4C358795E33B}" srcOrd="0" destOrd="0" presId="urn:microsoft.com/office/officeart/2008/layout/CaptionedPictures"/>
    <dgm:cxn modelId="{696FA392-C124-4FBA-88EF-68F55F1DC4B2}" type="presParOf" srcId="{D4E48B76-F0ED-4EF0-AC44-F609BC6303A3}" destId="{B6D0946A-B9DA-4A7F-AE2A-24F1F2DF5806}" srcOrd="1" destOrd="0" presId="urn:microsoft.com/office/officeart/2008/layout/CaptionedPictures"/>
    <dgm:cxn modelId="{1726F624-FB4B-4F65-981E-0B156DAB3FE9}" type="presParOf" srcId="{E52A19CF-B73F-4755-BA3A-23AC4AC0D076}" destId="{15A58FD7-7DF9-49DB-B943-126850864416}" srcOrd="1" destOrd="0" presId="urn:microsoft.com/office/officeart/2008/layout/CaptionedPictures"/>
    <dgm:cxn modelId="{8A5A6087-0566-4FE4-BD85-69064ABDDA04}" type="presParOf" srcId="{E52A19CF-B73F-4755-BA3A-23AC4AC0D076}" destId="{1FF0DE59-CC2A-4264-B5A9-E5FFA321C208}" srcOrd="2" destOrd="0" presId="urn:microsoft.com/office/officeart/2008/layout/CaptionedPictures"/>
    <dgm:cxn modelId="{E7795E9E-0D00-4886-AA12-574A4205C442}" type="presParOf" srcId="{1FF0DE59-CC2A-4264-B5A9-E5FFA321C208}" destId="{9679ECBF-77D9-4821-B94F-6AF7FD4B924F}" srcOrd="0" destOrd="0" presId="urn:microsoft.com/office/officeart/2008/layout/CaptionedPictures"/>
    <dgm:cxn modelId="{05213273-63EE-4840-A2CE-18325368DA9B}" type="presParOf" srcId="{1FF0DE59-CC2A-4264-B5A9-E5FFA321C208}" destId="{29196510-3845-4574-9C89-5284925340CD}" srcOrd="1" destOrd="0" presId="urn:microsoft.com/office/officeart/2008/layout/CaptionedPictures"/>
    <dgm:cxn modelId="{FCF8FACE-3372-462F-AA0C-657BD8BD203C}" type="presParOf" srcId="{1FF0DE59-CC2A-4264-B5A9-E5FFA321C208}" destId="{D83F1243-13CD-4854-ABCF-79F5847C2E6C}" srcOrd="2" destOrd="0" presId="urn:microsoft.com/office/officeart/2008/layout/CaptionedPictures"/>
    <dgm:cxn modelId="{582B1D1E-5829-4159-A47F-0CD36424E457}" type="presParOf" srcId="{D83F1243-13CD-4854-ABCF-79F5847C2E6C}" destId="{EFF7C1D8-9B3B-4C57-8208-56F7045D17F8}" srcOrd="0" destOrd="0" presId="urn:microsoft.com/office/officeart/2008/layout/CaptionedPictures"/>
    <dgm:cxn modelId="{CB3C55E6-AE01-4CD9-978F-1EED66D05B14}" type="presParOf" srcId="{D83F1243-13CD-4854-ABCF-79F5847C2E6C}" destId="{7BD58941-CF78-4DDC-8DC7-6A60EDAD2A9C}" srcOrd="1" destOrd="0" presId="urn:microsoft.com/office/officeart/2008/layout/CaptionedPictures"/>
    <dgm:cxn modelId="{3DC1E66C-10DB-43E0-8668-04AD3CA78132}" type="presParOf" srcId="{E52A19CF-B73F-4755-BA3A-23AC4AC0D076}" destId="{D3840F0D-C351-469A-8D7C-30E41276396F}" srcOrd="3" destOrd="0" presId="urn:microsoft.com/office/officeart/2008/layout/CaptionedPictures"/>
    <dgm:cxn modelId="{800EDB02-9182-47B6-9E8F-A46621427BD1}" type="presParOf" srcId="{E52A19CF-B73F-4755-BA3A-23AC4AC0D076}" destId="{68F7B402-3098-46D0-84F1-FC80C6A28555}" srcOrd="4" destOrd="0" presId="urn:microsoft.com/office/officeart/2008/layout/CaptionedPictures"/>
    <dgm:cxn modelId="{31FF34D7-05DC-4D0C-BBD3-BA7D85D86885}" type="presParOf" srcId="{68F7B402-3098-46D0-84F1-FC80C6A28555}" destId="{98106C6A-ED0D-4C79-BABF-87397E27A0BC}" srcOrd="0" destOrd="0" presId="urn:microsoft.com/office/officeart/2008/layout/CaptionedPictures"/>
    <dgm:cxn modelId="{ABA47735-4678-4BE7-A8A7-375A9588A977}" type="presParOf" srcId="{68F7B402-3098-46D0-84F1-FC80C6A28555}" destId="{372EC578-7035-4749-B7D3-EB60E0C26888}" srcOrd="1" destOrd="0" presId="urn:microsoft.com/office/officeart/2008/layout/CaptionedPictures"/>
    <dgm:cxn modelId="{9D98AD5B-3701-4E4C-A15E-870624BF3E9E}" type="presParOf" srcId="{68F7B402-3098-46D0-84F1-FC80C6A28555}" destId="{8FFB6BC6-A4BE-428A-80A3-5D576B81026D}" srcOrd="2" destOrd="0" presId="urn:microsoft.com/office/officeart/2008/layout/CaptionedPictures"/>
    <dgm:cxn modelId="{49B241B5-4C38-4269-9BEF-C39B240AD6F5}" type="presParOf" srcId="{8FFB6BC6-A4BE-428A-80A3-5D576B81026D}" destId="{72BD9D62-4748-4805-8248-F3A3F662CDFA}" srcOrd="0" destOrd="0" presId="urn:microsoft.com/office/officeart/2008/layout/CaptionedPictures"/>
    <dgm:cxn modelId="{C308706E-21AB-4740-A475-0151ECB79679}" type="presParOf" srcId="{8FFB6BC6-A4BE-428A-80A3-5D576B81026D}" destId="{39C57147-141F-41CE-90BB-9B47FBD63677}" srcOrd="1" destOrd="0" presId="urn:microsoft.com/office/officeart/2008/layout/CaptionedPictures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876EF-21F8-426C-BE23-33ACAA6B9C1D}">
      <dsp:nvSpPr>
        <dsp:cNvPr id="0" name=""/>
        <dsp:cNvSpPr/>
      </dsp:nvSpPr>
      <dsp:spPr>
        <a:xfrm>
          <a:off x="782069" y="291242"/>
          <a:ext cx="1339360" cy="15757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F64CB-F589-4E8F-A7ED-74CDE8825FBF}">
      <dsp:nvSpPr>
        <dsp:cNvPr id="0" name=""/>
        <dsp:cNvSpPr/>
      </dsp:nvSpPr>
      <dsp:spPr>
        <a:xfrm flipH="1">
          <a:off x="626835" y="24888"/>
          <a:ext cx="1656674" cy="1656680"/>
        </a:xfrm>
        <a:prstGeom prst="rect">
          <a:avLst/>
        </a:prstGeom>
        <a:blipFill dpi="0" rotWithShape="1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6102" b="83898" l="10000" r="90000"/>
                    </a14:imgEffect>
                  </a14:imgLayer>
                </a14:imgProps>
              </a:ext>
            </a:extLst>
          </a:blip>
          <a:srcRect/>
          <a:stretch>
            <a:fillRect l="-9608" t="-20154" r="-9608" b="-2015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0946A-B9DA-4A7F-AE2A-24F1F2DF5806}">
      <dsp:nvSpPr>
        <dsp:cNvPr id="0" name=""/>
        <dsp:cNvSpPr/>
      </dsp:nvSpPr>
      <dsp:spPr>
        <a:xfrm>
          <a:off x="849037" y="1378488"/>
          <a:ext cx="1205424" cy="42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Helvetica Light"/>
            </a:rPr>
            <a:t>180 MT GHG emissions per year</a:t>
          </a:r>
        </a:p>
      </dsp:txBody>
      <dsp:txXfrm>
        <a:off x="849037" y="1378488"/>
        <a:ext cx="1205424" cy="425443"/>
      </dsp:txXfrm>
    </dsp:sp>
    <dsp:sp modelId="{9679ECBF-77D9-4821-B94F-6AF7FD4B924F}">
      <dsp:nvSpPr>
        <dsp:cNvPr id="0" name=""/>
        <dsp:cNvSpPr/>
      </dsp:nvSpPr>
      <dsp:spPr>
        <a:xfrm>
          <a:off x="3129280" y="316128"/>
          <a:ext cx="1339360" cy="15757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96510-3845-4574-9C89-5284925340CD}">
      <dsp:nvSpPr>
        <dsp:cNvPr id="0" name=""/>
        <dsp:cNvSpPr/>
      </dsp:nvSpPr>
      <dsp:spPr>
        <a:xfrm flipH="1">
          <a:off x="2920845" y="13153"/>
          <a:ext cx="1756230" cy="1756224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6102" b="83898" l="10000" r="90000"/>
                    </a14:imgEffect>
                  </a14:imgLayer>
                </a14:imgProps>
              </a:ext>
            </a:extLst>
          </a:blip>
          <a:srcRect/>
          <a:stretch>
            <a:fillRect l="-9608" t="-20154" r="-9608" b="-2015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58941-CF78-4DDC-8DC7-6A60EDAD2A9C}">
      <dsp:nvSpPr>
        <dsp:cNvPr id="0" name=""/>
        <dsp:cNvSpPr/>
      </dsp:nvSpPr>
      <dsp:spPr>
        <a:xfrm>
          <a:off x="3196248" y="1403373"/>
          <a:ext cx="1205424" cy="42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Helvetica Light"/>
            </a:rPr>
            <a:t>0 MT GHG emission per year</a:t>
          </a:r>
        </a:p>
      </dsp:txBody>
      <dsp:txXfrm>
        <a:off x="3196248" y="1403373"/>
        <a:ext cx="1205424" cy="425443"/>
      </dsp:txXfrm>
    </dsp:sp>
    <dsp:sp modelId="{98106C6A-ED0D-4C79-BABF-87397E27A0BC}">
      <dsp:nvSpPr>
        <dsp:cNvPr id="0" name=""/>
        <dsp:cNvSpPr/>
      </dsp:nvSpPr>
      <dsp:spPr>
        <a:xfrm>
          <a:off x="5550830" y="328411"/>
          <a:ext cx="1339360" cy="15757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EC578-7035-4749-B7D3-EB60E0C26888}">
      <dsp:nvSpPr>
        <dsp:cNvPr id="0" name=""/>
        <dsp:cNvSpPr/>
      </dsp:nvSpPr>
      <dsp:spPr>
        <a:xfrm flipH="1">
          <a:off x="5317834" y="870"/>
          <a:ext cx="1805351" cy="1805355"/>
        </a:xfrm>
        <a:prstGeom prst="rect">
          <a:avLst/>
        </a:prstGeom>
        <a:blipFill dpi="0" rotWithShape="1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6102" b="83898" l="10000" r="90000"/>
                    </a14:imgEffect>
                  </a14:imgLayer>
                </a14:imgProps>
              </a:ext>
            </a:extLst>
          </a:blip>
          <a:srcRect/>
          <a:stretch>
            <a:fillRect l="-9608" t="-20154" r="-9608" b="-2015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57147-141F-41CE-90BB-9B47FBD63677}">
      <dsp:nvSpPr>
        <dsp:cNvPr id="0" name=""/>
        <dsp:cNvSpPr/>
      </dsp:nvSpPr>
      <dsp:spPr>
        <a:xfrm>
          <a:off x="5617798" y="1415656"/>
          <a:ext cx="1205424" cy="42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Helvetica Light"/>
            </a:rPr>
            <a:t>-512 MT GHG emissions per year</a:t>
          </a:r>
        </a:p>
      </dsp:txBody>
      <dsp:txXfrm>
        <a:off x="5617798" y="1415656"/>
        <a:ext cx="1205424" cy="425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1.emf"/><Relationship Id="rId4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75B3B96-4D32-1641-8C0D-912EE18A56C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2E72E993-5A96-4847-BC43-A9C488919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32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39FD2686-42C0-B346-AAA8-82B2C7A844A1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90E60892-F0E9-054A-A54C-DBC95C455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49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17/07/26/2017-15591/review-of-the-primary-national-ambient-air-quality-standards-for-oxides-of-nitroge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567">
              <a:defRPr/>
            </a:pPr>
            <a:fld id="{90E60892-F0E9-054A-A54C-DBC95C4550E9}" type="slidenum">
              <a:rPr lang="en-US" sz="1900" kern="0">
                <a:solidFill>
                  <a:sysClr val="windowText" lastClr="000000"/>
                </a:solidFill>
              </a:rPr>
              <a:pPr defTabSz="948567">
                <a:defRPr/>
              </a:pPr>
              <a:t>1</a:t>
            </a:fld>
            <a:endParaRPr lang="en-US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1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Carbon Intensity breakout. See Table A-1 (page 8):</a:t>
            </a:r>
          </a:p>
          <a:p>
            <a:r>
              <a:rPr lang="en-US" dirty="0"/>
              <a:t>https://www.arb.ca.gov/fuels/lcfs/121514ulsd.pdf</a:t>
            </a:r>
          </a:p>
          <a:p>
            <a:r>
              <a:rPr lang="en-US" dirty="0"/>
              <a:t>NOTE: Took the difference between 2011 Diesel CI score (102.82) and 2017 Diesel Baseline CI (98.44) from the Tailpipe Emissions Carbon Intensity, so that the Diesel numbers for slide 3, 4 </a:t>
            </a:r>
            <a:r>
              <a:rPr lang="en-US" dirty="0" err="1"/>
              <a:t>amd</a:t>
            </a:r>
            <a:r>
              <a:rPr lang="en-US" dirty="0"/>
              <a:t> 7 matched.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0892-F0E9-054A-A54C-DBC95C4550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080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r>
              <a:rPr lang="en-US" u="sng" dirty="0"/>
              <a:t>Causal link asthma and NO2: </a:t>
            </a:r>
          </a:p>
          <a:p>
            <a:r>
              <a:rPr lang="en-US" dirty="0">
                <a:hlinkClick r:id="rId3"/>
              </a:rPr>
              <a:t>https://www.federalregister.gov/documents/2017/07/26/2017-15591/review-of-the-primary-national-ambient-air-quality-standards-for-oxides-of-nitrogen</a:t>
            </a:r>
            <a:endParaRPr lang="en-US" dirty="0"/>
          </a:p>
          <a:p>
            <a:endParaRPr lang="en-US" dirty="0"/>
          </a:p>
          <a:p>
            <a:r>
              <a:rPr lang="en-US" dirty="0"/>
              <a:t>Nonattainment Counties</a:t>
            </a:r>
          </a:p>
          <a:p>
            <a:r>
              <a:rPr lang="en-US" dirty="0"/>
              <a:t>https://www3.epa.gov/airquality/greenbook/ancl.html</a:t>
            </a:r>
          </a:p>
          <a:p>
            <a:endParaRPr lang="en-US" dirty="0"/>
          </a:p>
          <a:p>
            <a:r>
              <a:rPr lang="en-US" sz="1300" dirty="0"/>
              <a:t>Chicago image from: </a:t>
            </a:r>
          </a:p>
          <a:p>
            <a:r>
              <a:rPr lang="en-US" sz="1300" dirty="0"/>
              <a:t>https://cleancities.energy.gov/files/u/news_events/document/document_url/294/AFLEET_2017_Update_and_NOx_Emissions_Webinar-posting.pdf</a:t>
            </a:r>
          </a:p>
          <a:p>
            <a:endParaRPr lang="en-US" sz="1300" dirty="0"/>
          </a:p>
          <a:p>
            <a:r>
              <a:rPr lang="en-US" sz="1300" dirty="0"/>
              <a:t>Ground-level ozone health risks:</a:t>
            </a:r>
          </a:p>
          <a:p>
            <a:pPr defTabSz="477820">
              <a:defRPr/>
            </a:pPr>
            <a:r>
              <a:rPr lang="en-US" sz="1300" dirty="0"/>
              <a:t>http://www.nejm.org/doi/full/10.1056/NEJMoa0803894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0892-F0E9-054A-A54C-DBC95C4550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2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89500"/>
            <a:ext cx="9144000" cy="196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00619" y="5219545"/>
            <a:ext cx="6808459" cy="74184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accent6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00619" y="5961392"/>
            <a:ext cx="4830395" cy="635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66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5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6770"/>
            <a:ext cx="8229600" cy="50093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1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67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mp_truck_header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5745768"/>
            <a:ext cx="9144000" cy="96427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418"/>
            <a:ext cx="6901032" cy="943118"/>
          </a:xfrm>
          <a:prstGeom prst="rect">
            <a:avLst/>
          </a:prstGeom>
        </p:spPr>
        <p:txBody>
          <a:bodyPr rIns="0" anchor="b" anchorCtr="0"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6770"/>
            <a:ext cx="8229600" cy="500939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C5FA-7C02-437B-BBE0-9625FE5072B6}" type="datetime1">
              <a:rPr lang="en-US" smtClean="0"/>
              <a:t>11/8/2017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28699"/>
            <a:ext cx="9144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141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5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54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770"/>
            <a:ext cx="8229600" cy="50093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7CE70FD-E47E-7543-B744-EA4F8B40E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0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89500"/>
            <a:ext cx="9144000" cy="19685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00619" y="5219545"/>
            <a:ext cx="6808459" cy="74184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accent6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00619" y="5961392"/>
            <a:ext cx="4830395" cy="635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0073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54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770"/>
            <a:ext cx="8229600" cy="50093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7CE70FD-E47E-7543-B744-EA4F8B40E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10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717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5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7CE70FD-E47E-7543-B744-EA4F8B40E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97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5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03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5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31653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25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770"/>
            <a:ext cx="8229600" cy="50093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7CE70FD-E47E-7543-B744-EA4F8B40E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79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9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0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00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5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6770"/>
            <a:ext cx="8229600" cy="50093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10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12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89500"/>
            <a:ext cx="9144000" cy="1968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61408" y="5158029"/>
            <a:ext cx="6808459" cy="74184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accent6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120900" y="5899876"/>
            <a:ext cx="4830395" cy="635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mpCNG_logo(Large)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451" y="0"/>
            <a:ext cx="2576549" cy="1032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80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mp_truck_header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5745768"/>
            <a:ext cx="9144000" cy="96427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418"/>
            <a:ext cx="6901032" cy="943118"/>
          </a:xfrm>
          <a:prstGeom prst="rect">
            <a:avLst/>
          </a:prstGeom>
        </p:spPr>
        <p:txBody>
          <a:bodyPr rIns="0" anchor="b" anchorCtr="0"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6770"/>
            <a:ext cx="8229600" cy="500939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C5FA-7C02-437B-BBE0-9625FE5072B6}" type="datetime1">
              <a:rPr lang="en-US" smtClean="0">
                <a:solidFill>
                  <a:srgbClr val="F79646"/>
                </a:solidFill>
              </a:rPr>
              <a:pPr/>
              <a:t>11/8/2017</a:t>
            </a:fld>
            <a:endParaRPr lang="en-US">
              <a:solidFill>
                <a:srgbClr val="F79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28699"/>
            <a:ext cx="9144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849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mp_truck_header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5745768"/>
            <a:ext cx="9144000" cy="96427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42B2-9A2A-4620-A670-C9731BAC7EAE}" type="datetime1">
              <a:rPr lang="en-US" smtClean="0">
                <a:solidFill>
                  <a:srgbClr val="F79646"/>
                </a:solidFill>
              </a:rPr>
              <a:pPr/>
              <a:t>11/8/2017</a:t>
            </a:fld>
            <a:endParaRPr lang="en-US">
              <a:solidFill>
                <a:srgbClr val="F79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61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mp_truck_header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5745768"/>
            <a:ext cx="9144000" cy="964276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0EA2-0221-428F-A67A-7EDAA9EFDF38}" type="datetime1">
              <a:rPr lang="en-US" smtClean="0">
                <a:solidFill>
                  <a:srgbClr val="F79646"/>
                </a:solidFill>
              </a:rPr>
              <a:pPr/>
              <a:t>11/8/2017</a:t>
            </a:fld>
            <a:endParaRPr lang="en-US">
              <a:solidFill>
                <a:srgbClr val="F79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24466"/>
            <a:ext cx="6750424" cy="943118"/>
          </a:xfrm>
          <a:prstGeom prst="rect">
            <a:avLst/>
          </a:prstGeom>
        </p:spPr>
        <p:txBody>
          <a:bodyPr anchor="b" anchorCtr="0"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28699"/>
            <a:ext cx="9144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273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mp_truck_header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5745768"/>
            <a:ext cx="9144000" cy="964276"/>
          </a:xfrm>
          <a:prstGeom prst="rect">
            <a:avLst/>
          </a:prstGeom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F25-4E84-475E-9A90-3EBE75A65729}" type="datetime1">
              <a:rPr lang="en-US" smtClean="0">
                <a:solidFill>
                  <a:srgbClr val="F79646"/>
                </a:solidFill>
              </a:rPr>
              <a:pPr/>
              <a:t>11/8/2017</a:t>
            </a:fld>
            <a:endParaRPr lang="en-US">
              <a:solidFill>
                <a:srgbClr val="F7964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24466"/>
            <a:ext cx="6750424" cy="943118"/>
          </a:xfrm>
          <a:prstGeom prst="rect">
            <a:avLst/>
          </a:prstGeom>
        </p:spPr>
        <p:txBody>
          <a:bodyPr anchor="b" anchorCtr="0"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28699"/>
            <a:ext cx="9144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73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554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mp_truck_header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5745768"/>
            <a:ext cx="9144000" cy="964276"/>
          </a:xfrm>
          <a:prstGeom prst="rect">
            <a:avLst/>
          </a:prstGeom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8D7-28F5-4628-8DBD-220125D3975A}" type="datetime1">
              <a:rPr lang="en-US" smtClean="0">
                <a:solidFill>
                  <a:srgbClr val="F79646"/>
                </a:solidFill>
              </a:rPr>
              <a:pPr/>
              <a:t>11/8/2017</a:t>
            </a:fld>
            <a:endParaRPr lang="en-US">
              <a:solidFill>
                <a:srgbClr val="F79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24466"/>
            <a:ext cx="6750424" cy="943118"/>
          </a:xfrm>
          <a:prstGeom prst="rect">
            <a:avLst/>
          </a:prstGeom>
        </p:spPr>
        <p:txBody>
          <a:bodyPr anchor="b" anchorCtr="0"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928699"/>
            <a:ext cx="9144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211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mp_truck_header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5745768"/>
            <a:ext cx="9144000" cy="964276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DEAC-36D3-4379-931E-AA35C5A0A6D6}" type="datetime1">
              <a:rPr lang="en-US" smtClean="0">
                <a:solidFill>
                  <a:srgbClr val="F79646"/>
                </a:solidFill>
              </a:rPr>
              <a:pPr/>
              <a:t>11/8/2017</a:t>
            </a:fld>
            <a:endParaRPr lang="en-US">
              <a:solidFill>
                <a:srgbClr val="F79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928699"/>
            <a:ext cx="9144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804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mp_truck_header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5745768"/>
            <a:ext cx="9144000" cy="96427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865-25A2-48A0-9DA3-99697A9B1261}" type="datetime1">
              <a:rPr lang="en-US" smtClean="0">
                <a:solidFill>
                  <a:srgbClr val="F79646"/>
                </a:solidFill>
              </a:rPr>
              <a:pPr/>
              <a:t>11/8/2017</a:t>
            </a:fld>
            <a:endParaRPr lang="en-US">
              <a:solidFill>
                <a:srgbClr val="F79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57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mp_truck_header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5745768"/>
            <a:ext cx="9144000" cy="96427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4C95-8F24-41A8-B08A-D5C24485A84E}" type="datetime1">
              <a:rPr lang="en-US" smtClean="0">
                <a:solidFill>
                  <a:srgbClr val="F79646"/>
                </a:solidFill>
              </a:rPr>
              <a:pPr/>
              <a:t>11/8/2017</a:t>
            </a:fld>
            <a:endParaRPr lang="en-US">
              <a:solidFill>
                <a:srgbClr val="F79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31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7545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6770"/>
            <a:ext cx="8229600" cy="50093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75C9-C3BE-41ED-8C49-CC74506A1592}" type="datetime1">
              <a:rPr lang="en-US" smtClean="0">
                <a:solidFill>
                  <a:srgbClr val="F79646"/>
                </a:solidFill>
              </a:rPr>
              <a:pPr/>
              <a:t>11/8/2017</a:t>
            </a:fld>
            <a:endParaRPr lang="en-US">
              <a:solidFill>
                <a:srgbClr val="F79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77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CD0E-ADE5-44D7-A7D6-D3E08D389821}" type="datetime1">
              <a:rPr lang="en-US" smtClean="0">
                <a:solidFill>
                  <a:srgbClr val="F79646"/>
                </a:solidFill>
              </a:rPr>
              <a:pPr/>
              <a:t>11/8/2017</a:t>
            </a:fld>
            <a:endParaRPr lang="en-US">
              <a:solidFill>
                <a:srgbClr val="F79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40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9"/>
            <a:ext cx="9144000" cy="685902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382389"/>
            <a:ext cx="9144000" cy="1968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50461" y="4700992"/>
            <a:ext cx="6830353" cy="74184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accent6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120900" y="5454281"/>
            <a:ext cx="4830395" cy="635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mpCNG_logo(Large)-0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451" y="0"/>
            <a:ext cx="2576549" cy="10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22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89500"/>
            <a:ext cx="9144000" cy="19685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00619" y="5219545"/>
            <a:ext cx="6808459" cy="74184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accent6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00619" y="5961392"/>
            <a:ext cx="4830395" cy="635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6317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54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770"/>
            <a:ext cx="8229600" cy="50093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214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82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73801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62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5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7CE70FD-E47E-7543-B744-EA4F8B40E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41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5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02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5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5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5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15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28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380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121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5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6770"/>
            <a:ext cx="8229600" cy="50093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01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565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9"/>
            <a:ext cx="9144000" cy="685902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382389"/>
            <a:ext cx="9144000" cy="1968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50461" y="4700992"/>
            <a:ext cx="6830353" cy="74184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accent6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120900" y="5454281"/>
            <a:ext cx="4830395" cy="635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mpCNG_logo(Large)-0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451" y="0"/>
            <a:ext cx="2576549" cy="10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9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5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36440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8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5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5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5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0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678" y="64220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8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vmlDrawing" Target="../drawings/vmlDrawing6.v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oleObject" Target="../embeddings/oleObject6.bin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7.w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vmlDrawing" Target="../drawings/vmlDrawing7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8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11.jp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vmlDrawing" Target="../drawings/vmlDrawing8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1980384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2" name="think-cell Slide" r:id="rId17" imgW="416" imgH="416" progId="TCLayout.ActiveDocument.1">
                  <p:embed/>
                </p:oleObj>
              </mc:Choice>
              <mc:Fallback>
                <p:oleObj name="think-cell Slide" r:id="rId17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mp_truck_header-01.jp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462"/>
            <a:ext cx="9144000" cy="964276"/>
          </a:xfrm>
          <a:prstGeom prst="rect">
            <a:avLst/>
          </a:prstGeom>
        </p:spPr>
      </p:pic>
      <p:pic>
        <p:nvPicPr>
          <p:cNvPr id="9" name="Picture 8" descr="images-1.jpg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8" y="6465093"/>
            <a:ext cx="429612" cy="30137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28370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465093"/>
            <a:ext cx="2133600" cy="301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0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Gotham Medium"/>
              </a:defRPr>
            </a:lvl1pPr>
          </a:lstStyle>
          <a:p>
            <a:fld id="{27CE70FD-E47E-7543-B744-EA4F8B40E0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80364"/>
            <a:ext cx="135942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1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90" r:id="rId12"/>
    <p:sldLayoutId id="2147483694" r:id="rId13"/>
  </p:sldLayoutIdLst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 spc="200">
          <a:solidFill>
            <a:schemeClr val="accent6"/>
          </a:solidFill>
          <a:latin typeface="Helvetica Light"/>
          <a:ea typeface="+mj-ea"/>
          <a:cs typeface="Helvetica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01" name="think-cell Slide" r:id="rId15" imgW="416" imgH="416" progId="TCLayout.ActiveDocument.1">
                  <p:embed/>
                </p:oleObj>
              </mc:Choice>
              <mc:Fallback>
                <p:oleObj name="think-cell Slide" r:id="rId15" imgW="416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mp_truck_header-01.jp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462"/>
            <a:ext cx="9144000" cy="964276"/>
          </a:xfrm>
          <a:prstGeom prst="rect">
            <a:avLst/>
          </a:prstGeom>
        </p:spPr>
      </p:pic>
      <p:pic>
        <p:nvPicPr>
          <p:cNvPr id="9" name="Picture 8" descr="images-1.jp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8" y="6465093"/>
            <a:ext cx="429612" cy="30137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28370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465093"/>
            <a:ext cx="2133600" cy="301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0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Gotham Medium"/>
              </a:defRPr>
            </a:lvl1pPr>
          </a:lstStyle>
          <a:p>
            <a:fld id="{27CE70FD-E47E-7543-B744-EA4F8B40E0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244" y="80628"/>
            <a:ext cx="2276636" cy="84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1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 spc="200">
          <a:solidFill>
            <a:schemeClr val="accent6"/>
          </a:solidFill>
          <a:latin typeface="Helvetica Light"/>
          <a:ea typeface="+mj-ea"/>
          <a:cs typeface="Helvetica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314" y="149394"/>
            <a:ext cx="1771972" cy="633077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77" name="think-cell Slide" r:id="rId17" imgW="416" imgH="416" progId="TCLayout.ActiveDocument.1">
                  <p:embed/>
                </p:oleObj>
              </mc:Choice>
              <mc:Fallback>
                <p:oleObj name="think-cell Slide" r:id="rId17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220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Helvetica Light"/>
                <a:cs typeface="Helvetica Light"/>
              </a:defRPr>
            </a:lvl1pPr>
          </a:lstStyle>
          <a:p>
            <a:fld id="{A2FFC9D9-A6C4-46C9-8CAC-A99070C3A440}" type="datetime1">
              <a:rPr lang="en-US" smtClean="0">
                <a:solidFill>
                  <a:srgbClr val="F79646"/>
                </a:solidFill>
              </a:rPr>
              <a:pPr/>
              <a:t>11/8/2017</a:t>
            </a:fld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79646"/>
                </a:solidFill>
                <a:latin typeface="Helvetica Light"/>
                <a:cs typeface="Helvetica Light"/>
              </a:defRPr>
            </a:lvl1pPr>
          </a:lstStyle>
          <a:p>
            <a:fld id="{27CE70FD-E47E-7543-B744-EA4F8B40E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 spc="200">
          <a:solidFill>
            <a:schemeClr val="accent6"/>
          </a:solidFill>
          <a:latin typeface="Helvetica Light"/>
          <a:ea typeface="+mj-ea"/>
          <a:cs typeface="Helvetica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4" name="think-cell Slide" r:id="rId16" imgW="416" imgH="416" progId="TCLayout.ActiveDocument.1">
                  <p:embed/>
                </p:oleObj>
              </mc:Choice>
              <mc:Fallback>
                <p:oleObj name="think-cell Slide" r:id="rId16" imgW="416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mp_truck_header-01.jp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462"/>
            <a:ext cx="9144000" cy="964276"/>
          </a:xfrm>
          <a:prstGeom prst="rect">
            <a:avLst/>
          </a:prstGeom>
        </p:spPr>
      </p:pic>
      <p:pic>
        <p:nvPicPr>
          <p:cNvPr id="7" name="Picture 6" descr="ampCNG_logo(Small)-02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01600"/>
            <a:ext cx="1905000" cy="762000"/>
          </a:xfrm>
          <a:prstGeom prst="rect">
            <a:avLst/>
          </a:prstGeom>
        </p:spPr>
      </p:pic>
      <p:pic>
        <p:nvPicPr>
          <p:cNvPr id="9" name="Picture 8" descr="images-1.jpg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8" y="6465093"/>
            <a:ext cx="429612" cy="301370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3509930" y="6500670"/>
            <a:ext cx="2662259" cy="2657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i="1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otham Medium"/>
                <a:cs typeface="Gotham Medium"/>
              </a:rPr>
              <a:t>Proprietary and Confidential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28370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902896" y="648425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27CE70FD-E47E-7543-B744-EA4F8B40E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8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 spc="200">
          <a:solidFill>
            <a:schemeClr val="accent6"/>
          </a:solidFill>
          <a:latin typeface="Helvetica Light"/>
          <a:ea typeface="+mj-ea"/>
          <a:cs typeface="Helvetica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oleObject" Target="../embeddings/oleObject13.bin"/><Relationship Id="rId3" Type="http://schemas.openxmlformats.org/officeDocument/2006/relationships/tags" Target="../tags/tag14.xml"/><Relationship Id="rId21" Type="http://schemas.openxmlformats.org/officeDocument/2006/relationships/tags" Target="../tags/tag32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hyperlink" Target="https://www.epa.gov/greenvehicles/fast-facts-transportation-greenhouse-gas-emissions" TargetMode="Externa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29" Type="http://schemas.openxmlformats.org/officeDocument/2006/relationships/image" Target="../media/image28.emf"/><Relationship Id="rId1" Type="http://schemas.openxmlformats.org/officeDocument/2006/relationships/vmlDrawing" Target="../drawings/vmlDrawing12.v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image" Target="../media/image1.emf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oleObject" Target="../embeddings/oleObject12.bin"/><Relationship Id="rId28" Type="http://schemas.openxmlformats.org/officeDocument/2006/relationships/oleObject" Target="../embeddings/oleObject14.bin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31" Type="http://schemas.openxmlformats.org/officeDocument/2006/relationships/image" Target="../media/image29.emf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slideLayout" Target="../slideLayouts/slideLayout13.xml"/><Relationship Id="rId27" Type="http://schemas.openxmlformats.org/officeDocument/2006/relationships/image" Target="../media/image27.emf"/><Relationship Id="rId30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0" b="351"/>
          <a:stretch/>
        </p:blipFill>
        <p:spPr>
          <a:xfrm>
            <a:off x="1333" y="0"/>
            <a:ext cx="9141334" cy="5767673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1" name="think-cell Slide" r:id="rId6" imgW="416" imgH="416" progId="TCLayout.ActiveDocument.1">
                  <p:embed/>
                </p:oleObj>
              </mc:Choice>
              <mc:Fallback>
                <p:oleObj name="think-cell Slide" r:id="rId6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00" y="5913276"/>
            <a:ext cx="9071167" cy="70674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CNG and RNG Transportation Fuel Opportunities - -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November 2017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363626"/>
            <a:ext cx="1692188" cy="398559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 rot="559020">
            <a:off x="7141666" y="3355294"/>
            <a:ext cx="38183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b="1" i="1" dirty="0" err="1"/>
              <a:t>wered</a:t>
            </a:r>
            <a:r>
              <a:rPr lang="en-US" sz="400" b="1" i="1" dirty="0"/>
              <a:t> by</a:t>
            </a:r>
          </a:p>
        </p:txBody>
      </p:sp>
    </p:spTree>
    <p:extLst>
      <p:ext uri="{BB962C8B-B14F-4D97-AF65-F5344CB8AC3E}">
        <p14:creationId xmlns:p14="http://schemas.microsoft.com/office/powerpoint/2010/main" val="2249730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B3E3-D75E-4B54-9958-8C8655A8B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311044" cy="75454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Good: Renewable Electric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8BC17-1BF0-4919-A705-6AF31282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F5620C-6DBF-459C-9CF7-C0148899142E}"/>
              </a:ext>
            </a:extLst>
          </p:cNvPr>
          <p:cNvSpPr txBox="1">
            <a:spLocks/>
          </p:cNvSpPr>
          <p:nvPr/>
        </p:nvSpPr>
        <p:spPr>
          <a:xfrm>
            <a:off x="683568" y="6422044"/>
            <a:ext cx="7416824" cy="23083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</a:rPr>
              <a:t>Source: </a:t>
            </a:r>
            <a:r>
              <a:rPr lang="en-US" sz="1050" dirty="0"/>
              <a:t>Department of Energy Argonne National Lab, California ARB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E50921-81C7-4053-AB70-CF82AFD0C66E}"/>
              </a:ext>
            </a:extLst>
          </p:cNvPr>
          <p:cNvSpPr txBox="1"/>
          <p:nvPr/>
        </p:nvSpPr>
        <p:spPr>
          <a:xfrm>
            <a:off x="5332926" y="5455164"/>
            <a:ext cx="2420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elvetica Light"/>
              </a:rPr>
              <a:t>CI Score: 0</a:t>
            </a:r>
            <a:endParaRPr lang="en-US" sz="3600" dirty="0">
              <a:solidFill>
                <a:schemeClr val="accent3"/>
              </a:solidFill>
              <a:latin typeface="Helvetica Light"/>
            </a:endParaRPr>
          </a:p>
        </p:txBody>
      </p:sp>
      <p:pic>
        <p:nvPicPr>
          <p:cNvPr id="19" name="Picture 4" descr="Image result for oil derrick black and white clipart">
            <a:extLst>
              <a:ext uri="{FF2B5EF4-FFF2-40B4-BE49-F238E27FC236}">
                <a16:creationId xmlns:a16="http://schemas.microsoft.com/office/drawing/2014/main" id="{75F55EBC-D1FC-4FDF-B0FB-47D0AC2A393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47" y="3684700"/>
            <a:ext cx="1471637" cy="120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owchart: Summing Junction 19">
            <a:extLst>
              <a:ext uri="{FF2B5EF4-FFF2-40B4-BE49-F238E27FC236}">
                <a16:creationId xmlns:a16="http://schemas.microsoft.com/office/drawing/2014/main" id="{51FC5E65-046A-4567-A35E-9898A5DF703B}"/>
              </a:ext>
            </a:extLst>
          </p:cNvPr>
          <p:cNvSpPr>
            <a:spLocks noChangeAspect="1"/>
          </p:cNvSpPr>
          <p:nvPr/>
        </p:nvSpPr>
        <p:spPr>
          <a:xfrm>
            <a:off x="6162904" y="3429556"/>
            <a:ext cx="1864502" cy="1866522"/>
          </a:xfrm>
          <a:prstGeom prst="flowChartSummingJunction">
            <a:avLst/>
          </a:prstGeom>
          <a:solidFill>
            <a:schemeClr val="bg1">
              <a:alpha val="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71F15E4B-5733-46E1-8AE9-BCDFE4E046B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 bwMode="auto">
          <a:xfrm>
            <a:off x="899592" y="1685647"/>
            <a:ext cx="127699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41BD7A7-4CEB-4B96-AF72-4E6B0BC1B688}"/>
              </a:ext>
            </a:extLst>
          </p:cNvPr>
          <p:cNvCxnSpPr>
            <a:cxnSpLocks/>
          </p:cNvCxnSpPr>
          <p:nvPr/>
        </p:nvCxnSpPr>
        <p:spPr>
          <a:xfrm>
            <a:off x="2303748" y="2354562"/>
            <a:ext cx="1188136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6" name="Picture 6">
            <a:extLst>
              <a:ext uri="{FF2B5EF4-FFF2-40B4-BE49-F238E27FC236}">
                <a16:creationId xmlns:a16="http://schemas.microsoft.com/office/drawing/2014/main" id="{8B90E396-0F4A-44E1-8BF6-1D6100781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75930" y="1685647"/>
            <a:ext cx="128078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84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B3E3-D75E-4B54-9958-8C8655A8B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311044" cy="754541"/>
          </a:xfrm>
        </p:spPr>
        <p:txBody>
          <a:bodyPr/>
          <a:lstStyle/>
          <a:p>
            <a:r>
              <a:rPr lang="en-US" sz="3200" dirty="0">
                <a:solidFill>
                  <a:schemeClr val="accent3"/>
                </a:solidFill>
              </a:rPr>
              <a:t>Great: Renewable Natural Gas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8BC17-1BF0-4919-A705-6AF31282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F545D2-B546-4555-9543-73D22AEDEE9E}"/>
              </a:ext>
            </a:extLst>
          </p:cNvPr>
          <p:cNvSpPr txBox="1"/>
          <p:nvPr/>
        </p:nvSpPr>
        <p:spPr>
          <a:xfrm>
            <a:off x="5332926" y="5455164"/>
            <a:ext cx="3087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elvetica Light"/>
              </a:rPr>
              <a:t>CI Score: </a:t>
            </a:r>
            <a:r>
              <a:rPr lang="en-US" sz="3600" dirty="0">
                <a:solidFill>
                  <a:schemeClr val="accent3"/>
                </a:solidFill>
                <a:latin typeface="Helvetica Light"/>
              </a:rPr>
              <a:t>-255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138E2908-E1A1-4135-8DE7-7748EEF6E44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85055" y="1593037"/>
            <a:ext cx="1364529" cy="11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078CCFFD-C820-40AD-B426-6D685389ADD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101063" y="3509754"/>
            <a:ext cx="1546016" cy="116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BF766-70DC-4CAD-AF0A-EC6E40923033}"/>
              </a:ext>
            </a:extLst>
          </p:cNvPr>
          <p:cNvCxnSpPr>
            <a:cxnSpLocks/>
          </p:cNvCxnSpPr>
          <p:nvPr/>
        </p:nvCxnSpPr>
        <p:spPr>
          <a:xfrm>
            <a:off x="4472254" y="3392996"/>
            <a:ext cx="0" cy="688545"/>
          </a:xfrm>
          <a:prstGeom prst="line">
            <a:avLst/>
          </a:prstGeom>
          <a:ln w="254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982710-148E-41C1-B244-BB80E51A279A}"/>
              </a:ext>
            </a:extLst>
          </p:cNvPr>
          <p:cNvCxnSpPr/>
          <p:nvPr/>
        </p:nvCxnSpPr>
        <p:spPr>
          <a:xfrm flipH="1">
            <a:off x="3931156" y="4081541"/>
            <a:ext cx="541098" cy="0"/>
          </a:xfrm>
          <a:prstGeom prst="straightConnector1">
            <a:avLst/>
          </a:prstGeom>
          <a:ln w="25400" cap="flat" cmpd="sng" algn="ctr">
            <a:solidFill>
              <a:schemeClr val="accent3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7D8C0A-5E8C-453C-85AD-69F9EB313890}"/>
              </a:ext>
            </a:extLst>
          </p:cNvPr>
          <p:cNvCxnSpPr>
            <a:cxnSpLocks/>
          </p:cNvCxnSpPr>
          <p:nvPr/>
        </p:nvCxnSpPr>
        <p:spPr>
          <a:xfrm flipH="1">
            <a:off x="1295636" y="3392996"/>
            <a:ext cx="11193" cy="688545"/>
          </a:xfrm>
          <a:prstGeom prst="line">
            <a:avLst/>
          </a:prstGeom>
          <a:ln w="25400" cap="flat" cmpd="sng" algn="ctr">
            <a:solidFill>
              <a:schemeClr val="accent3"/>
            </a:solidFill>
            <a:prstDash val="dash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18BCD62-FABA-4344-9957-D29B5E1939F5}"/>
              </a:ext>
            </a:extLst>
          </p:cNvPr>
          <p:cNvCxnSpPr>
            <a:cxnSpLocks/>
          </p:cNvCxnSpPr>
          <p:nvPr/>
        </p:nvCxnSpPr>
        <p:spPr>
          <a:xfrm>
            <a:off x="1306829" y="4081541"/>
            <a:ext cx="703428" cy="9715"/>
          </a:xfrm>
          <a:prstGeom prst="bentConnector3">
            <a:avLst>
              <a:gd name="adj1" fmla="val 50000"/>
            </a:avLst>
          </a:prstGeom>
          <a:ln w="254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92E535-CEDD-4B32-9745-AA027BEBE3DD}"/>
              </a:ext>
            </a:extLst>
          </p:cNvPr>
          <p:cNvSpPr txBox="1">
            <a:spLocks/>
          </p:cNvSpPr>
          <p:nvPr/>
        </p:nvSpPr>
        <p:spPr>
          <a:xfrm>
            <a:off x="683568" y="6422044"/>
            <a:ext cx="7416824" cy="23083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</a:rPr>
              <a:t>Source: </a:t>
            </a:r>
            <a:r>
              <a:rPr lang="en-US" sz="1050" dirty="0"/>
              <a:t>Department of Energy Argonne National Lab, California ARB </a:t>
            </a:r>
          </a:p>
        </p:txBody>
      </p:sp>
      <p:pic>
        <p:nvPicPr>
          <p:cNvPr id="19" name="Picture 4" descr="Image result for oil derrick black and white clipart">
            <a:extLst>
              <a:ext uri="{FF2B5EF4-FFF2-40B4-BE49-F238E27FC236}">
                <a16:creationId xmlns:a16="http://schemas.microsoft.com/office/drawing/2014/main" id="{A696B7AC-D28A-4427-B764-79BC18335CA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47" y="3684700"/>
            <a:ext cx="1471637" cy="120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owchart: Summing Junction 21">
            <a:extLst>
              <a:ext uri="{FF2B5EF4-FFF2-40B4-BE49-F238E27FC236}">
                <a16:creationId xmlns:a16="http://schemas.microsoft.com/office/drawing/2014/main" id="{F0576645-1DE5-4744-97D1-D117C524823F}"/>
              </a:ext>
            </a:extLst>
          </p:cNvPr>
          <p:cNvSpPr>
            <a:spLocks noChangeAspect="1"/>
          </p:cNvSpPr>
          <p:nvPr/>
        </p:nvSpPr>
        <p:spPr>
          <a:xfrm>
            <a:off x="6162904" y="3429556"/>
            <a:ext cx="1864502" cy="1866522"/>
          </a:xfrm>
          <a:prstGeom prst="flowChartSummingJunction">
            <a:avLst/>
          </a:prstGeom>
          <a:solidFill>
            <a:schemeClr val="bg1">
              <a:alpha val="0"/>
            </a:schemeClr>
          </a:solidFill>
          <a:ln w="762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3" name="Flowchart: Summing Junction 22">
            <a:extLst>
              <a:ext uri="{FF2B5EF4-FFF2-40B4-BE49-F238E27FC236}">
                <a16:creationId xmlns:a16="http://schemas.microsoft.com/office/drawing/2014/main" id="{0C1468C5-832E-4873-924E-7A9C0444BD27}"/>
              </a:ext>
            </a:extLst>
          </p:cNvPr>
          <p:cNvSpPr>
            <a:spLocks noChangeAspect="1"/>
          </p:cNvSpPr>
          <p:nvPr/>
        </p:nvSpPr>
        <p:spPr>
          <a:xfrm>
            <a:off x="6213360" y="1276102"/>
            <a:ext cx="1836110" cy="1838099"/>
          </a:xfrm>
          <a:prstGeom prst="flowChartSummingJunction">
            <a:avLst/>
          </a:prstGeom>
          <a:solidFill>
            <a:schemeClr val="bg1">
              <a:alpha val="0"/>
            </a:schemeClr>
          </a:solidFill>
          <a:ln w="762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1870211-8202-464A-940A-057F24C576E5}"/>
              </a:ext>
            </a:extLst>
          </p:cNvPr>
          <p:cNvGrpSpPr/>
          <p:nvPr/>
        </p:nvGrpSpPr>
        <p:grpSpPr>
          <a:xfrm>
            <a:off x="538638" y="1567642"/>
            <a:ext cx="4536504" cy="1573840"/>
            <a:chOff x="538638" y="1567642"/>
            <a:chExt cx="4536504" cy="1573840"/>
          </a:xfrm>
        </p:grpSpPr>
        <p:pic>
          <p:nvPicPr>
            <p:cNvPr id="33" name="Picture 4">
              <a:extLst>
                <a:ext uri="{FF2B5EF4-FFF2-40B4-BE49-F238E27FC236}">
                  <a16:creationId xmlns:a16="http://schemas.microsoft.com/office/drawing/2014/main" id="{04076AF3-1389-4EF0-ADBE-0B01B4457AA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538638" y="1824709"/>
              <a:ext cx="1546016" cy="1083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F8F7807-9955-4D61-8860-9BA635684056}"/>
                </a:ext>
              </a:extLst>
            </p:cNvPr>
            <p:cNvCxnSpPr>
              <a:cxnSpLocks/>
            </p:cNvCxnSpPr>
            <p:nvPr/>
          </p:nvCxnSpPr>
          <p:spPr>
            <a:xfrm>
              <a:off x="2270152" y="2366355"/>
              <a:ext cx="1217471" cy="0"/>
            </a:xfrm>
            <a:prstGeom prst="line">
              <a:avLst/>
            </a:prstGeom>
            <a:ln w="2857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35" name="Picture 6">
              <a:extLst>
                <a:ext uri="{FF2B5EF4-FFF2-40B4-BE49-F238E27FC236}">
                  <a16:creationId xmlns:a16="http://schemas.microsoft.com/office/drawing/2014/main" id="{786ADB10-7B75-4C61-83DD-416D58EF21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3851920" y="1567642"/>
              <a:ext cx="1223222" cy="1573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1475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E266-E92A-487F-BB51-74A30359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Impact of GHG Reduction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619A0-EDF6-422A-A1DA-B19FE63B4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905AA56-EED1-4FB7-8C95-2A16CC5721B6}"/>
              </a:ext>
            </a:extLst>
          </p:cNvPr>
          <p:cNvGraphicFramePr/>
          <p:nvPr>
            <p:extLst/>
          </p:nvPr>
        </p:nvGraphicFramePr>
        <p:xfrm>
          <a:off x="698701" y="1376772"/>
          <a:ext cx="7746598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1C9F184-9EF7-405F-B490-D6A75B4AF5BE}"/>
              </a:ext>
            </a:extLst>
          </p:cNvPr>
          <p:cNvSpPr txBox="1"/>
          <p:nvPr/>
        </p:nvSpPr>
        <p:spPr>
          <a:xfrm>
            <a:off x="6590556" y="205155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 Light"/>
              </a:rPr>
              <a:t>RNG</a:t>
            </a:r>
          </a:p>
        </p:txBody>
      </p:sp>
      <p:pic>
        <p:nvPicPr>
          <p:cNvPr id="248836" name="Picture 4" descr="Image result for car icon">
            <a:extLst>
              <a:ext uri="{FF2B5EF4-FFF2-40B4-BE49-F238E27FC236}">
                <a16:creationId xmlns:a16="http://schemas.microsoft.com/office/drawing/2014/main" id="{AF161D5B-5E96-472D-B2FA-533C52D31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02" y="3177893"/>
            <a:ext cx="613376" cy="6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816" name="Picture 8" descr="Image result for battery icon">
            <a:extLst>
              <a:ext uri="{FF2B5EF4-FFF2-40B4-BE49-F238E27FC236}">
                <a16:creationId xmlns:a16="http://schemas.microsoft.com/office/drawing/2014/main" id="{E92801F6-F6F5-45EF-B2E5-E17FE5FA7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86" y="2056202"/>
            <a:ext cx="298630" cy="29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DA2F19-6126-422D-8835-41739921CA51}"/>
              </a:ext>
            </a:extLst>
          </p:cNvPr>
          <p:cNvSpPr txBox="1"/>
          <p:nvPr/>
        </p:nvSpPr>
        <p:spPr>
          <a:xfrm>
            <a:off x="3743908" y="5877464"/>
            <a:ext cx="165434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Helvetica Light"/>
              </a:rPr>
              <a:t>26 cars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D2D021-9C9E-4D56-9C9B-44157145FB91}"/>
              </a:ext>
            </a:extLst>
          </p:cNvPr>
          <p:cNvSpPr txBox="1"/>
          <p:nvPr/>
        </p:nvSpPr>
        <p:spPr>
          <a:xfrm>
            <a:off x="6118178" y="5883670"/>
            <a:ext cx="165434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Helvetica Light"/>
              </a:rPr>
              <a:t>154 cars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ACDE87-2A6A-449B-9481-7FFDAD6A687B}"/>
              </a:ext>
            </a:extLst>
          </p:cNvPr>
          <p:cNvSpPr txBox="1"/>
          <p:nvPr/>
        </p:nvSpPr>
        <p:spPr>
          <a:xfrm>
            <a:off x="1355059" y="5877464"/>
            <a:ext cx="165434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Helvetica Light"/>
              </a:rPr>
              <a:t>0 cars</a:t>
            </a:r>
          </a:p>
        </p:txBody>
      </p:sp>
      <p:pic>
        <p:nvPicPr>
          <p:cNvPr id="21" name="Picture 4" descr="Image result for car icon">
            <a:extLst>
              <a:ext uri="{FF2B5EF4-FFF2-40B4-BE49-F238E27FC236}">
                <a16:creationId xmlns:a16="http://schemas.microsoft.com/office/drawing/2014/main" id="{5988A108-EC93-41D2-BFB3-735FE34E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096" y="3173092"/>
            <a:ext cx="613376" cy="6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car icon">
            <a:extLst>
              <a:ext uri="{FF2B5EF4-FFF2-40B4-BE49-F238E27FC236}">
                <a16:creationId xmlns:a16="http://schemas.microsoft.com/office/drawing/2014/main" id="{CC4DAE6F-8FBF-4308-88D6-B0FFE5ECD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50" y="3182693"/>
            <a:ext cx="613376" cy="6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 result for car icon">
            <a:extLst>
              <a:ext uri="{FF2B5EF4-FFF2-40B4-BE49-F238E27FC236}">
                <a16:creationId xmlns:a16="http://schemas.microsoft.com/office/drawing/2014/main" id="{A0ACB9D1-AC2A-4D14-82B8-96634386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30" y="3182135"/>
            <a:ext cx="613376" cy="6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mage result for car icon">
            <a:extLst>
              <a:ext uri="{FF2B5EF4-FFF2-40B4-BE49-F238E27FC236}">
                <a16:creationId xmlns:a16="http://schemas.microsoft.com/office/drawing/2014/main" id="{1A818CE8-D8B4-4B85-BFB3-DD503305A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096" y="3779244"/>
            <a:ext cx="613376" cy="6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car icon">
            <a:extLst>
              <a:ext uri="{FF2B5EF4-FFF2-40B4-BE49-F238E27FC236}">
                <a16:creationId xmlns:a16="http://schemas.microsoft.com/office/drawing/2014/main" id="{E0A1A7BD-A95B-447F-B2B6-E6660919E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50" y="3788845"/>
            <a:ext cx="613376" cy="6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Image result for car icon">
            <a:extLst>
              <a:ext uri="{FF2B5EF4-FFF2-40B4-BE49-F238E27FC236}">
                <a16:creationId xmlns:a16="http://schemas.microsoft.com/office/drawing/2014/main" id="{10E53519-42DC-4453-9336-0D2970206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30" y="3788287"/>
            <a:ext cx="613376" cy="6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Image result for car icon">
            <a:extLst>
              <a:ext uri="{FF2B5EF4-FFF2-40B4-BE49-F238E27FC236}">
                <a16:creationId xmlns:a16="http://schemas.microsoft.com/office/drawing/2014/main" id="{7B917C42-16BD-4CDB-B79A-71C2DF5C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096" y="4402221"/>
            <a:ext cx="613376" cy="6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Image result for car icon">
            <a:extLst>
              <a:ext uri="{FF2B5EF4-FFF2-40B4-BE49-F238E27FC236}">
                <a16:creationId xmlns:a16="http://schemas.microsoft.com/office/drawing/2014/main" id="{D5C66132-A97B-4D72-9BE7-DD038CBAD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50" y="4411822"/>
            <a:ext cx="613376" cy="6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Image result for car icon">
            <a:extLst>
              <a:ext uri="{FF2B5EF4-FFF2-40B4-BE49-F238E27FC236}">
                <a16:creationId xmlns:a16="http://schemas.microsoft.com/office/drawing/2014/main" id="{9CB757EF-4EB2-48D3-B018-5F87D8183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30" y="4411264"/>
            <a:ext cx="613376" cy="6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1419C4C-FDBE-432D-8303-534A446F6A75}"/>
              </a:ext>
            </a:extLst>
          </p:cNvPr>
          <p:cNvSpPr txBox="1">
            <a:spLocks/>
          </p:cNvSpPr>
          <p:nvPr/>
        </p:nvSpPr>
        <p:spPr>
          <a:xfrm>
            <a:off x="683568" y="6422044"/>
            <a:ext cx="7416824" cy="23083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</a:rPr>
              <a:t>Source: </a:t>
            </a:r>
            <a:r>
              <a:rPr lang="en-US" sz="1050" dirty="0"/>
              <a:t>California ARB, United States Environmental Protection Agency (EPA), </a:t>
            </a:r>
            <a:r>
              <a:rPr lang="en-US" sz="1050" dirty="0" err="1"/>
              <a:t>ampCNG</a:t>
            </a:r>
            <a:r>
              <a:rPr lang="en-US" sz="1050" dirty="0"/>
              <a:t> analysis </a:t>
            </a:r>
          </a:p>
        </p:txBody>
      </p:sp>
      <p:pic>
        <p:nvPicPr>
          <p:cNvPr id="25" name="Picture 4" descr="Image result for car icon">
            <a:extLst>
              <a:ext uri="{FF2B5EF4-FFF2-40B4-BE49-F238E27FC236}">
                <a16:creationId xmlns:a16="http://schemas.microsoft.com/office/drawing/2014/main" id="{984EA44F-5011-4B26-B7AB-EFEA22F76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78" y="5025198"/>
            <a:ext cx="613376" cy="6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7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D9FF-45A4-4757-AC78-0BB77D0F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383052" cy="754541"/>
          </a:xfrm>
        </p:spPr>
        <p:txBody>
          <a:bodyPr/>
          <a:lstStyle/>
          <a:p>
            <a:r>
              <a:rPr lang="en-US" dirty="0"/>
              <a:t>Carbon Intensity Scores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8DE27-632D-4A75-A03D-B21D7FA3C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7CCAD8E-455A-4EE9-BBBF-33A13C40EBA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91158"/>
          <a:ext cx="8229600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41E50D-10BB-454B-A493-39C9A9EB7AEE}"/>
              </a:ext>
            </a:extLst>
          </p:cNvPr>
          <p:cNvSpPr txBox="1">
            <a:spLocks/>
          </p:cNvSpPr>
          <p:nvPr/>
        </p:nvSpPr>
        <p:spPr>
          <a:xfrm>
            <a:off x="683568" y="6422044"/>
            <a:ext cx="7416824" cy="23083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</a:rPr>
              <a:t>Source: </a:t>
            </a:r>
            <a:r>
              <a:rPr lang="en-US" sz="1050" dirty="0"/>
              <a:t>Department of Energy Argonne National Lab, California ARB </a:t>
            </a:r>
          </a:p>
        </p:txBody>
      </p:sp>
    </p:spTree>
    <p:extLst>
      <p:ext uri="{BB962C8B-B14F-4D97-AF65-F5344CB8AC3E}">
        <p14:creationId xmlns:p14="http://schemas.microsoft.com/office/powerpoint/2010/main" val="1800040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9A3636-D297-4A82-98EA-9DA911D8C9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2466" y="2566210"/>
            <a:ext cx="3517411" cy="2018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9087AE-7105-46C7-BB34-7A42F8A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NO</a:t>
            </a:r>
            <a:r>
              <a:rPr lang="en-US" sz="3200" baseline="-25000" dirty="0"/>
              <a:t>X</a:t>
            </a:r>
            <a:r>
              <a:rPr lang="en-US" sz="3200" dirty="0"/>
              <a:t> Emissions Are Dangerous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4D663-EDB7-4D72-9950-B7823CE96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828" y="1221216"/>
            <a:ext cx="4546848" cy="501675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NO</a:t>
            </a:r>
            <a:r>
              <a:rPr lang="en-US" sz="2000" baseline="-25000" dirty="0"/>
              <a:t>X</a:t>
            </a:r>
            <a:r>
              <a:rPr lang="en-US" sz="2000" dirty="0"/>
              <a:t> is a primary cause of smog, responsible for its ugly brown color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Heavy-duty diesel trucks cause 26% of NO</a:t>
            </a:r>
            <a:r>
              <a:rPr lang="en-US" sz="2000" baseline="-25000" dirty="0"/>
              <a:t>X</a:t>
            </a:r>
            <a:r>
              <a:rPr lang="en-US" sz="2000" dirty="0"/>
              <a:t> emission nationwide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NO</a:t>
            </a:r>
            <a:r>
              <a:rPr lang="en-US" sz="2000" baseline="-25000" dirty="0"/>
              <a:t>X </a:t>
            </a:r>
            <a:r>
              <a:rPr lang="en-US" sz="2000" dirty="0"/>
              <a:t>emissions react in the atmosphere to form ground-level ozone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Ground-level ozone impacts lung function leading to chronic obstruction pulmonary disease (COPD), exacerbation of asthma and premature death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Harris County ground-level ozone levels are above the National Air Ambient Quality Standard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C8994-7C3C-4BCA-BBD1-13A33170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46D7B1-83E3-48B7-8DA3-152C0CFDD184}"/>
              </a:ext>
            </a:extLst>
          </p:cNvPr>
          <p:cNvSpPr txBox="1">
            <a:spLocks/>
          </p:cNvSpPr>
          <p:nvPr/>
        </p:nvSpPr>
        <p:spPr>
          <a:xfrm>
            <a:off x="683568" y="6422044"/>
            <a:ext cx="7416824" cy="23083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</a:rPr>
              <a:t>Source: </a:t>
            </a:r>
            <a:r>
              <a:rPr lang="en-US" sz="1050" dirty="0"/>
              <a:t>EPA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CF4F05-214E-4C3B-85C8-DC2C066D9756}"/>
              </a:ext>
            </a:extLst>
          </p:cNvPr>
          <p:cNvSpPr txBox="1"/>
          <p:nvPr/>
        </p:nvSpPr>
        <p:spPr>
          <a:xfrm>
            <a:off x="5044332" y="4901109"/>
            <a:ext cx="3515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</a:rPr>
              <a:t>“Haze” on Houston skyline is ground-level ozone</a:t>
            </a:r>
          </a:p>
        </p:txBody>
      </p:sp>
    </p:spTree>
    <p:extLst>
      <p:ext uri="{BB962C8B-B14F-4D97-AF65-F5344CB8AC3E}">
        <p14:creationId xmlns:p14="http://schemas.microsoft.com/office/powerpoint/2010/main" val="3381906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5739C-3F66-4DA2-A72C-A470D1B7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55060" cy="754541"/>
          </a:xfrm>
        </p:spPr>
        <p:txBody>
          <a:bodyPr/>
          <a:lstStyle/>
          <a:p>
            <a:r>
              <a:rPr lang="en-US" sz="3200" dirty="0"/>
              <a:t>Cost Effective NO</a:t>
            </a:r>
            <a:r>
              <a:rPr lang="en-US" sz="3200" baseline="-25000" dirty="0"/>
              <a:t>X</a:t>
            </a:r>
            <a:r>
              <a:rPr lang="en-US" sz="3200" dirty="0"/>
              <a:t> Reductions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EE6B0-B07E-46F3-BCBF-1D193C42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4F9882-C746-41C7-99E2-4143217DBA67}"/>
              </a:ext>
            </a:extLst>
          </p:cNvPr>
          <p:cNvSpPr txBox="1">
            <a:spLocks/>
          </p:cNvSpPr>
          <p:nvPr/>
        </p:nvSpPr>
        <p:spPr>
          <a:xfrm>
            <a:off x="696876" y="6385739"/>
            <a:ext cx="7416824" cy="463204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Note: 	Prices are for new tractor trucks, assumes lifetime truck mileage of 1.2 million miles (100k miles per year over 12 year useful  life), trucks are displacing	emissions of a 2007-09 Engine Model Year diesel Heavy Duty over 33,000 </a:t>
            </a:r>
            <a:r>
              <a:rPr lang="en-US" sz="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lbs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GVWR tractor truck</a:t>
            </a:r>
          </a:p>
          <a:p>
            <a:pPr marL="0" indent="0">
              <a:buNone/>
            </a:pP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Source: 	</a:t>
            </a:r>
            <a:r>
              <a:rPr lang="en-US" sz="8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ampCNG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estimates for refuse truck prices, California EPA ARB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20C22F-A0D4-4D1C-BD85-40DB8FC627BB}"/>
              </a:ext>
            </a:extLst>
          </p:cNvPr>
          <p:cNvSpPr txBox="1"/>
          <p:nvPr/>
        </p:nvSpPr>
        <p:spPr>
          <a:xfrm>
            <a:off x="582963" y="5860613"/>
            <a:ext cx="703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Light"/>
              </a:rPr>
              <a:t>*As compared to baseline diesel truck cost of $120,000</a:t>
            </a:r>
            <a:endParaRPr lang="en-US" b="1" baseline="-25000" dirty="0">
              <a:latin typeface="Helvetica Ligh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A64C5E-8CBC-469D-9A3B-DBD3E1789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949023"/>
              </p:ext>
            </p:extLst>
          </p:nvPr>
        </p:nvGraphicFramePr>
        <p:xfrm>
          <a:off x="755576" y="1239857"/>
          <a:ext cx="7155476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7728">
                  <a:extLst>
                    <a:ext uri="{9D8B030D-6E8A-4147-A177-3AD203B41FA5}">
                      <a16:colId xmlns:a16="http://schemas.microsoft.com/office/drawing/2014/main" val="2422159128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292469928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994725320"/>
                    </a:ext>
                  </a:extLst>
                </a:gridCol>
                <a:gridCol w="1167488">
                  <a:extLst>
                    <a:ext uri="{9D8B030D-6E8A-4147-A177-3AD203B41FA5}">
                      <a16:colId xmlns:a16="http://schemas.microsoft.com/office/drawing/2014/main" val="354576935"/>
                    </a:ext>
                  </a:extLst>
                </a:gridCol>
              </a:tblGrid>
              <a:tr h="326513">
                <a:tc>
                  <a:txBody>
                    <a:bodyPr/>
                    <a:lstStyle/>
                    <a:p>
                      <a:endParaRPr lang="en-US" sz="2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CNG/RNG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34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Cost of Class-8 Truck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292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NOx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g/mile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48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Cost of NOx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$/MT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6,939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28,265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57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76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4FA6B-6C82-439D-BE9D-3EC82818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Available Proven Technologies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75EE3-3F55-442C-B18C-D8899B5A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A4E85-F374-451F-82CA-F6EDA4A1365A}"/>
              </a:ext>
            </a:extLst>
          </p:cNvPr>
          <p:cNvSpPr txBox="1"/>
          <p:nvPr/>
        </p:nvSpPr>
        <p:spPr>
          <a:xfrm>
            <a:off x="73686" y="5301208"/>
            <a:ext cx="9230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Light"/>
              </a:rPr>
              <a:t>One year delay with new clean diesel = </a:t>
            </a:r>
            <a:r>
              <a:rPr lang="en-US" sz="2400" b="1" dirty="0">
                <a:latin typeface="Helvetica Light"/>
              </a:rPr>
              <a:t>10 years</a:t>
            </a:r>
            <a:r>
              <a:rPr lang="en-US" sz="2400" dirty="0">
                <a:latin typeface="Helvetica Light"/>
              </a:rPr>
              <a:t> </a:t>
            </a:r>
            <a:r>
              <a:rPr lang="en-US" sz="2000" dirty="0">
                <a:latin typeface="Helvetica Light"/>
              </a:rPr>
              <a:t>of CNG/RNG NOX emissions</a:t>
            </a:r>
          </a:p>
          <a:p>
            <a:r>
              <a:rPr lang="en-US" sz="2000" dirty="0">
                <a:latin typeface="Helvetica Light"/>
              </a:rPr>
              <a:t>One year delay with 2007-2009 diesel = </a:t>
            </a:r>
            <a:r>
              <a:rPr lang="en-US" sz="2400" b="1" dirty="0">
                <a:solidFill>
                  <a:srgbClr val="FF0000"/>
                </a:solidFill>
                <a:latin typeface="Helvetica Light"/>
              </a:rPr>
              <a:t>39 years</a:t>
            </a:r>
            <a:r>
              <a:rPr lang="en-US" sz="2400" dirty="0">
                <a:solidFill>
                  <a:srgbClr val="FF0000"/>
                </a:solidFill>
                <a:latin typeface="Helvetica Light"/>
              </a:rPr>
              <a:t> </a:t>
            </a:r>
            <a:r>
              <a:rPr lang="en-US" sz="2000" dirty="0">
                <a:latin typeface="Helvetica Light"/>
              </a:rPr>
              <a:t>of CNG/RNG NOX emissions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550F44-6525-48C8-8542-C659A2AC4301}"/>
              </a:ext>
            </a:extLst>
          </p:cNvPr>
          <p:cNvSpPr txBox="1"/>
          <p:nvPr/>
        </p:nvSpPr>
        <p:spPr>
          <a:xfrm>
            <a:off x="827584" y="1029179"/>
            <a:ext cx="7255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Light"/>
              </a:rPr>
              <a:t>EV Class 8 Trucks will not be available for 3-5 years?</a:t>
            </a:r>
          </a:p>
          <a:p>
            <a:r>
              <a:rPr lang="en-US" sz="2400" dirty="0">
                <a:latin typeface="Helvetica Light"/>
              </a:rPr>
              <a:t>CNG/RNG Class 8 Trucks available today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3536C7-41AB-47B4-8008-391EFE048BD9}"/>
              </a:ext>
            </a:extLst>
          </p:cNvPr>
          <p:cNvSpPr txBox="1">
            <a:spLocks/>
          </p:cNvSpPr>
          <p:nvPr/>
        </p:nvSpPr>
        <p:spPr>
          <a:xfrm>
            <a:off x="683568" y="6422044"/>
            <a:ext cx="7416824" cy="23083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</a:rPr>
              <a:t>Source: </a:t>
            </a:r>
            <a:r>
              <a:rPr lang="en-US" sz="1050" dirty="0"/>
              <a:t>California ARB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1D4D7A0-871C-4F38-8570-2EC9FD40AD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643949"/>
              </p:ext>
            </p:extLst>
          </p:nvPr>
        </p:nvGraphicFramePr>
        <p:xfrm>
          <a:off x="457200" y="1880827"/>
          <a:ext cx="8229600" cy="3420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4673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79646"/>
                </a:solidFill>
                <a:cs typeface="Century Gothic"/>
              </a:rPr>
              <a:t>Contact information</a:t>
            </a:r>
            <a:endParaRPr lang="en-US" sz="4000" b="0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54101"/>
            <a:ext cx="4798876" cy="18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/>
                <a:ea typeface="+mn-ea"/>
                <a:cs typeface="+mn-cs"/>
              </a:rPr>
              <a:t>Steve Josephs, P.E.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/>
                <a:ea typeface="+mn-ea"/>
                <a:cs typeface="+mn-cs"/>
              </a:rPr>
              <a:t>Co-founder, Vice President of Engineering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/>
                <a:ea typeface="+mn-ea"/>
                <a:cs typeface="+mn-cs"/>
              </a:rPr>
              <a:t>SJosephs@ampCNG.com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/>
                <a:ea typeface="+mn-ea"/>
                <a:cs typeface="+mn-cs"/>
              </a:rPr>
              <a:t>(630) 235-9841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Ligh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918" y="2907148"/>
            <a:ext cx="1544564" cy="109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4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rot="10800000">
            <a:off x="2572512" y="4063659"/>
            <a:ext cx="858913" cy="190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10800000">
            <a:off x="5577721" y="4052718"/>
            <a:ext cx="433306" cy="190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6200000" flipV="1">
            <a:off x="5302913" y="4014833"/>
            <a:ext cx="1415410" cy="81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6011025" y="3313096"/>
            <a:ext cx="556474" cy="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6010206" y="4722948"/>
            <a:ext cx="872712" cy="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001" y="4378223"/>
            <a:ext cx="1715339" cy="807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296690" y="1389179"/>
            <a:ext cx="208085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z="1600" dirty="0"/>
              <a:t>On-farm anaerobic digester provides 1.5M DGE of gas a year to station.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5171" y="4963595"/>
            <a:ext cx="214510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z="1600" dirty="0"/>
              <a:t>Project can source gas from local utility when renewable is not available.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6794" y="1531365"/>
            <a:ext cx="253234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Fleet of 42 long-range CNG trucks—one of the largest CNG fleets in the 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4025" y="1506499"/>
            <a:ext cx="251619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z="1600" dirty="0"/>
              <a:t>Built two CNG fueling stations for trucks—fueling </a:t>
            </a:r>
          </a:p>
          <a:p>
            <a:r>
              <a:rPr lang="en-US" sz="1600" dirty="0"/>
              <a:t>200K+ DGE’s a month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66829" y="629371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Helvetica Light"/>
                <a:cs typeface="Helvetica Light"/>
              </a:rPr>
              <a:t>Where we Started</a:t>
            </a:r>
          </a:p>
          <a:p>
            <a:pPr algn="ctr"/>
            <a:r>
              <a:rPr lang="en-US" sz="2000" b="1" i="1" dirty="0">
                <a:latin typeface="Helvetica Light"/>
                <a:cs typeface="Helvetica Light"/>
              </a:rPr>
              <a:t>Running 20,000+ miles a day on CNG delivering milk through the Midwest</a:t>
            </a:r>
          </a:p>
        </p:txBody>
      </p:sp>
      <p:pic>
        <p:nvPicPr>
          <p:cNvPr id="13" name="Picture 12" descr="RDF_logo_lrg-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098" y="4987536"/>
            <a:ext cx="2506824" cy="1173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Fair Oaks Station-0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024" y="3018170"/>
            <a:ext cx="2552700" cy="1630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iPhone Pictures 12_10_2012 00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001" y="2653732"/>
            <a:ext cx="1715339" cy="1543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317887" y="6442502"/>
            <a:ext cx="8670844" cy="332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900"/>
              </a:spcAft>
              <a:defRPr/>
            </a:pPr>
            <a:r>
              <a:rPr lang="en-GB" sz="1100" kern="0" dirty="0">
                <a:latin typeface="Helvetica Light"/>
                <a:cs typeface="Calibri"/>
              </a:rPr>
              <a:t>First agriculture-based CNG projects to be registered with the US EPA’s Renewable Fuel Standard.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94" y="3086755"/>
            <a:ext cx="2532342" cy="142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0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511660" y="383791"/>
            <a:ext cx="7481592" cy="6537597"/>
            <a:chOff x="2238980" y="383791"/>
            <a:chExt cx="7481592" cy="6537597"/>
          </a:xfrm>
        </p:grpSpPr>
        <p:pic>
          <p:nvPicPr>
            <p:cNvPr id="71682" name="Picture 2" descr="MAN.illo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99" r="-701"/>
            <a:stretch/>
          </p:blipFill>
          <p:spPr bwMode="auto">
            <a:xfrm>
              <a:off x="2238980" y="799404"/>
              <a:ext cx="7481592" cy="6121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735796" y="383791"/>
              <a:ext cx="1943708" cy="884969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452870" y="1736812"/>
            <a:ext cx="166652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 dirty="0" err="1">
                <a:latin typeface="Helvetica Light" charset="0"/>
                <a:cs typeface="Helvetica Light" charset="0"/>
              </a:rPr>
              <a:t>ampCNG’s</a:t>
            </a:r>
            <a:r>
              <a:rPr lang="en-US" sz="1600" i="1" dirty="0">
                <a:latin typeface="Helvetica Light" charset="0"/>
                <a:cs typeface="Helvetica Light" charset="0"/>
              </a:rPr>
              <a:t> project at Fair Oaks Farm is in partnership with one of the largest dairy farms nationwide. We transform manure from 15,000 cows into 1.5 million DGEs of bio-CNG per year.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9552" y="6464369"/>
            <a:ext cx="39043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 dirty="0">
                <a:latin typeface="Helvetica Light" charset="0"/>
                <a:cs typeface="Helvetica Light" charset="0"/>
              </a:rPr>
              <a:t>Source: Fortune Magazine February 1,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5806988" cy="754541"/>
          </a:xfrm>
        </p:spPr>
        <p:txBody>
          <a:bodyPr/>
          <a:lstStyle/>
          <a:p>
            <a:r>
              <a:rPr lang="en-US" dirty="0"/>
              <a:t>Renewable Dairy Fuels</a:t>
            </a:r>
          </a:p>
        </p:txBody>
      </p:sp>
    </p:spTree>
    <p:extLst>
      <p:ext uri="{BB962C8B-B14F-4D97-AF65-F5344CB8AC3E}">
        <p14:creationId xmlns:p14="http://schemas.microsoft.com/office/powerpoint/2010/main" val="301854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64288" y="6057292"/>
            <a:ext cx="180020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2164" name="Picture 4" descr="https://fortunedotcom.files.wordpress.com/2016/01/fairoaks_2016002_0160.jpg?quality=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44724"/>
            <a:ext cx="2660830" cy="152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66" name="Picture 6" descr="https://indianadg.files.wordpress.com/2011/06/fair-oaks-farms_co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1587"/>
            <a:ext cx="2660830" cy="100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009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714" b="18259"/>
          <a:stretch/>
        </p:blipFill>
        <p:spPr>
          <a:xfrm>
            <a:off x="6372200" y="5337211"/>
            <a:ext cx="2660830" cy="828093"/>
          </a:xfrm>
          <a:prstGeom prst="rect">
            <a:avLst/>
          </a:prstGeom>
        </p:spPr>
      </p:pic>
      <p:pic>
        <p:nvPicPr>
          <p:cNvPr id="11" name="Picture 10" descr="6083894425_beb5d51849_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502" y="3655600"/>
            <a:ext cx="2651528" cy="158689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83849" y="1171949"/>
            <a:ext cx="5708331" cy="4662943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sz="1600" b="1" dirty="0">
                <a:solidFill>
                  <a:schemeClr val="tx1"/>
                </a:solidFill>
              </a:rPr>
              <a:t>CNG is much cleaner than burning diesel. </a:t>
            </a:r>
            <a:r>
              <a:rPr lang="en-US" sz="1600" dirty="0">
                <a:solidFill>
                  <a:schemeClr val="tx1"/>
                </a:solidFill>
              </a:rPr>
              <a:t>Improves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/>
                </a:solidFill>
              </a:rPr>
              <a:t>CO2 20-25%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/>
                </a:solidFill>
              </a:rPr>
              <a:t>NOx 35-90%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/>
                </a:solidFill>
              </a:rPr>
              <a:t>particulate-matter 67-94%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600" b="1" dirty="0">
              <a:solidFill>
                <a:srgbClr val="0000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600" b="1" dirty="0" err="1">
                <a:solidFill>
                  <a:schemeClr val="tx1"/>
                </a:solidFill>
              </a:rPr>
              <a:t>ampCNG</a:t>
            </a:r>
            <a:r>
              <a:rPr lang="en-US" sz="1600" b="1" dirty="0">
                <a:solidFill>
                  <a:schemeClr val="tx1"/>
                </a:solidFill>
              </a:rPr>
              <a:t> Renewable Natural Gas (RNG) </a:t>
            </a:r>
            <a:r>
              <a:rPr lang="en-US" sz="1600" dirty="0">
                <a:solidFill>
                  <a:schemeClr val="tx1"/>
                </a:solidFill>
              </a:rPr>
              <a:t>provides over </a:t>
            </a:r>
            <a:r>
              <a:rPr lang="en-US" sz="1600" b="1" dirty="0">
                <a:solidFill>
                  <a:schemeClr val="tx1"/>
                </a:solidFill>
              </a:rPr>
              <a:t>100% lower GHG emissions </a:t>
            </a:r>
            <a:r>
              <a:rPr lang="en-US" sz="1600" dirty="0">
                <a:solidFill>
                  <a:schemeClr val="tx1"/>
                </a:solidFill>
              </a:rPr>
              <a:t>vs diesel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600" dirty="0">
                <a:solidFill>
                  <a:schemeClr val="tx1"/>
                </a:solidFill>
              </a:rPr>
              <a:t>With Cummins Near Zero engine and RNG, NOx emissions are </a:t>
            </a:r>
            <a:r>
              <a:rPr lang="en-US" sz="1600" b="1" dirty="0">
                <a:solidFill>
                  <a:schemeClr val="tx1"/>
                </a:solidFill>
              </a:rPr>
              <a:t>comparable to Electric Vehicles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600" b="1" dirty="0">
              <a:solidFill>
                <a:srgbClr val="0000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600" b="1" dirty="0">
                <a:solidFill>
                  <a:schemeClr val="tx1"/>
                </a:solidFill>
              </a:rPr>
              <a:t>Whether CNG or RNG, this is an American Fuel that is inexpensive and stable in price long-term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22044"/>
            <a:ext cx="2133600" cy="365125"/>
          </a:xfrm>
          <a:prstGeom prst="rect">
            <a:avLst/>
          </a:prstGeom>
        </p:spPr>
        <p:txBody>
          <a:bodyPr/>
          <a:lstStyle/>
          <a:p>
            <a:fld id="{27CE70FD-E47E-7543-B744-EA4F8B40E0D4}" type="slidenum">
              <a:rPr lang="en-US" smtClean="0"/>
              <a:t>4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6228E43-574B-4A74-ACFD-3CEAA342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9"/>
            <a:ext cx="4762872" cy="684076"/>
          </a:xfrm>
        </p:spPr>
        <p:txBody>
          <a:bodyPr/>
          <a:lstStyle/>
          <a:p>
            <a:r>
              <a:rPr lang="en-US" dirty="0"/>
              <a:t>Why CNG?</a:t>
            </a:r>
          </a:p>
        </p:txBody>
      </p:sp>
    </p:spTree>
    <p:extLst>
      <p:ext uri="{BB962C8B-B14F-4D97-AF65-F5344CB8AC3E}">
        <p14:creationId xmlns:p14="http://schemas.microsoft.com/office/powerpoint/2010/main" val="347539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6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1" y="1525301"/>
            <a:ext cx="8862118" cy="46400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801" y="4876085"/>
            <a:ext cx="1886852" cy="3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46" dirty="0"/>
          </a:p>
        </p:txBody>
      </p:sp>
      <p:sp>
        <p:nvSpPr>
          <p:cNvPr id="12" name="Rectangle 11"/>
          <p:cNvSpPr/>
          <p:nvPr/>
        </p:nvSpPr>
        <p:spPr>
          <a:xfrm>
            <a:off x="332398" y="4993280"/>
            <a:ext cx="1828255" cy="124432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6"/>
          </a:p>
        </p:txBody>
      </p:sp>
      <p:sp>
        <p:nvSpPr>
          <p:cNvPr id="11" name="TextBox 10"/>
          <p:cNvSpPr txBox="1"/>
          <p:nvPr/>
        </p:nvSpPr>
        <p:spPr>
          <a:xfrm>
            <a:off x="660549" y="5371346"/>
            <a:ext cx="1886852" cy="80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2"/>
              </a:spcAft>
            </a:pPr>
            <a:r>
              <a:rPr lang="en-US" sz="1265" dirty="0"/>
              <a:t>Open (19)</a:t>
            </a:r>
          </a:p>
          <a:p>
            <a:pPr>
              <a:spcAft>
                <a:spcPts val="542"/>
              </a:spcAft>
            </a:pPr>
            <a:r>
              <a:rPr lang="en-US" sz="1265" dirty="0"/>
              <a:t>In Development (6)</a:t>
            </a:r>
          </a:p>
          <a:p>
            <a:pPr>
              <a:spcAft>
                <a:spcPts val="542"/>
              </a:spcAft>
            </a:pPr>
            <a:r>
              <a:rPr lang="en-US" sz="1265" dirty="0"/>
              <a:t>Future Station</a:t>
            </a:r>
          </a:p>
        </p:txBody>
      </p:sp>
      <p:sp>
        <p:nvSpPr>
          <p:cNvPr id="13" name="Oval 12"/>
          <p:cNvSpPr/>
          <p:nvPr/>
        </p:nvSpPr>
        <p:spPr>
          <a:xfrm>
            <a:off x="516979" y="5459814"/>
            <a:ext cx="93758" cy="90885"/>
          </a:xfrm>
          <a:prstGeom prst="ellipse">
            <a:avLst/>
          </a:prstGeom>
          <a:solidFill>
            <a:srgbClr val="43A9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6"/>
          </a:p>
        </p:txBody>
      </p:sp>
      <p:sp>
        <p:nvSpPr>
          <p:cNvPr id="14" name="Oval 13"/>
          <p:cNvSpPr/>
          <p:nvPr/>
        </p:nvSpPr>
        <p:spPr>
          <a:xfrm>
            <a:off x="516979" y="5730052"/>
            <a:ext cx="93758" cy="9088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6"/>
          </a:p>
        </p:txBody>
      </p:sp>
      <p:sp>
        <p:nvSpPr>
          <p:cNvPr id="15" name="Oval 14"/>
          <p:cNvSpPr/>
          <p:nvPr/>
        </p:nvSpPr>
        <p:spPr>
          <a:xfrm>
            <a:off x="522546" y="6000288"/>
            <a:ext cx="82623" cy="820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6"/>
          </a:p>
        </p:txBody>
      </p:sp>
      <p:sp>
        <p:nvSpPr>
          <p:cNvPr id="16" name="TextBox 15"/>
          <p:cNvSpPr txBox="1"/>
          <p:nvPr/>
        </p:nvSpPr>
        <p:spPr>
          <a:xfrm>
            <a:off x="385134" y="5059686"/>
            <a:ext cx="1968890" cy="28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5" b="1" dirty="0"/>
              <a:t>Station Status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32398" y="5327287"/>
            <a:ext cx="1839976" cy="1210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6641" y="944724"/>
            <a:ext cx="6410612" cy="53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6" i="1" dirty="0" err="1"/>
              <a:t>ampCNG</a:t>
            </a:r>
            <a:r>
              <a:rPr lang="en-US" sz="1446" i="1" dirty="0"/>
              <a:t> is building a national network of Heavy Duty public access, ultra fast-fill CNG fueling stations to fuel the future of trucking in the US.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274638"/>
            <a:ext cx="8229600" cy="75454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kern="1200" spc="200">
                <a:solidFill>
                  <a:schemeClr val="accent6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n-US" dirty="0"/>
              <a:t>Our Network</a:t>
            </a:r>
          </a:p>
        </p:txBody>
      </p:sp>
      <p:sp>
        <p:nvSpPr>
          <p:cNvPr id="2" name="Oval 1"/>
          <p:cNvSpPr/>
          <p:nvPr/>
        </p:nvSpPr>
        <p:spPr>
          <a:xfrm>
            <a:off x="5476240" y="3850640"/>
            <a:ext cx="109728" cy="109728"/>
          </a:xfrm>
          <a:prstGeom prst="ellipse">
            <a:avLst/>
          </a:prstGeom>
          <a:solidFill>
            <a:srgbClr val="DFEB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86400" y="3850640"/>
            <a:ext cx="73152" cy="73152"/>
          </a:xfrm>
          <a:prstGeom prst="ellipse">
            <a:avLst/>
          </a:prstGeom>
          <a:solidFill>
            <a:srgbClr val="F293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22717" y="5368374"/>
            <a:ext cx="91440" cy="91440"/>
          </a:xfrm>
          <a:prstGeom prst="ellipse">
            <a:avLst/>
          </a:prstGeom>
          <a:solidFill>
            <a:srgbClr val="166EE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t>5</a:t>
            </a:fld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434840" y="4968246"/>
            <a:ext cx="91440" cy="91440"/>
          </a:xfrm>
          <a:prstGeom prst="ellipse">
            <a:avLst/>
          </a:prstGeom>
          <a:solidFill>
            <a:srgbClr val="166EE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472100" y="4509120"/>
            <a:ext cx="113868" cy="129190"/>
          </a:xfrm>
          <a:prstGeom prst="ellipse">
            <a:avLst/>
          </a:prstGeom>
          <a:solidFill>
            <a:srgbClr val="DDE6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oter Placeholder 3"/>
          <p:cNvSpPr txBox="1">
            <a:spLocks/>
          </p:cNvSpPr>
          <p:nvPr/>
        </p:nvSpPr>
        <p:spPr bwMode="auto">
          <a:xfrm>
            <a:off x="458818" y="25164"/>
            <a:ext cx="2629822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Light" charset="0"/>
              <a:ea typeface="ＭＳ Ｐゴシック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0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9A11CA-E83D-49B5-A71A-961030F3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Evaluating Fuel Sustainability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998CBE-866E-4942-B358-1522C7EF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6770"/>
            <a:ext cx="8229600" cy="2234458"/>
          </a:xfrm>
        </p:spPr>
        <p:txBody>
          <a:bodyPr/>
          <a:lstStyle/>
          <a:p>
            <a:r>
              <a:rPr lang="en-US" sz="2400" dirty="0"/>
              <a:t>Carbon Intensity Score for Green House Gases</a:t>
            </a:r>
          </a:p>
          <a:p>
            <a:endParaRPr lang="en-US" sz="2400" dirty="0"/>
          </a:p>
          <a:p>
            <a:r>
              <a:rPr lang="en-US" sz="2400" dirty="0"/>
              <a:t>Cost Effective NO</a:t>
            </a:r>
            <a:r>
              <a:rPr lang="en-US" sz="2400" baseline="-25000" dirty="0"/>
              <a:t>X</a:t>
            </a:r>
            <a:r>
              <a:rPr lang="en-US" sz="2400" dirty="0"/>
              <a:t> Reductions</a:t>
            </a:r>
          </a:p>
          <a:p>
            <a:endParaRPr lang="en-US" sz="2400" dirty="0"/>
          </a:p>
          <a:p>
            <a:r>
              <a:rPr lang="en-US" sz="2400" dirty="0"/>
              <a:t>Available, Proven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1A888A-1D6D-4CD6-AF97-53E9063D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87156BD-26C0-4C56-A7E4-CDEB7DDA84B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4" name="think-cell Slide" r:id="rId23" imgW="416" imgH="416" progId="TCLayout.ActiveDocument.1">
                  <p:embed/>
                </p:oleObj>
              </mc:Choice>
              <mc:Fallback>
                <p:oleObj name="think-cell Slide" r:id="rId23" imgW="416" imgH="4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87156BD-26C0-4C56-A7E4-CDEB7DDA84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094E1A37-60E0-44AE-8ACF-880408C4EE3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Helvetica Light"/>
              <a:sym typeface="Helvetica Ligh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6FCCA6-1095-4EA4-9A7C-1D46FF5646C7}"/>
              </a:ext>
            </a:extLst>
          </p:cNvPr>
          <p:cNvSpPr/>
          <p:nvPr/>
        </p:nvSpPr>
        <p:spPr>
          <a:xfrm>
            <a:off x="179512" y="1440200"/>
            <a:ext cx="283464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Transportation sector a leading source of GHG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5739C-3F66-4DA2-A72C-A470D1B7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754541"/>
          </a:xfrm>
        </p:spPr>
        <p:txBody>
          <a:bodyPr/>
          <a:lstStyle/>
          <a:p>
            <a:r>
              <a:rPr lang="en-US" sz="2400" dirty="0"/>
              <a:t>Heavy-Duty trucks a key area of focus given relative contribution to emissions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EE6B0-B07E-46F3-BCBF-1D193C42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4F9882-C746-41C7-99E2-4143217DBA67}"/>
              </a:ext>
            </a:extLst>
          </p:cNvPr>
          <p:cNvSpPr txBox="1">
            <a:spLocks/>
          </p:cNvSpPr>
          <p:nvPr/>
        </p:nvSpPr>
        <p:spPr>
          <a:xfrm>
            <a:off x="714533" y="6425607"/>
            <a:ext cx="7416824" cy="207749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Source: 	EPA (</a:t>
            </a: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hlinkClick r:id="rId25"/>
              </a:rPr>
              <a:t>https://www.epa.gov/greenvehicles/fast-facts-transportation-greenhouse-gas-emissions</a:t>
            </a: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</a:rPr>
              <a:t>); FHWA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BA5FD3-454F-419C-9D24-870E0C1E39E9}"/>
              </a:ext>
            </a:extLst>
          </p:cNvPr>
          <p:cNvSpPr/>
          <p:nvPr/>
        </p:nvSpPr>
        <p:spPr>
          <a:xfrm>
            <a:off x="3595856" y="1440200"/>
            <a:ext cx="256032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While HD trucks total &lt;1% of vehicles on the road…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DEF9A8-A663-4FE3-8C79-B63D12B0296C}"/>
              </a:ext>
            </a:extLst>
          </p:cNvPr>
          <p:cNvSpPr/>
          <p:nvPr/>
        </p:nvSpPr>
        <p:spPr>
          <a:xfrm>
            <a:off x="6296156" y="1440200"/>
            <a:ext cx="256032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… they are responsible for ~23% of GHG emissions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6F69F4C-BF6B-44C0-802C-FDB434D7B36A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114300" y="2082800"/>
          <a:ext cx="2323970" cy="328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5" name="Chart" r:id="rId26" imgW="5809861" imgH="8215053" progId="MSGraph.Chart.8">
                  <p:embed followColorScheme="full"/>
                </p:oleObj>
              </mc:Choice>
              <mc:Fallback>
                <p:oleObj name="Chart" r:id="rId26" imgW="5809861" imgH="8215053" progId="MSGraph.Chart.8">
                  <p:embed followColorScheme="full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6F69F4C-BF6B-44C0-802C-FDB434D7B3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4300" y="2082800"/>
                        <a:ext cx="2323970" cy="328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Text Placeholder 1">
            <a:extLst>
              <a:ext uri="{FF2B5EF4-FFF2-40B4-BE49-F238E27FC236}">
                <a16:creationId xmlns:a16="http://schemas.microsoft.com/office/drawing/2014/main" id="{04E4460F-2CCA-4F25-AF43-BF201E1787DC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081088" y="3100388"/>
            <a:ext cx="403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B16F89-7183-43AD-88A9-699EE9265CF4}" type="datetime'''''''''2''''''''1''''''''''''''''''''''%'">
              <a:rPr lang="en-US" altLang="en-US" sz="1400" b="1">
                <a:sym typeface="Helvetica Ligh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21%</a:t>
            </a:fld>
            <a:endParaRPr lang="en-US" sz="1400" b="1" dirty="0">
              <a:sym typeface="Helvetica Light"/>
            </a:endParaRP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62B6FBE3-2C23-4BD0-B626-051D4C9AD9A4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009775" y="3116263"/>
            <a:ext cx="5207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CD81BAA-F4A5-4273-8CD5-C477706E3E59}" type="datetime'I''''''n''''''''''''''''''''d''''''us''''''''tr''y'''''''''">
              <a:rPr lang="en-US" altLang="en-US" sz="1200">
                <a:sym typeface="Helvetica Ligh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Industry</a:t>
            </a:fld>
            <a:endParaRPr lang="en-US" sz="1200" dirty="0">
              <a:sym typeface="Helvetica Light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A570572-A117-4BE5-AE77-AA615D9CAEB3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009775" y="2197100"/>
            <a:ext cx="7112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B78207-07E1-4336-949F-FBA687398570}" type="datetime'''''''''R''''''e''''s''ide''''''n''''''ti''''''''al'''">
              <a:rPr lang="en-US" altLang="en-US" sz="1200">
                <a:sym typeface="Helvetica Ligh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Residential</a:t>
            </a:fld>
            <a:endParaRPr lang="en-US" sz="1200" dirty="0">
              <a:sym typeface="Helvetica Light"/>
            </a:endParaRP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377A09D6-49D5-48F3-A274-211201FB1FF3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009775" y="3859213"/>
            <a:ext cx="94932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4C911F0-91D9-4742-9F68-36F280AA67EC}" type="datetime'''''''Tr''''''''an''''''s''p''''''''o''''''rtati''''''o''''n'">
              <a:rPr lang="en-US" altLang="en-US" sz="1200">
                <a:solidFill>
                  <a:srgbClr val="FF0000"/>
                </a:solidFill>
                <a:sym typeface="Helvetica Ligh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Transportation</a:t>
            </a:fld>
            <a:endParaRPr lang="en-US" sz="1200" dirty="0">
              <a:solidFill>
                <a:srgbClr val="FF0000"/>
              </a:solidFill>
              <a:sym typeface="Helvetica Light"/>
            </a:endParaRP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490D6E77-D2E8-4CDB-B9C9-2979F2B0A340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009775" y="2430463"/>
            <a:ext cx="7874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E78F847-0A7F-494A-9146-61F251C43574}" type="datetime'''''''C''o''''''mm''''er''c''''''''i''''''''''''''''a''''l'''">
              <a:rPr lang="en-US" altLang="en-US" sz="1200">
                <a:sym typeface="Helvetica Ligh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Commercial</a:t>
            </a:fld>
            <a:endParaRPr lang="en-US" sz="1200" dirty="0">
              <a:sym typeface="Helvetica Light"/>
            </a:endParaRPr>
          </a:p>
        </p:txBody>
      </p:sp>
      <p:sp>
        <p:nvSpPr>
          <p:cNvPr id="135" name="Text Placeholder 1">
            <a:extLst>
              <a:ext uri="{FF2B5EF4-FFF2-40B4-BE49-F238E27FC236}">
                <a16:creationId xmlns:a16="http://schemas.microsoft.com/office/drawing/2014/main" id="{2BAAD3F1-DBCF-494E-847B-BF5E46A278C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081088" y="4713288"/>
            <a:ext cx="403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F691483-282F-4D2C-9DFE-3DDE65744836}" type="datetime'29''%'''''''''''''''''''''''''''''''''''''''''''">
              <a:rPr lang="en-US" altLang="en-US" sz="1400" b="1">
                <a:sym typeface="Helvetica Ligh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29%</a:t>
            </a:fld>
            <a:endParaRPr lang="en-US" sz="1400" b="1" dirty="0">
              <a:sym typeface="Helvetica Light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78F87B3A-6B86-49AA-A398-EBBF198E10A9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96875" y="5389562"/>
            <a:ext cx="1773238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5EA8E5-5546-4EDB-A903-7682F518C99D}" type="datetime'''''2015 GH''G'''''' ''E''''m''''is''si''o''ns by Se''ctor'">
              <a:rPr lang="en-US" altLang="en-US" sz="1600" b="1"/>
              <a:pPr/>
              <a:t>2015 GHG Emissions by Sector</a:t>
            </a:fld>
            <a:endParaRPr lang="en-US" sz="1600" b="1" dirty="0">
              <a:sym typeface="Helvetica Light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2D5E0CF1-F4DA-4542-8416-C627FD29EFF3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009775" y="4729163"/>
            <a:ext cx="63023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723385B-E1A1-4F4A-B64C-153314C0C788}" type="datetime'''''''''El''ect''''''''r''''i''''c''''''''''''''i''''''''ty'''">
              <a:rPr lang="en-US" altLang="en-US" sz="1200">
                <a:sym typeface="Helvetica Ligh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Electricity</a:t>
            </a:fld>
            <a:endParaRPr lang="en-US" sz="1200" dirty="0">
              <a:sym typeface="Helvetica Light"/>
            </a:endParaRPr>
          </a:p>
        </p:txBody>
      </p:sp>
      <p:sp>
        <p:nvSpPr>
          <p:cNvPr id="136" name="Text Placeholder 1">
            <a:extLst>
              <a:ext uri="{FF2B5EF4-FFF2-40B4-BE49-F238E27FC236}">
                <a16:creationId xmlns:a16="http://schemas.microsoft.com/office/drawing/2014/main" id="{85FD0852-F2F8-4ABF-9510-D82DF72D1BFF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081088" y="3843338"/>
            <a:ext cx="403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CB7A25B-A756-44A4-8F09-6DC9AEDD49F3}" type="datetime'2''''7''''''''''''''''''%'''''''''''''''''''''''''">
              <a:rPr lang="en-US" altLang="en-US" sz="1400" b="1">
                <a:solidFill>
                  <a:schemeClr val="bg1"/>
                </a:solidFill>
                <a:sym typeface="Helvetica Ligh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27%</a:t>
            </a:fld>
            <a:endParaRPr lang="en-US" sz="1400" b="1" dirty="0">
              <a:solidFill>
                <a:schemeClr val="bg1"/>
              </a:solidFill>
              <a:sym typeface="Helvetica Light"/>
            </a:endParaRP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587E9D04-5062-4E5E-A679-1044E60FC968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009775" y="2663825"/>
            <a:ext cx="7112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11ECBBF-782B-4E39-9393-17EB4C757E34}" type="datetime'''''''A''''''''g''''ri''''cul''t''''ur''e'''''">
              <a:rPr lang="en-US" altLang="en-US" sz="1200">
                <a:sym typeface="Helvetica Ligh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Agriculture</a:t>
            </a:fld>
            <a:endParaRPr lang="en-US" sz="1200" dirty="0">
              <a:sym typeface="Helvetica Light"/>
            </a:endParaRPr>
          </a:p>
        </p:txBody>
      </p:sp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2A938087-21AF-4EDC-8E3F-9A24866BC03B}"/>
              </a:ext>
            </a:extLst>
          </p:cNvPr>
          <p:cNvGraphicFramePr>
            <a:graphicFrameLocks/>
          </p:cNvGraphicFramePr>
          <p:nvPr>
            <p:custDataLst>
              <p:tags r:id="rId15"/>
            </p:custDataLst>
            <p:extLst/>
          </p:nvPr>
        </p:nvGraphicFramePr>
        <p:xfrm>
          <a:off x="6184900" y="2082800"/>
          <a:ext cx="2775032" cy="328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6" name="Chart" r:id="rId28" imgW="6929535" imgH="8215053" progId="MSGraph.Chart.8">
                  <p:embed followColorScheme="full"/>
                </p:oleObj>
              </mc:Choice>
              <mc:Fallback>
                <p:oleObj name="Chart" r:id="rId28" imgW="6929535" imgH="8215053" progId="MSGraph.Chart.8">
                  <p:embed followColorScheme="full"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2A938087-21AF-4EDC-8E3F-9A24866BC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184900" y="2082800"/>
                        <a:ext cx="2775032" cy="328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D1E45C2E-E3D0-4319-AE2D-22DAD10D74D7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 flipH="1">
            <a:off x="8204200" y="2413000"/>
            <a:ext cx="98425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1">
            <a:extLst>
              <a:ext uri="{FF2B5EF4-FFF2-40B4-BE49-F238E27FC236}">
                <a16:creationId xmlns:a16="http://schemas.microsoft.com/office/drawing/2014/main" id="{EC75C826-9FB1-40FE-B830-B468194F9E84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7065963" y="2243138"/>
            <a:ext cx="304800" cy="212725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599E4F-B146-4B82-B7DE-71AB5D2059C8}" type="datetime'''2''%'''''''''''''''''''">
              <a:rPr lang="en-US" altLang="en-US" sz="1400" b="1">
                <a:sym typeface="Helvetica Ligh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endParaRPr lang="en-US" sz="1400" b="1" dirty="0">
              <a:sym typeface="Helvetica Light"/>
            </a:endParaRPr>
          </a:p>
        </p:txBody>
      </p:sp>
      <p:sp>
        <p:nvSpPr>
          <p:cNvPr id="100" name="Text Placeholder 1">
            <a:extLst>
              <a:ext uri="{FF2B5EF4-FFF2-40B4-BE49-F238E27FC236}">
                <a16:creationId xmlns:a16="http://schemas.microsoft.com/office/drawing/2014/main" id="{B0A32EDF-E892-4156-A253-9FBEA9F6084A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7773988" y="2151063"/>
            <a:ext cx="304800" cy="212725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DA0884-4C45-44B9-A444-467E2E686D8D}" type="datetime'''''''''''''''4''''''%'''''''''">
              <a:rPr lang="en-US" altLang="en-US" sz="1400" b="1">
                <a:sym typeface="Helvetica Ligh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en-US" sz="1400" b="1" dirty="0">
              <a:sym typeface="Helvetica Light"/>
            </a:endParaRPr>
          </a:p>
        </p:txBody>
      </p:sp>
      <p:sp>
        <p:nvSpPr>
          <p:cNvPr id="74" name="Text Placeholder 1">
            <a:extLst>
              <a:ext uri="{FF2B5EF4-FFF2-40B4-BE49-F238E27FC236}">
                <a16:creationId xmlns:a16="http://schemas.microsoft.com/office/drawing/2014/main" id="{99AF1233-5D47-4F49-8A16-ECF7A682A35E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875463" y="5389563"/>
            <a:ext cx="1395413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4981D7-C5DC-4A48-9703-097DDE3CDF3A}" type="datetime'''''20''15'' E''mission''''s b''''''y V''e''''hicl''e Type'">
              <a:rPr lang="en-US" altLang="en-US" sz="1600" b="1"/>
              <a:pPr/>
              <a:t>2015 Emissions by Vehicle Type</a:t>
            </a:fld>
            <a:endParaRPr lang="en-US" sz="1600" b="1" dirty="0">
              <a:sym typeface="Helvetica Light"/>
            </a:endParaRPr>
          </a:p>
        </p:txBody>
      </p:sp>
      <p:graphicFrame>
        <p:nvGraphicFramePr>
          <p:cNvPr id="110" name="Object 109">
            <a:extLst>
              <a:ext uri="{FF2B5EF4-FFF2-40B4-BE49-F238E27FC236}">
                <a16:creationId xmlns:a16="http://schemas.microsoft.com/office/drawing/2014/main" id="{5E94C831-FB83-4E4B-B139-47E78D9FFE24}"/>
              </a:ext>
            </a:extLst>
          </p:cNvPr>
          <p:cNvGraphicFramePr>
            <a:graphicFrameLocks/>
          </p:cNvGraphicFramePr>
          <p:nvPr>
            <p:custDataLst>
              <p:tags r:id="rId20"/>
            </p:custDataLst>
            <p:extLst/>
          </p:nvPr>
        </p:nvGraphicFramePr>
        <p:xfrm>
          <a:off x="3492501" y="2082800"/>
          <a:ext cx="2762133" cy="328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7" name="Chart" r:id="rId30" imgW="6905690" imgH="8215053" progId="MSGraph.Chart.8">
                  <p:embed followColorScheme="full"/>
                </p:oleObj>
              </mc:Choice>
              <mc:Fallback>
                <p:oleObj name="Chart" r:id="rId30" imgW="6905690" imgH="8215053" progId="MSGraph.Chart.8">
                  <p:embed followColorScheme="full"/>
                  <p:pic>
                    <p:nvPicPr>
                      <p:cNvPr id="110" name="Object 109">
                        <a:extLst>
                          <a:ext uri="{FF2B5EF4-FFF2-40B4-BE49-F238E27FC236}">
                            <a16:creationId xmlns:a16="http://schemas.microsoft.com/office/drawing/2014/main" id="{5E94C831-FB83-4E4B-B139-47E78D9FF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492501" y="2082800"/>
                        <a:ext cx="2762133" cy="328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Text Placeholder 1">
            <a:extLst>
              <a:ext uri="{FF2B5EF4-FFF2-40B4-BE49-F238E27FC236}">
                <a16:creationId xmlns:a16="http://schemas.microsoft.com/office/drawing/2014/main" id="{E2A64524-FC46-46BE-A0B1-1B7BE7D010BD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4132263" y="5389563"/>
            <a:ext cx="1490663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999C38-1B91-4AE0-8243-16107EB24212}" type="datetime'2''0''1''5 Co''u''nt'' o''''f'' ''V''ehi''''cles b''y Typ''e'">
              <a:rPr lang="en-US" altLang="en-US" sz="1600" b="1"/>
              <a:pPr/>
              <a:t>2015 Count of Vehicles by Type</a:t>
            </a:fld>
            <a:endParaRPr lang="en-US" sz="1600" b="1" dirty="0">
              <a:sym typeface="Helvetica Light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496E29E-66B5-4BBF-B306-E0821450CAC6}"/>
              </a:ext>
            </a:extLst>
          </p:cNvPr>
          <p:cNvSpPr txBox="1"/>
          <p:nvPr/>
        </p:nvSpPr>
        <p:spPr>
          <a:xfrm>
            <a:off x="6885881" y="4429241"/>
            <a:ext cx="1371600" cy="36576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200" dirty="0"/>
              <a:t>Light-Duty Vehicles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FB54B75-6916-49B1-864F-2FD2F5207793}"/>
              </a:ext>
            </a:extLst>
          </p:cNvPr>
          <p:cNvSpPr txBox="1"/>
          <p:nvPr/>
        </p:nvSpPr>
        <p:spPr>
          <a:xfrm>
            <a:off x="6885881" y="3104425"/>
            <a:ext cx="1371600" cy="36576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200" dirty="0">
                <a:solidFill>
                  <a:schemeClr val="bg1"/>
                </a:solidFill>
              </a:rPr>
              <a:t>Medium &amp; Heavy-Duty Trucks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4E0BAF3-C204-4E3B-9646-5DBEAD276A2D}"/>
              </a:ext>
            </a:extLst>
          </p:cNvPr>
          <p:cNvSpPr txBox="1"/>
          <p:nvPr/>
        </p:nvSpPr>
        <p:spPr>
          <a:xfrm>
            <a:off x="8621202" y="2485767"/>
            <a:ext cx="548640" cy="18288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ts val="1100"/>
              </a:lnSpc>
            </a:pPr>
            <a:r>
              <a:rPr lang="en-US" sz="1200" dirty="0"/>
              <a:t>Aircraft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BF6E639-22A3-4FAA-BDDD-CC6C568D3F59}"/>
              </a:ext>
            </a:extLst>
          </p:cNvPr>
          <p:cNvSpPr txBox="1"/>
          <p:nvPr/>
        </p:nvSpPr>
        <p:spPr>
          <a:xfrm>
            <a:off x="8621202" y="2351012"/>
            <a:ext cx="548640" cy="18288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ts val="1100"/>
              </a:lnSpc>
            </a:pPr>
            <a:r>
              <a:rPr lang="en-US" sz="1200" dirty="0"/>
              <a:t>Rail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C286FA7-23C3-4EC4-B4C7-4A50169C4CC9}"/>
              </a:ext>
            </a:extLst>
          </p:cNvPr>
          <p:cNvSpPr txBox="1"/>
          <p:nvPr/>
        </p:nvSpPr>
        <p:spPr>
          <a:xfrm>
            <a:off x="8621202" y="2229106"/>
            <a:ext cx="548640" cy="18288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ts val="1100"/>
              </a:lnSpc>
            </a:pPr>
            <a:r>
              <a:rPr lang="en-US" sz="1200" dirty="0"/>
              <a:t>Ships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2AF7F5B-669A-46FA-865A-B29593C4E01E}"/>
              </a:ext>
            </a:extLst>
          </p:cNvPr>
          <p:cNvSpPr txBox="1"/>
          <p:nvPr/>
        </p:nvSpPr>
        <p:spPr>
          <a:xfrm>
            <a:off x="8621202" y="2123832"/>
            <a:ext cx="548640" cy="18288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ts val="1100"/>
              </a:lnSpc>
            </a:pPr>
            <a:r>
              <a:rPr lang="en-US" sz="1200" dirty="0"/>
              <a:t>Other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08079F56-D5F3-4062-A5A6-351E8E81F3DF}"/>
              </a:ext>
            </a:extLst>
          </p:cNvPr>
          <p:cNvCxnSpPr>
            <a:cxnSpLocks/>
          </p:cNvCxnSpPr>
          <p:nvPr/>
        </p:nvCxnSpPr>
        <p:spPr>
          <a:xfrm>
            <a:off x="1871700" y="4349554"/>
            <a:ext cx="2243100" cy="87964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158C0AAD-08D8-4591-B236-48F1761AB01D}"/>
              </a:ext>
            </a:extLst>
          </p:cNvPr>
          <p:cNvCxnSpPr>
            <a:cxnSpLocks/>
          </p:cNvCxnSpPr>
          <p:nvPr/>
        </p:nvCxnSpPr>
        <p:spPr>
          <a:xfrm flipV="1">
            <a:off x="1871700" y="2192399"/>
            <a:ext cx="2299912" cy="134461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F613A-4A25-4327-BB8F-9A70AD92FBE4}"/>
              </a:ext>
            </a:extLst>
          </p:cNvPr>
          <p:cNvSpPr txBox="1"/>
          <p:nvPr/>
        </p:nvSpPr>
        <p:spPr>
          <a:xfrm>
            <a:off x="4182053" y="4429241"/>
            <a:ext cx="1371600" cy="36576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200" dirty="0"/>
              <a:t>Pickups, Vans, SUVs &amp; Public-sector Trucks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8EB714D-99F5-44F2-972D-2884E6C26469}"/>
              </a:ext>
            </a:extLst>
          </p:cNvPr>
          <p:cNvSpPr txBox="1"/>
          <p:nvPr/>
        </p:nvSpPr>
        <p:spPr>
          <a:xfrm>
            <a:off x="4182053" y="2819487"/>
            <a:ext cx="1371600" cy="36576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200" dirty="0"/>
              <a:t>Automobiles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49C1CAB-7BBF-4810-9F1D-6898F4B711FC}"/>
              </a:ext>
            </a:extLst>
          </p:cNvPr>
          <p:cNvSpPr txBox="1"/>
          <p:nvPr/>
        </p:nvSpPr>
        <p:spPr>
          <a:xfrm>
            <a:off x="4182053" y="2178485"/>
            <a:ext cx="1371600" cy="36576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200" dirty="0"/>
              <a:t>Motorcycles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C85B8F1-B8EF-4E55-8B87-C06E68713DD8}"/>
              </a:ext>
            </a:extLst>
          </p:cNvPr>
          <p:cNvSpPr txBox="1"/>
          <p:nvPr/>
        </p:nvSpPr>
        <p:spPr>
          <a:xfrm>
            <a:off x="5716999" y="2060848"/>
            <a:ext cx="1371600" cy="36576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ts val="1100"/>
              </a:lnSpc>
            </a:pPr>
            <a:r>
              <a:rPr lang="en-US" sz="1200" dirty="0"/>
              <a:t>Commercial</a:t>
            </a:r>
          </a:p>
          <a:p>
            <a:pPr>
              <a:lnSpc>
                <a:spcPts val="1100"/>
              </a:lnSpc>
            </a:pPr>
            <a:r>
              <a:rPr lang="en-US" sz="1200" dirty="0"/>
              <a:t>Trucks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218E21D-3DA3-4EF4-83FD-8D7CD63F94CB}"/>
              </a:ext>
            </a:extLst>
          </p:cNvPr>
          <p:cNvCxnSpPr/>
          <p:nvPr/>
        </p:nvCxnSpPr>
        <p:spPr>
          <a:xfrm>
            <a:off x="5616116" y="2221618"/>
            <a:ext cx="9144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2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9D55D87-410B-4749-9496-1CBC84B72F9A}"/>
              </a:ext>
            </a:extLst>
          </p:cNvPr>
          <p:cNvSpPr/>
          <p:nvPr/>
        </p:nvSpPr>
        <p:spPr>
          <a:xfrm>
            <a:off x="4896036" y="1287732"/>
            <a:ext cx="3204356" cy="4265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DFBE1-3E20-4F72-BE11-913F470E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541"/>
          </a:xfrm>
        </p:spPr>
        <p:txBody>
          <a:bodyPr/>
          <a:lstStyle/>
          <a:p>
            <a:r>
              <a:rPr lang="en-US" sz="3200" dirty="0"/>
              <a:t>Carbon Intensity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EA78F-EF38-4E04-8CF8-FAB93B5D9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635" y="1260043"/>
            <a:ext cx="4038600" cy="4401205"/>
          </a:xfrm>
        </p:spPr>
        <p:txBody>
          <a:bodyPr/>
          <a:lstStyle/>
          <a:p>
            <a:r>
              <a:rPr lang="en-US" sz="2000" dirty="0"/>
              <a:t>Measures greenhouse gas (GHG) emissions</a:t>
            </a:r>
          </a:p>
          <a:p>
            <a:endParaRPr lang="en-US" sz="1200" dirty="0"/>
          </a:p>
          <a:p>
            <a:r>
              <a:rPr lang="en-US" sz="2000" dirty="0"/>
              <a:t>Takes into account the entire well-to-wheels GHG emissions impact of a fuel pathway</a:t>
            </a:r>
          </a:p>
          <a:p>
            <a:endParaRPr lang="en-US" sz="1200" dirty="0"/>
          </a:p>
          <a:p>
            <a:r>
              <a:rPr lang="en-US" sz="2000" dirty="0"/>
              <a:t>Measured in grams of CO2 equivalent per megajoule of energy consumed</a:t>
            </a:r>
          </a:p>
          <a:p>
            <a:endParaRPr lang="en-US" sz="1200" dirty="0"/>
          </a:p>
          <a:p>
            <a:r>
              <a:rPr lang="en-US" sz="2000" dirty="0"/>
              <a:t>Based on Department of Energy’s Argonne National Lab studies and 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F7F88-2407-4C14-B509-6C574730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F6775E-54AF-436A-B927-80FF5CE2F8D9}"/>
              </a:ext>
            </a:extLst>
          </p:cNvPr>
          <p:cNvSpPr txBox="1">
            <a:spLocks/>
          </p:cNvSpPr>
          <p:nvPr/>
        </p:nvSpPr>
        <p:spPr>
          <a:xfrm>
            <a:off x="683568" y="6422044"/>
            <a:ext cx="7416824" cy="42473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</a:rPr>
              <a:t>Source: </a:t>
            </a:r>
            <a:r>
              <a:rPr lang="en-US" sz="1050" dirty="0"/>
              <a:t>Department of Energy Argonne National Lab, California Environmental Protection Agency Air Resources Board (ARB),</a:t>
            </a:r>
          </a:p>
          <a:p>
            <a:pPr marL="0" indent="0">
              <a:buNone/>
            </a:pPr>
            <a:r>
              <a:rPr lang="en-US" sz="1050" dirty="0"/>
              <a:t>	</a:t>
            </a:r>
            <a:r>
              <a:rPr lang="en-US" sz="1050" dirty="0" err="1"/>
              <a:t>ampCNG</a:t>
            </a:r>
            <a:r>
              <a:rPr lang="en-US" sz="1050" dirty="0"/>
              <a:t> analysis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09B048-0C65-4A18-A682-5F2F03B599B6}"/>
              </a:ext>
            </a:extLst>
          </p:cNvPr>
          <p:cNvSpPr txBox="1"/>
          <p:nvPr/>
        </p:nvSpPr>
        <p:spPr>
          <a:xfrm>
            <a:off x="5544108" y="1808820"/>
            <a:ext cx="1908212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CRUDE RECOVERY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D2E715-16C2-4FB8-894B-9FC074877C5B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498214" y="2178152"/>
            <a:ext cx="0" cy="27874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499CE3D-BEA3-4856-B821-8A27236C6BF6}"/>
              </a:ext>
            </a:extLst>
          </p:cNvPr>
          <p:cNvSpPr txBox="1"/>
          <p:nvPr/>
        </p:nvSpPr>
        <p:spPr>
          <a:xfrm>
            <a:off x="5209188" y="2456892"/>
            <a:ext cx="258776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CRUDE TRANSPORTATION</a:t>
            </a:r>
          </a:p>
          <a:p>
            <a:pPr algn="ctr"/>
            <a:r>
              <a:rPr lang="en-US" dirty="0"/>
              <a:t>AND STORAGE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741EE4-5C4B-4F6A-B84A-E4F11A1E6FFC}"/>
              </a:ext>
            </a:extLst>
          </p:cNvPr>
          <p:cNvCxnSpPr>
            <a:cxnSpLocks/>
          </p:cNvCxnSpPr>
          <p:nvPr/>
        </p:nvCxnSpPr>
        <p:spPr>
          <a:xfrm>
            <a:off x="6498214" y="3103223"/>
            <a:ext cx="0" cy="27874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02D6C5D-B021-4A3F-B1FE-8DD709B87889}"/>
              </a:ext>
            </a:extLst>
          </p:cNvPr>
          <p:cNvSpPr txBox="1"/>
          <p:nvPr/>
        </p:nvSpPr>
        <p:spPr>
          <a:xfrm>
            <a:off x="5204334" y="3379855"/>
            <a:ext cx="264835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CRUDE REFINING TO ULSD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A053EF-5676-4310-A59F-91497B4BC9D6}"/>
              </a:ext>
            </a:extLst>
          </p:cNvPr>
          <p:cNvSpPr txBox="1"/>
          <p:nvPr/>
        </p:nvSpPr>
        <p:spPr>
          <a:xfrm>
            <a:off x="5296994" y="4027927"/>
            <a:ext cx="243066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ULSD TRANSPORTATION</a:t>
            </a:r>
          </a:p>
          <a:p>
            <a:pPr algn="ctr"/>
            <a:r>
              <a:rPr lang="en-US" dirty="0"/>
              <a:t>AND STORAGE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8F4762-39A9-4B36-8345-2A8C03B28044}"/>
              </a:ext>
            </a:extLst>
          </p:cNvPr>
          <p:cNvCxnSpPr>
            <a:cxnSpLocks/>
          </p:cNvCxnSpPr>
          <p:nvPr/>
        </p:nvCxnSpPr>
        <p:spPr>
          <a:xfrm>
            <a:off x="6512327" y="3749187"/>
            <a:ext cx="0" cy="27874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2DC97C-6638-41FC-97A4-0FCF2713B0B1}"/>
              </a:ext>
            </a:extLst>
          </p:cNvPr>
          <p:cNvCxnSpPr>
            <a:cxnSpLocks/>
          </p:cNvCxnSpPr>
          <p:nvPr/>
        </p:nvCxnSpPr>
        <p:spPr>
          <a:xfrm>
            <a:off x="6528511" y="4674258"/>
            <a:ext cx="0" cy="27874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69DBB2D-C321-4799-AFCD-2FA9689420FA}"/>
              </a:ext>
            </a:extLst>
          </p:cNvPr>
          <p:cNvSpPr txBox="1"/>
          <p:nvPr/>
        </p:nvSpPr>
        <p:spPr>
          <a:xfrm>
            <a:off x="5493003" y="4952998"/>
            <a:ext cx="207101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TAILPIPE EMISSIONS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F85298-BAC3-4DA2-BEC2-BC1505CEA13D}"/>
              </a:ext>
            </a:extLst>
          </p:cNvPr>
          <p:cNvSpPr txBox="1"/>
          <p:nvPr/>
        </p:nvSpPr>
        <p:spPr>
          <a:xfrm>
            <a:off x="4896036" y="1287732"/>
            <a:ext cx="3204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latin typeface="Helvetica Light"/>
              </a:rPr>
              <a:t>Discrete Components of Crude to ULSD Pathway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45F0D-CD1A-42B4-A0B9-5C0DEE2FD1F5}"/>
              </a:ext>
            </a:extLst>
          </p:cNvPr>
          <p:cNvSpPr/>
          <p:nvPr/>
        </p:nvSpPr>
        <p:spPr>
          <a:xfrm>
            <a:off x="8100392" y="1290457"/>
            <a:ext cx="921147" cy="42627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B94E5-8C6E-4D7D-A04F-99C76AEFEDF0}"/>
              </a:ext>
            </a:extLst>
          </p:cNvPr>
          <p:cNvSpPr txBox="1"/>
          <p:nvPr/>
        </p:nvSpPr>
        <p:spPr>
          <a:xfrm>
            <a:off x="8100393" y="1290457"/>
            <a:ext cx="9399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latin typeface="Helvetica Light"/>
              </a:rPr>
              <a:t>Carbon Intensity</a:t>
            </a:r>
          </a:p>
          <a:p>
            <a:pPr algn="ctr"/>
            <a:r>
              <a:rPr lang="en-US" sz="1100" b="1" i="1" dirty="0">
                <a:latin typeface="Helvetica Light"/>
              </a:rPr>
              <a:t>(gCO2e/MJ)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2C876-29F6-4703-A71A-4670D50E385B}"/>
              </a:ext>
            </a:extLst>
          </p:cNvPr>
          <p:cNvSpPr txBox="1"/>
          <p:nvPr/>
        </p:nvSpPr>
        <p:spPr>
          <a:xfrm>
            <a:off x="8222219" y="220959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Light"/>
              </a:rPr>
              <a:t>12.71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185BF9-0923-4E87-9EAF-66B035817075}"/>
              </a:ext>
            </a:extLst>
          </p:cNvPr>
          <p:cNvSpPr txBox="1"/>
          <p:nvPr/>
        </p:nvSpPr>
        <p:spPr>
          <a:xfrm>
            <a:off x="8215162" y="339813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Light"/>
              </a:rPr>
              <a:t>14.90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AD21C9-67B4-4AD7-9FA0-A9FFF0F99ED1}"/>
              </a:ext>
            </a:extLst>
          </p:cNvPr>
          <p:cNvSpPr txBox="1"/>
          <p:nvPr/>
        </p:nvSpPr>
        <p:spPr>
          <a:xfrm>
            <a:off x="8297368" y="416061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Light"/>
              </a:rPr>
              <a:t>0.35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2C27B1-D894-4141-8561-9179F8F12843}"/>
              </a:ext>
            </a:extLst>
          </p:cNvPr>
          <p:cNvSpPr txBox="1"/>
          <p:nvPr/>
        </p:nvSpPr>
        <p:spPr>
          <a:xfrm>
            <a:off x="8237320" y="495299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Light"/>
              </a:rPr>
              <a:t>70.48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538AB41-3FD4-4DF3-A7FA-3C1401BA5031}"/>
              </a:ext>
            </a:extLst>
          </p:cNvPr>
          <p:cNvCxnSpPr>
            <a:cxnSpLocks/>
          </p:cNvCxnSpPr>
          <p:nvPr/>
        </p:nvCxnSpPr>
        <p:spPr>
          <a:xfrm flipH="1" flipV="1">
            <a:off x="8568622" y="2564904"/>
            <a:ext cx="3529" cy="220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345B12-8226-4A2F-A040-AA1C9FCD4E98}"/>
              </a:ext>
            </a:extLst>
          </p:cNvPr>
          <p:cNvCxnSpPr>
            <a:cxnSpLocks/>
          </p:cNvCxnSpPr>
          <p:nvPr/>
        </p:nvCxnSpPr>
        <p:spPr>
          <a:xfrm flipH="1" flipV="1">
            <a:off x="8568622" y="1988840"/>
            <a:ext cx="3529" cy="220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EC5D04-E223-435E-BDB3-69BA229B12C1}"/>
              </a:ext>
            </a:extLst>
          </p:cNvPr>
          <p:cNvCxnSpPr/>
          <p:nvPr/>
        </p:nvCxnSpPr>
        <p:spPr>
          <a:xfrm>
            <a:off x="8348096" y="1991768"/>
            <a:ext cx="2240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9125335-CB14-44DC-88FA-76D8B6A1D024}"/>
              </a:ext>
            </a:extLst>
          </p:cNvPr>
          <p:cNvCxnSpPr/>
          <p:nvPr/>
        </p:nvCxnSpPr>
        <p:spPr>
          <a:xfrm flipH="1">
            <a:off x="8348096" y="2780928"/>
            <a:ext cx="229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09376AB0-69D7-4E3E-9DEC-2B480EEE63FD}"/>
              </a:ext>
            </a:extLst>
          </p:cNvPr>
          <p:cNvSpPr/>
          <p:nvPr/>
        </p:nvSpPr>
        <p:spPr>
          <a:xfrm>
            <a:off x="8100392" y="5553236"/>
            <a:ext cx="921147" cy="3931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Helvetica Light"/>
              </a:rPr>
              <a:t>98.44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99998A7-4025-4293-B0AC-7914FD295E65}"/>
              </a:ext>
            </a:extLst>
          </p:cNvPr>
          <p:cNvCxnSpPr/>
          <p:nvPr/>
        </p:nvCxnSpPr>
        <p:spPr>
          <a:xfrm>
            <a:off x="8100392" y="5589240"/>
            <a:ext cx="9211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640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B3E3-D75E-4B54-9958-8C8655A8B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311044" cy="754541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A Bad Current State: Diesel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8BC17-1BF0-4919-A705-6AF31282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70FD-E47E-7543-B744-EA4F8B40E0D4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50FC38-6B11-4037-8B41-2822C854949D}"/>
              </a:ext>
            </a:extLst>
          </p:cNvPr>
          <p:cNvGrpSpPr/>
          <p:nvPr/>
        </p:nvGrpSpPr>
        <p:grpSpPr>
          <a:xfrm>
            <a:off x="827584" y="1664804"/>
            <a:ext cx="4174794" cy="1368152"/>
            <a:chOff x="1403918" y="1340768"/>
            <a:chExt cx="6359592" cy="2057400"/>
          </a:xfrm>
        </p:grpSpPr>
        <p:pic>
          <p:nvPicPr>
            <p:cNvPr id="250884" name="Picture 4" descr="Image result for oil derrick black and white clipart">
              <a:extLst>
                <a:ext uri="{FF2B5EF4-FFF2-40B4-BE49-F238E27FC236}">
                  <a16:creationId xmlns:a16="http://schemas.microsoft.com/office/drawing/2014/main" id="{F0DFB33E-F26D-434E-A9F8-9FB63432CAD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918" y="1340768"/>
              <a:ext cx="20574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CBCC245-F9ED-4832-8A57-BA212337142D}"/>
                </a:ext>
              </a:extLst>
            </p:cNvPr>
            <p:cNvCxnSpPr>
              <a:cxnSpLocks/>
            </p:cNvCxnSpPr>
            <p:nvPr/>
          </p:nvCxnSpPr>
          <p:spPr>
            <a:xfrm>
              <a:off x="3815916" y="2384884"/>
              <a:ext cx="1620180" cy="0"/>
            </a:xfrm>
            <a:prstGeom prst="line">
              <a:avLst/>
            </a:prstGeom>
            <a:ln w="2857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250886" name="Picture 6" descr="Related image">
              <a:extLst>
                <a:ext uri="{FF2B5EF4-FFF2-40B4-BE49-F238E27FC236}">
                  <a16:creationId xmlns:a16="http://schemas.microsoft.com/office/drawing/2014/main" id="{2E796049-327C-44F2-96C4-2932C6D8C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110" y="1340768"/>
              <a:ext cx="20574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29358-CFEE-44D5-A11B-A787D9352B87}"/>
              </a:ext>
            </a:extLst>
          </p:cNvPr>
          <p:cNvSpPr txBox="1">
            <a:spLocks/>
          </p:cNvSpPr>
          <p:nvPr/>
        </p:nvSpPr>
        <p:spPr>
          <a:xfrm>
            <a:off x="683568" y="6422044"/>
            <a:ext cx="7416824" cy="23083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</a:rPr>
              <a:t>Source: </a:t>
            </a:r>
            <a:r>
              <a:rPr lang="en-US" sz="1050" dirty="0"/>
              <a:t>Department of Energy Argonne National Lab, California ARB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EC6B9D-84AF-4BCE-AF8B-FC19C7E1F73A}"/>
              </a:ext>
            </a:extLst>
          </p:cNvPr>
          <p:cNvSpPr txBox="1"/>
          <p:nvPr/>
        </p:nvSpPr>
        <p:spPr>
          <a:xfrm>
            <a:off x="5332926" y="5455164"/>
            <a:ext cx="267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elvetica Light"/>
              </a:rPr>
              <a:t>CI Score: </a:t>
            </a:r>
            <a:r>
              <a:rPr lang="en-US" sz="3600" dirty="0">
                <a:solidFill>
                  <a:schemeClr val="accent2"/>
                </a:solidFill>
                <a:latin typeface="Helvetica Light"/>
              </a:rPr>
              <a:t>98</a:t>
            </a:r>
            <a:endParaRPr lang="en-US" sz="3600" dirty="0">
              <a:solidFill>
                <a:schemeClr val="accent3"/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550844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1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6&quot;&gt;&lt;elem m_fUsage=&quot;2.40049000000000001265E+00&quot;&gt;&lt;m_msothmcolidx val=&quot;0&quot;/&gt;&lt;m_rgb r=&quot;42&quot; g=&quot;8E&quot; b=&quot;40&quot;/&gt;&lt;m_nBrightness val=&quot;0&quot;/&gt;&lt;/elem&gt;&lt;elem m_fUsage=&quot;1.62900000000000000355E+00&quot;&gt;&lt;m_msothmcolidx val=&quot;0&quot;/&gt;&lt;m_rgb r=&quot;41&quot; g=&quot;41&quot; b=&quot;41&quot;/&gt;&lt;m_nBrightness val=&quot;0&quot;/&gt;&lt;/elem&gt;&lt;elem m_fUsage=&quot;6.56100000000000127542E-01&quot;&gt;&lt;m_msothmcolidx val=&quot;0&quot;/&gt;&lt;m_rgb r=&quot;67&quot; g=&quot;8E&quot; b=&quot;40&quot;/&gt;&lt;m_nBrightness val=&quot;0&quot;/&gt;&lt;/elem&gt;&lt;elem m_fUsage=&quot;5.31441000000000163261E-01&quot;&gt;&lt;m_msothmcolidx val=&quot;0&quot;/&gt;&lt;m_rgb r=&quot;D7&quot; g=&quot;86&quot; b=&quot;35&quot;/&gt;&lt;m_nBrightness val=&quot;0&quot;/&gt;&lt;/elem&gt;&lt;elem m_fUsage=&quot;4.78296900000000135833E-01&quot;&gt;&lt;m_msothmcolidx val=&quot;0&quot;/&gt;&lt;m_rgb r=&quot;F1&quot; g=&quot;49&quot; b=&quot;45&quot;/&gt;&lt;m_nBrightness val=&quot;0&quot;/&gt;&lt;/elem&gt;&lt;elem m_fUsage=&quot;4.30467210000000155556E-01&quot;&gt;&lt;m_msothmcolidx val=&quot;0&quot;/&gt;&lt;m_rgb r=&quot;9A&quot; g=&quot;69&quot; b=&quot;B1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eAiffYQGy56lu7uWSPP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Hqe4Q_R72mDreqwJ3sf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HwP5fOQV6K.Qz2XtkTx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AAGlF0RG63ZpblDu6Ia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ItuuvwQkiroYkS33A0_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42RFo_S6WRIei7EKeK4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Ub2DGjSrm3WLM8Bwww5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DwVzd3TT2f9nlI7YoN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iXqbmrRP.BtXUggw02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AaenWYR4Sd9c9kJGt4m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fqEkBeS8CcgW8bMJ3qs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RpF2naRt.8wmJ0aKqSj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EijGCQRlahZWz1Nwh_C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x6ieXRQK2hcVu_w9ZQX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8XS_sXRoeFRUmgt3FuQ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huuWM7Qx6pmoKzE1zgU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8FP.BTR2ChNHg70qD1k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OJlLXQSK25T26bO1iGW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tpPWrNRlWDWJaFITqO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Custom 2">
      <a:dk1>
        <a:sysClr val="windowText" lastClr="000000"/>
      </a:dk1>
      <a:lt1>
        <a:sysClr val="window" lastClr="FFFFFF"/>
      </a:lt1>
      <a:dk2>
        <a:srgbClr val="414141"/>
      </a:dk2>
      <a:lt2>
        <a:srgbClr val="EEECE1"/>
      </a:lt2>
      <a:accent1>
        <a:srgbClr val="F79646"/>
      </a:accent1>
      <a:accent2>
        <a:srgbClr val="F15B40"/>
      </a:accent2>
      <a:accent3>
        <a:srgbClr val="414141"/>
      </a:accent3>
      <a:accent4>
        <a:srgbClr val="6D6D6D"/>
      </a:accent4>
      <a:accent5>
        <a:srgbClr val="A5A5A5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/>
        <a:effectLst/>
      </a:spPr>
      <a:bodyPr rtlCol="0" anchor="ctr"/>
      <a:lstStyle>
        <a:defPPr algn="ctr">
          <a:defRPr sz="1200" b="1" i="1" dirty="0" smtClean="0">
            <a:solidFill>
              <a:schemeClr val="tx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7F91D74CB0348B366A84E6AAE43A7" ma:contentTypeVersion="2" ma:contentTypeDescription="Create a new document." ma:contentTypeScope="" ma:versionID="8d9bf9b54c776dcd9e52d97d08f6fed8">
  <xsd:schema xmlns:xsd="http://www.w3.org/2001/XMLSchema" xmlns:xs="http://www.w3.org/2001/XMLSchema" xmlns:p="http://schemas.microsoft.com/office/2006/metadata/properties" xmlns:ns2="87b9e4dc-a43b-460c-acab-a7dce2b38dc8" targetNamespace="http://schemas.microsoft.com/office/2006/metadata/properties" ma:root="true" ma:fieldsID="4e052daf0d1a6962fad4a176cf97133b" ns2:_="">
    <xsd:import namespace="87b9e4dc-a43b-460c-acab-a7dce2b38dc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9e4dc-a43b-460c-acab-a7dce2b38dc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7b9e4dc-a43b-460c-acab-a7dce2b38dc8">ARRAEUAATR24-503547211-7451</_dlc_DocId>
    <_dlc_DocIdUrl xmlns="87b9e4dc-a43b-460c-acab-a7dce2b38dc8">
      <Url>http://aq.hgac.net/_layouts/15/DocIdRedir.aspx?ID=ARRAEUAATR24-503547211-7451</Url>
      <Description>ARRAEUAATR24-503547211-7451</Description>
    </_dlc_DocIdUrl>
  </documentManagement>
</p:properties>
</file>

<file path=customXml/itemProps1.xml><?xml version="1.0" encoding="utf-8"?>
<ds:datastoreItem xmlns:ds="http://schemas.openxmlformats.org/officeDocument/2006/customXml" ds:itemID="{BCF606EE-80BA-4453-AA1A-255DE9AC0000}"/>
</file>

<file path=customXml/itemProps2.xml><?xml version="1.0" encoding="utf-8"?>
<ds:datastoreItem xmlns:ds="http://schemas.openxmlformats.org/officeDocument/2006/customXml" ds:itemID="{6C10876D-503C-4DFB-AB6E-9C354987A026}"/>
</file>

<file path=customXml/itemProps3.xml><?xml version="1.0" encoding="utf-8"?>
<ds:datastoreItem xmlns:ds="http://schemas.openxmlformats.org/officeDocument/2006/customXml" ds:itemID="{BC1F3675-437E-40B8-8DEB-AA27877DF7F4}"/>
</file>

<file path=customXml/itemProps4.xml><?xml version="1.0" encoding="utf-8"?>
<ds:datastoreItem xmlns:ds="http://schemas.openxmlformats.org/officeDocument/2006/customXml" ds:itemID="{1C56D2B3-F2DC-468D-8771-B38F68146CC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86759</TotalTime>
  <Words>923</Words>
  <Application>Microsoft Office PowerPoint</Application>
  <PresentationFormat>On-screen Show (4:3)</PresentationFormat>
  <Paragraphs>183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ＭＳ Ｐゴシック</vt:lpstr>
      <vt:lpstr>Arial</vt:lpstr>
      <vt:lpstr>Calibri</vt:lpstr>
      <vt:lpstr>Century Gothic</vt:lpstr>
      <vt:lpstr>Gotham Medium</vt:lpstr>
      <vt:lpstr>Helvetica Light</vt:lpstr>
      <vt:lpstr>Custom Design</vt:lpstr>
      <vt:lpstr>1_Custom Design</vt:lpstr>
      <vt:lpstr>2_Custom Design</vt:lpstr>
      <vt:lpstr>3_Custom Design</vt:lpstr>
      <vt:lpstr>think-cell Slide</vt:lpstr>
      <vt:lpstr>Chart</vt:lpstr>
      <vt:lpstr>PowerPoint Presentation</vt:lpstr>
      <vt:lpstr>PowerPoint Presentation</vt:lpstr>
      <vt:lpstr>Renewable Dairy Fuels</vt:lpstr>
      <vt:lpstr>Why CNG?</vt:lpstr>
      <vt:lpstr>PowerPoint Presentation</vt:lpstr>
      <vt:lpstr>Evaluating Fuel Sustainability</vt:lpstr>
      <vt:lpstr>Heavy-Duty trucks a key area of focus given relative contribution to emissions</vt:lpstr>
      <vt:lpstr>Carbon Intensity Score</vt:lpstr>
      <vt:lpstr>A Bad Current State: Diesel</vt:lpstr>
      <vt:lpstr>Good: Renewable Electric</vt:lpstr>
      <vt:lpstr>Great: Renewable Natural Gas</vt:lpstr>
      <vt:lpstr>Impact of GHG Reduction</vt:lpstr>
      <vt:lpstr>Carbon Intensity Scores</vt:lpstr>
      <vt:lpstr>NOX Emissions Are Dangerous</vt:lpstr>
      <vt:lpstr>Cost Effective NOX Reductions</vt:lpstr>
      <vt:lpstr>Available Proven Technologies 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Zachary Cupkovic</dc:creator>
  <cp:lastModifiedBy>Steven Josephs</cp:lastModifiedBy>
  <cp:revision>1265</cp:revision>
  <cp:lastPrinted>2017-10-02T11:38:29Z</cp:lastPrinted>
  <dcterms:created xsi:type="dcterms:W3CDTF">2013-12-10T00:53:36Z</dcterms:created>
  <dcterms:modified xsi:type="dcterms:W3CDTF">2017-11-09T14:28:28Z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ce2010EditCount">
    <vt:lpwstr>1</vt:lpwstr>
  </property>
  <property fmtid="{D5CDD505-2E9C-101B-9397-08002B2CF9AE}" pid="3" name="Office2003EditCount">
    <vt:lpwstr>0</vt:lpwstr>
  </property>
  <property fmtid="{D5CDD505-2E9C-101B-9397-08002B2CF9AE}" pid="4" name="LastEditedOfficeVersion">
    <vt:lpwstr>Office2010</vt:lpwstr>
  </property>
  <property fmtid="{D5CDD505-2E9C-101B-9397-08002B2CF9AE}" pid="5" name="Office2010WasSaved">
    <vt:lpwstr>1</vt:lpwstr>
  </property>
  <property fmtid="{D5CDD505-2E9C-101B-9397-08002B2CF9AE}" pid="6" name="_dlc_DocIdItemGuid">
    <vt:lpwstr>2ccc37bf-2fb2-4af0-a6d3-38c6334ee025</vt:lpwstr>
  </property>
  <property fmtid="{D5CDD505-2E9C-101B-9397-08002B2CF9AE}" pid="7" name="ContentTypeId">
    <vt:lpwstr>0x01010067E7F91D74CB0348B366A84E6AAE43A7</vt:lpwstr>
  </property>
</Properties>
</file>