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295" r:id="rId2"/>
    <p:sldId id="326" r:id="rId3"/>
    <p:sldId id="327" r:id="rId4"/>
    <p:sldId id="329" r:id="rId5"/>
    <p:sldId id="330" r:id="rId6"/>
    <p:sldId id="328" r:id="rId7"/>
    <p:sldId id="331" r:id="rId8"/>
    <p:sldId id="332" r:id="rId9"/>
    <p:sldId id="333" r:id="rId10"/>
    <p:sldId id="334" r:id="rId11"/>
    <p:sldId id="335" r:id="rId12"/>
    <p:sldId id="325" r:id="rId13"/>
  </p:sldIdLst>
  <p:sldSz cx="12192000" cy="6858000"/>
  <p:notesSz cx="6858000" cy="9144000"/>
  <p:defaultTextStyle>
    <a:defPPr>
      <a:defRPr lang="en-US"/>
    </a:defPPr>
    <a:lvl1pPr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8013" indent="-1508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7613" indent="-3032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7213" indent="-4556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6813" indent="-6080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1C8B0"/>
    <a:srgbClr val="D9D9D6"/>
    <a:srgbClr val="351C15"/>
    <a:srgbClr val="EAF1E7"/>
    <a:srgbClr val="353535"/>
    <a:srgbClr val="009CBD"/>
    <a:srgbClr val="C2A48C"/>
    <a:srgbClr val="64A70B"/>
    <a:srgbClr val="83B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5864" autoAdjust="0"/>
  </p:normalViewPr>
  <p:slideViewPr>
    <p:cSldViewPr snapToObjects="1">
      <p:cViewPr varScale="1">
        <p:scale>
          <a:sx n="65" d="100"/>
          <a:sy n="65" d="100"/>
        </p:scale>
        <p:origin x="8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27D856-734F-4D17-AF1E-841AD2319617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3F05B0-9933-4D8E-A543-CDC30700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6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E89584-0DB3-4A20-8DBD-E78432A0A624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754692-110F-4137-9CF8-D1E3FA3D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0338" y="1177925"/>
            <a:ext cx="2743200" cy="1270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58775"/>
            <a:ext cx="137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294" y="478134"/>
            <a:ext cx="6193012" cy="97065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49805" y="705394"/>
            <a:ext cx="2743200" cy="450851"/>
          </a:xfrm>
          <a:prstGeom prst="rect">
            <a:avLst/>
          </a:prstGeom>
          <a:ln w="12700" cmpd="sng">
            <a:noFill/>
          </a:ln>
        </p:spPr>
        <p:txBody>
          <a:bodyPr lIns="121917" tIns="60958" rIns="121917" bIns="60958" anchor="ctr">
            <a:normAutofit/>
          </a:bodyPr>
          <a:lstStyle>
            <a:lvl1pPr marL="0" indent="0" algn="r">
              <a:buNone/>
              <a:defRPr sz="1300">
                <a:solidFill>
                  <a:srgbClr val="FFB500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365295" y="1535887"/>
            <a:ext cx="6193012" cy="533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rgbClr val="FFFFFF"/>
                </a:solidFill>
                <a:latin typeface="+mj-lt"/>
                <a:ea typeface="ＭＳ Ｐゴシック" charset="0"/>
              </a:defRPr>
            </a:lvl1pPr>
          </a:lstStyle>
          <a:p>
            <a:pPr lvl="0"/>
            <a:r>
              <a:rPr lang="en-US" noProof="0" smtClean="0">
                <a:sym typeface="Trebuchet MS" charset="0"/>
              </a:rPr>
              <a:t>Click to edit Master subtitle style</a:t>
            </a:r>
            <a:endParaRPr lang="en-US" noProof="0" dirty="0"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751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7" name="Picture 4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E281406F-2958-40B8-BCF3-CD4CE2C4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324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8F9BFD9A-8B63-402D-B375-723162F6B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88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8" name="Picture 4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4192588"/>
            <a:ext cx="7315200" cy="1920875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6D624A12-7DEB-4B9B-91C8-E02E0765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89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Bottom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4192588"/>
            <a:ext cx="7315200" cy="1920875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4EAE4BF4-1E43-482B-B315-495C4F8D6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5" name="Picture 4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12DC18FD-4127-4BD0-86D3-82FF15F8C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570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9722F789-AEF1-4922-A45B-5E47C3AFE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5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4" name="Picture 4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14C6690E-9B95-45FB-AF17-A92570916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050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ctr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FD61448D-6A88-4946-9D0C-D293B267E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4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s_2013_primary_rgb_halfi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95DBBB99-EB55-45F8-9D8E-BD0AC6C3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1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08C9F5BB-0211-4B92-A478-B33F0208E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5375" y="649288"/>
            <a:ext cx="19256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  <a:latin typeface="Georgia" panose="02040502050405020303" pitchFamily="18" charset="0"/>
              </a:rPr>
              <a:t>Thank you</a:t>
            </a:r>
          </a:p>
        </p:txBody>
      </p:sp>
      <p:pic>
        <p:nvPicPr>
          <p:cNvPr id="4" name="Picture 4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58775"/>
            <a:ext cx="137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56247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4038" y="6335713"/>
            <a:ext cx="854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8CE76261-CA87-43B5-A246-50A97ED5C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7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33475" y="6335713"/>
            <a:ext cx="8115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AF9BE895-98CB-48EC-ACC4-DAEFCBED9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330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33475" y="6335713"/>
            <a:ext cx="8115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77677542-E264-4C42-A0F6-43CB6B26C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1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33475" y="6335713"/>
            <a:ext cx="8115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8" name="Picture 4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48800" y="123825"/>
            <a:ext cx="2743200" cy="3082925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50E20DD7-E25A-4ACD-8A6E-90D2F769D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690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righ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44038" y="123825"/>
            <a:ext cx="2743200" cy="3082925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72200"/>
            <a:ext cx="576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33475" y="6335713"/>
            <a:ext cx="8115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3075" y="6332538"/>
            <a:ext cx="114776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2C575E94-80EF-43CF-ABF2-E9AF20915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9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38" y="6172200"/>
            <a:ext cx="574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5300" y="6335713"/>
            <a:ext cx="73326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65125" y="6332538"/>
            <a:ext cx="114935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4486F901-1EFF-4285-8796-2FFB00635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308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88" y="6172200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5300" y="6335713"/>
            <a:ext cx="73326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sk-SK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© 2016</a:t>
            </a:r>
            <a:r>
              <a:rPr lang="en-US" altLang="en-US" sz="500">
                <a:solidFill>
                  <a:srgbClr val="353535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65125" y="6332538"/>
            <a:ext cx="114935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fld id="{1649BE4E-D220-49D5-9376-E672C1911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9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/>
          </p:cNvSpPr>
          <p:nvPr/>
        </p:nvSpPr>
        <p:spPr bwMode="auto">
          <a:xfrm>
            <a:off x="-60325" y="0"/>
            <a:ext cx="12312650" cy="122238"/>
          </a:xfrm>
          <a:prstGeom prst="rect">
            <a:avLst/>
          </a:prstGeom>
          <a:solidFill>
            <a:srgbClr val="FF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08013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2pPr>
      <a:lvl3pPr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3pPr>
      <a:lvl4pPr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4pPr>
      <a:lvl5pPr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5pPr>
      <a:lvl6pPr marL="457200"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6pPr>
      <a:lvl7pPr marL="914400"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7pPr>
      <a:lvl8pPr marL="1371600"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8pPr>
      <a:lvl9pPr marL="1828800" algn="ctr" defTabSz="6080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455613" indent="-4556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5"/>
          <p:cNvSpPr>
            <a:spLocks noGrp="1"/>
          </p:cNvSpPr>
          <p:nvPr>
            <p:ph type="title"/>
          </p:nvPr>
        </p:nvSpPr>
        <p:spPr bwMode="auto">
          <a:xfrm>
            <a:off x="2365375" y="477838"/>
            <a:ext cx="6192838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UPS’s Path to Reduced Emissions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050338" y="704850"/>
            <a:ext cx="2743200" cy="45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Tahoma" panose="020B0604030504040204" pitchFamily="34" charset="0"/>
              </a:rPr>
              <a:t>April 19, 2017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65375" y="1535113"/>
            <a:ext cx="6192838" cy="533400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en-US" dirty="0" smtClean="0"/>
              <a:t>Robert Filosa West Region Automotive </a:t>
            </a:r>
            <a:endParaRPr lang="en-US" dirty="0"/>
          </a:p>
        </p:txBody>
      </p:sp>
      <p:pic>
        <p:nvPicPr>
          <p:cNvPr id="24581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 smtClean="0"/>
              <a:t>International Alternative Fuel &amp; Advanced Technology Vehicles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International Total: 1,446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81348"/>
              </p:ext>
            </p:extLst>
          </p:nvPr>
        </p:nvGraphicFramePr>
        <p:xfrm>
          <a:off x="600076" y="1981200"/>
          <a:ext cx="724852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4"/>
                <a:gridCol w="3657600"/>
                <a:gridCol w="990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Vehicle Specification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Europe: 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CNG – 66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err="1" smtClean="0">
                          <a:solidFill>
                            <a:srgbClr val="000000"/>
                          </a:solidFill>
                        </a:rPr>
                        <a:t>Biomethane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– 19 Tractors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Hybrid Electric – 3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Electric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 134 Package Cars / 13 Electric Bikes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Asia Pacific:</a:t>
                      </a:r>
                      <a:r>
                        <a:rPr lang="en-US" sz="1400" baseline="0" dirty="0" smtClean="0"/>
                        <a:t> 14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CNG – 10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Hybrid Electric – 3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Electric – 1 Electric</a:t>
                      </a:r>
                      <a:r>
                        <a:rPr lang="en-US" sz="1200" b="0" baseline="0" dirty="0" smtClean="0"/>
                        <a:t> Bike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Canada: 1,098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Propane</a:t>
                      </a:r>
                      <a:r>
                        <a:rPr lang="en-US" sz="1200" b="0" baseline="0" dirty="0" smtClean="0"/>
                        <a:t> – 1,084 Package Cars  / 14 Shifters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Latin</a:t>
                      </a:r>
                      <a:r>
                        <a:rPr lang="en-US" sz="1400" baseline="0" dirty="0" smtClean="0"/>
                        <a:t> America: 99 Vehicles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Ethanol – 62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Propane – 32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Electric – 1 Package Car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Hybrid Electric</a:t>
                      </a:r>
                      <a:r>
                        <a:rPr lang="en-US" sz="1200" b="0" baseline="0" dirty="0" smtClean="0"/>
                        <a:t> – 4 Package Cars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13" y="1356793"/>
            <a:ext cx="2771979" cy="18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12" y="3638520"/>
            <a:ext cx="2775785" cy="18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184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 smtClean="0"/>
              <a:t>Global Alternative Fuel &amp; Advanced Technology Vehicles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Total Vehicles (U.S. &amp; international)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76343"/>
              </p:ext>
            </p:extLst>
          </p:nvPr>
        </p:nvGraphicFramePr>
        <p:xfrm>
          <a:off x="609601" y="1600200"/>
          <a:ext cx="724852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/>
                <a:gridCol w="313372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Vehicle Specification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United States Fleet: 6,670</a:t>
                      </a:r>
                      <a:br>
                        <a:rPr lang="en-US" sz="1400" dirty="0" smtClean="0"/>
                      </a:br>
                      <a:r>
                        <a:rPr lang="en-US" sz="1200" dirty="0" smtClean="0"/>
                        <a:t>(7.1% of U.S. Small Package Fleet)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Compressed Natural Gas Vehicles – 3,074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Liquid Natural Gas Vehicles – 1,355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Hybrid Electric Vehicles – 454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Electric Vehicles – 122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Hydraulic Hybrid Vehicles – 91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Propane Vehicles – 1,176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Composite Body Diesel – 398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 Small Package Fleet: 1,446 </a:t>
                      </a:r>
                    </a:p>
                    <a:p>
                      <a:r>
                        <a:rPr lang="en-US" sz="1200" dirty="0" smtClean="0"/>
                        <a:t>(9.3% of International Small Package Fleet)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Propane Vehicles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baseline="0" dirty="0" smtClean="0"/>
                        <a:t> 1,130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/>
                        <a:t>Compressed Natural Gas Vehicles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baseline="0" dirty="0" smtClean="0"/>
                        <a:t> 76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/>
                        <a:t>Electric Vehicles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baseline="0" dirty="0" smtClean="0"/>
                        <a:t> 135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E-Bikes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dirty="0" smtClean="0"/>
                        <a:t> 14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Ethanol</a:t>
                      </a:r>
                      <a:r>
                        <a:rPr lang="en-US" sz="1200" b="0" baseline="0" dirty="0" smtClean="0"/>
                        <a:t> Vehicles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baseline="0" dirty="0" smtClean="0"/>
                        <a:t> 62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err="1" smtClean="0"/>
                        <a:t>Biomethane</a:t>
                      </a:r>
                      <a:r>
                        <a:rPr lang="en-US" sz="1200" b="0" baseline="0" dirty="0" smtClean="0"/>
                        <a:t> Vehicles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baseline="0" dirty="0" smtClean="0"/>
                        <a:t> 19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/>
                        <a:t>Hybrid Electric Vehicles 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200" b="0" baseline="0" dirty="0" smtClean="0"/>
                        <a:t> 10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01" y="1360289"/>
            <a:ext cx="2923886" cy="16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92" y="3620018"/>
            <a:ext cx="2978362" cy="19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45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26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45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58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 smtClean="0"/>
              <a:t>Alternative Fuel and Advanced Technology Fleet Continues to Grow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084613"/>
            <a:ext cx="3054096" cy="4734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7754"/>
            <a:ext cx="4931674" cy="3468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6712" y="5819527"/>
            <a:ext cx="383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 we have 8,594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396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42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 smtClean="0"/>
              <a:t>UPS Fleet of Plug-in Electric Package Cars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New York City, 1930’s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4" descr="UPSFleet1930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490" y="2092643"/>
            <a:ext cx="54483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9880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 smtClean="0"/>
              <a:t>Global Alternative Fuel &amp; Advanced Technology Vehicles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Total Vehicles (U.S. &amp; International): 8,116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25280"/>
              </p:ext>
            </p:extLst>
          </p:nvPr>
        </p:nvGraphicFramePr>
        <p:xfrm>
          <a:off x="853940" y="1600200"/>
          <a:ext cx="10439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0"/>
                <a:gridCol w="1305060"/>
                <a:gridCol w="434840"/>
                <a:gridCol w="631960"/>
                <a:gridCol w="1107940"/>
                <a:gridCol w="1739900"/>
                <a:gridCol w="17399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Type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U.S.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International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Hybrid Electric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454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</a:t>
                      </a:r>
                      <a:r>
                        <a:rPr lang="en-US" sz="1400" b="0" baseline="0" dirty="0" smtClean="0"/>
                        <a:t>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Electric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122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135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14 Electric Bikes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Propane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1,172</a:t>
                      </a:r>
                      <a:r>
                        <a:rPr lang="en-US" sz="1400" b="0" baseline="0" dirty="0" smtClean="0"/>
                        <a:t>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 Shifters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1,116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14 Shifters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Biomethane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19 Tractors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Composite Body Diesel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398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Compressed Natural Gas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1,790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76 Shifters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1,208 Tractors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76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Liquid Natural Gas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1,355 Tractors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Ethanol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62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Hydraulic</a:t>
                      </a:r>
                      <a:r>
                        <a:rPr lang="en-US" sz="2000" baseline="0" dirty="0" smtClean="0"/>
                        <a:t> Hybrid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91 Package Cars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432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636068"/>
          </a:xfrm>
        </p:spPr>
        <p:txBody>
          <a:bodyPr/>
          <a:lstStyle/>
          <a:p>
            <a:r>
              <a:rPr lang="en-US" dirty="0" smtClean="0"/>
              <a:t>United States Alternative Fuel &amp; Advanced Technology Vehicles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United States Total: 6,670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261-CA87-43B5-A246-50A97ED5CD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38067"/>
              </p:ext>
            </p:extLst>
          </p:nvPr>
        </p:nvGraphicFramePr>
        <p:xfrm>
          <a:off x="762000" y="1383427"/>
          <a:ext cx="8410575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0"/>
                <a:gridCol w="2644775"/>
                <a:gridCol w="2286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Fuel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Type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Vehicle Specification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1C1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Electric Vehicles: 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P70E</a:t>
                      </a:r>
                      <a:r>
                        <a:rPr lang="en-US" sz="1200" b="0" baseline="0" dirty="0" smtClean="0"/>
                        <a:t> – 40 Package Cars</a:t>
                      </a:r>
                      <a:endParaRPr lang="en-US" sz="1200" b="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/>
                        <a:t>P100E – 81 Package Cars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P120E – 1 Package Car</a:t>
                      </a:r>
                      <a:endParaRPr lang="en-US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Propane Vehicles: 1,176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P63P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149 Package Cars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P80P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731 Package Cars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P100P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292 Package Cars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HSP</a:t>
                      </a:r>
                      <a:r>
                        <a:rPr lang="en-US" sz="1200" b="0" baseline="0" dirty="0" smtClean="0"/>
                        <a:t> – </a:t>
                      </a:r>
                      <a:r>
                        <a:rPr lang="en-US" sz="1200" b="0" dirty="0" smtClean="0"/>
                        <a:t>4 Shifters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Composite Body Diesel Vehicles: 398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P63D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398 Package 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Compressed Natural Gas</a:t>
                      </a:r>
                      <a:r>
                        <a:rPr lang="en-US" sz="1400" baseline="0" dirty="0" smtClean="0"/>
                        <a:t> (CNG) Vehicles: 3,074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P70C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149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P80C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305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P100C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1,335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P120C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1 Package Car</a:t>
                      </a:r>
                    </a:p>
                    <a:p>
                      <a:pPr algn="l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HSC/HSCV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76 Shifters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HTCT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828 Tractors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HTCTX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380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Hybrid Electric Vehicles</a:t>
                      </a:r>
                      <a:r>
                        <a:rPr lang="en-US" sz="1400" baseline="0" dirty="0" smtClean="0"/>
                        <a:t> (HEV): 454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P70H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25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P100H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348 Package Cars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PG10E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81 Package 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Hydraulic Hybrid Vehicles</a:t>
                      </a:r>
                      <a:r>
                        <a:rPr lang="en-US" sz="1400" baseline="0" dirty="0" smtClean="0"/>
                        <a:t> (HHV): 91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P10HH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91 Package Cars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Liquid Natural Gas (LNG): 1,355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HTLG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687 Tractors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/>
                        <a:t>HTLGT </a:t>
                      </a:r>
                      <a:r>
                        <a:rPr lang="en-US" sz="1200" b="0" baseline="0" dirty="0" smtClean="0"/>
                        <a:t>–</a:t>
                      </a:r>
                      <a:r>
                        <a:rPr lang="en-US" sz="1200" b="0" dirty="0" smtClean="0"/>
                        <a:t> 668  Tandem Tractors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B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1506763"/>
            <a:ext cx="2727960" cy="181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80" y="3958506"/>
            <a:ext cx="2672120" cy="1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752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6F0E267-027F-454D-A599-173EC4A890DE}" vid="{A0E995B0-6C9D-4A24-B9DA-DB6F7F1A2C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PS Grass">
    <a:dk1>
      <a:srgbClr val="351C15"/>
    </a:dk1>
    <a:lt1>
      <a:sysClr val="window" lastClr="FFFFFF"/>
    </a:lt1>
    <a:dk2>
      <a:srgbClr val="351C15"/>
    </a:dk2>
    <a:lt2>
      <a:srgbClr val="FFFFFF"/>
    </a:lt2>
    <a:accent1>
      <a:srgbClr val="64A70B"/>
    </a:accent1>
    <a:accent2>
      <a:srgbClr val="83B93C"/>
    </a:accent2>
    <a:accent3>
      <a:srgbClr val="A2CA6D"/>
    </a:accent3>
    <a:accent4>
      <a:srgbClr val="C1DC9D"/>
    </a:accent4>
    <a:accent5>
      <a:srgbClr val="C2A48C"/>
    </a:accent5>
    <a:accent6>
      <a:srgbClr val="E1C8B0"/>
    </a:accent6>
    <a:hlink>
      <a:srgbClr val="F68B20"/>
    </a:hlink>
    <a:folHlink>
      <a:srgbClr val="D9D9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UPS Widescreen Grass</Template>
  <TotalTime>0</TotalTime>
  <Words>497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Georgia</vt:lpstr>
      <vt:lpstr>Tahoma</vt:lpstr>
      <vt:lpstr>Trebuchet MS</vt:lpstr>
      <vt:lpstr>Wingdings</vt:lpstr>
      <vt:lpstr>UPS Grass Template Widescreen</vt:lpstr>
      <vt:lpstr>UPS’s Path to Reduced Emissions</vt:lpstr>
      <vt:lpstr>PowerPoint Presentation</vt:lpstr>
      <vt:lpstr>PowerPoint Presentation</vt:lpstr>
      <vt:lpstr>PowerPoint Presentation</vt:lpstr>
      <vt:lpstr>Alternative Fuel and Advanced Technology Fleet Continues to Grow</vt:lpstr>
      <vt:lpstr>PowerPoint Presentation</vt:lpstr>
      <vt:lpstr>UPS Fleet of Plug-in Electric Package Cars</vt:lpstr>
      <vt:lpstr>Global Alternative Fuel &amp; Advanced Technology Vehicles</vt:lpstr>
      <vt:lpstr>United States Alternative Fuel &amp; Advanced Technology Vehicles</vt:lpstr>
      <vt:lpstr>International Alternative Fuel &amp; Advanced Technology Vehicles</vt:lpstr>
      <vt:lpstr>Global Alternative Fuel &amp; Advanced Technology Vehicles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2017-01-24T15:56:02Z</dcterms:created>
  <dcterms:modified xsi:type="dcterms:W3CDTF">2017-11-08T23:36:48Z</dcterms:modified>
  <cp:category>PowerPoint Template</cp:category>
</cp:coreProperties>
</file>