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64" r:id="rId6"/>
    <p:sldId id="263" r:id="rId7"/>
    <p:sldId id="257" r:id="rId8"/>
    <p:sldId id="265" r:id="rId9"/>
    <p:sldId id="261" r:id="rId10"/>
  </p:sldIdLst>
  <p:sldSz cx="18288000" cy="10287000"/>
  <p:notesSz cx="7010400" cy="9296400"/>
  <p:embeddedFontLst>
    <p:embeddedFont>
      <p:font typeface="Franklin Gothic Medium" panose="020B0603020102020204" pitchFamily="34" charset="0"/>
      <p:regular r:id="rId13"/>
      <p:italic r:id="rId14"/>
    </p:embeddedFont>
    <p:embeddedFont>
      <p:font typeface="Franklin Gothic Heavy" panose="020B090302010202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0070F4"/>
    <a:srgbClr val="66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6" autoAdjust="0"/>
  </p:normalViewPr>
  <p:slideViewPr>
    <p:cSldViewPr>
      <p:cViewPr varScale="1">
        <p:scale>
          <a:sx n="58" d="100"/>
          <a:sy n="58" d="100"/>
        </p:scale>
        <p:origin x="90" y="21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CFCE-B1EF-4276-B076-EB412E44618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CF8F-A16C-41EE-B299-FD014527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176C3B-0596-4F83-8B08-B05DC711B2DC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D494D2-5C55-42C9-A777-589F08EA9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>
            <a:lvl1pPr>
              <a:defRPr>
                <a:latin typeface="Franklin Gothic Heavy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Franklin Gothic Medium" pitchFamily="34" charset="0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rgbClr val="C00000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>
                <a:solidFill>
                  <a:srgbClr val="C00000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8286413" cy="102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8288000" cy="9721188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39312"/>
            <a:ext cx="12954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fld id="{7E9FAEB1-D3B6-42D0-9E9F-BF921806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red_square.jpg"/>
          <p:cNvPicPr>
            <a:picLocks noChangeAspect="1"/>
          </p:cNvPicPr>
          <p:nvPr userDrawn="1"/>
        </p:nvPicPr>
        <p:blipFill>
          <a:blip r:embed="rId12" cstate="print">
            <a:lum contrast="20000"/>
          </a:blip>
          <a:stretch>
            <a:fillRect/>
          </a:stretch>
        </p:blipFill>
        <p:spPr>
          <a:xfrm>
            <a:off x="16959176" y="8969541"/>
            <a:ext cx="1134082" cy="1135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Franklin Gothic Heavy" pitchFamily="34" charset="0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5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326686" indent="-510264" algn="l" defTabSz="1632844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5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041055" indent="-408211" algn="l" defTabSz="1632844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857477" indent="-408211" algn="l" defTabSz="1632844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673899" indent="-408211" algn="l" defTabSz="1632844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»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VW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763777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Volkswagen, admitted to violating the Clean Air Act</a:t>
            </a:r>
          </a:p>
          <a:p>
            <a:r>
              <a:rPr lang="en-US" dirty="0">
                <a:latin typeface="+mn-lt"/>
              </a:rPr>
              <a:t>VW programmed approximately 580,000 model year 2009 to 2016 diesel vehicles to emit fewer NOx emissions during testing and higher emissions during normal operations</a:t>
            </a:r>
          </a:p>
          <a:p>
            <a:r>
              <a:rPr lang="en-US" dirty="0">
                <a:latin typeface="+mn-lt"/>
              </a:rPr>
              <a:t>These emissions were significantly in excess of EPA compliance levels</a:t>
            </a:r>
          </a:p>
          <a:p>
            <a:r>
              <a:rPr lang="en-US" dirty="0">
                <a:latin typeface="+mn-lt"/>
              </a:rPr>
              <a:t>VW plead guilty to cheating and will spend $14.7 billion over 10 years to settle the charges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23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VW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56015"/>
            <a:ext cx="16459200" cy="24761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Settlement funds will: </a:t>
            </a:r>
          </a:p>
          <a:p>
            <a:pPr lvl="1"/>
            <a:r>
              <a:rPr lang="en-US" dirty="0">
                <a:latin typeface="+mn-lt"/>
              </a:rPr>
              <a:t>buy back and/or modify existing vehicles</a:t>
            </a:r>
          </a:p>
          <a:p>
            <a:pPr lvl="1"/>
            <a:r>
              <a:rPr lang="en-US" dirty="0">
                <a:latin typeface="+mn-lt"/>
              </a:rPr>
              <a:t>Fund projects to offset scandal NOx emissions.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t="2572" r="52043" b="2252"/>
          <a:stretch/>
        </p:blipFill>
        <p:spPr>
          <a:xfrm>
            <a:off x="2032000" y="4230702"/>
            <a:ext cx="5611681" cy="548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 t="22786" r="1467" b="21581"/>
          <a:stretch/>
        </p:blipFill>
        <p:spPr>
          <a:xfrm>
            <a:off x="7643681" y="4348480"/>
            <a:ext cx="9269920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9D29C-8194-455A-BBD2-D38AB5EC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VW Settlement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EBE13F-2EF4-4E10-9E23-03815103354A}"/>
              </a:ext>
            </a:extLst>
          </p:cNvPr>
          <p:cNvSpPr/>
          <p:nvPr/>
        </p:nvSpPr>
        <p:spPr>
          <a:xfrm>
            <a:off x="1676400" y="2019300"/>
            <a:ext cx="5334000" cy="164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 Effective Date (TED)</a:t>
            </a:r>
          </a:p>
          <a:p>
            <a:pPr algn="ctr"/>
            <a:r>
              <a:rPr lang="en-US" dirty="0"/>
              <a:t>October 2, 2017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D6F6A1-854B-47D3-96AA-34A999368A9E}"/>
              </a:ext>
            </a:extLst>
          </p:cNvPr>
          <p:cNvSpPr/>
          <p:nvPr/>
        </p:nvSpPr>
        <p:spPr>
          <a:xfrm>
            <a:off x="1676400" y="3924300"/>
            <a:ext cx="5334000" cy="164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TED + 60 Days</a:t>
            </a:r>
          </a:p>
          <a:p>
            <a:pPr algn="ctr"/>
            <a:r>
              <a:rPr lang="en-US" dirty="0"/>
              <a:t>December 1,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9FDD2F-263E-4930-A4CD-FF187FDB9792}"/>
              </a:ext>
            </a:extLst>
          </p:cNvPr>
          <p:cNvSpPr/>
          <p:nvPr/>
        </p:nvSpPr>
        <p:spPr>
          <a:xfrm>
            <a:off x="1676400" y="5829300"/>
            <a:ext cx="5334000" cy="164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TED + </a:t>
            </a:r>
            <a:r>
              <a:rPr lang="en-US" dirty="0" smtClean="0"/>
              <a:t>120 </a:t>
            </a:r>
            <a:r>
              <a:rPr lang="en-US" dirty="0"/>
              <a:t>Days</a:t>
            </a:r>
          </a:p>
          <a:p>
            <a:pPr algn="ctr"/>
            <a:r>
              <a:rPr lang="en-US" dirty="0"/>
              <a:t>January 30,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02FD5C-A235-48D5-9529-FCD15BFC0A28}"/>
              </a:ext>
            </a:extLst>
          </p:cNvPr>
          <p:cNvSpPr/>
          <p:nvPr/>
        </p:nvSpPr>
        <p:spPr>
          <a:xfrm>
            <a:off x="1676400" y="7734300"/>
            <a:ext cx="5334000" cy="164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 Days Before </a:t>
            </a:r>
          </a:p>
          <a:p>
            <a:pPr algn="ctr"/>
            <a:r>
              <a:rPr lang="en-US" dirty="0"/>
              <a:t>First Funding Request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E614C78-7B18-4498-B5A2-57A231D1168F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4343400" y="3664743"/>
            <a:ext cx="0" cy="25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3F59992-5835-4217-B55B-008F9A08F0DA}"/>
              </a:ext>
            </a:extLst>
          </p:cNvPr>
          <p:cNvCxnSpPr/>
          <p:nvPr/>
        </p:nvCxnSpPr>
        <p:spPr>
          <a:xfrm>
            <a:off x="4343400" y="5569743"/>
            <a:ext cx="0" cy="25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CC2AEA5-E26D-4309-BA7A-D00AEED9FC03}"/>
              </a:ext>
            </a:extLst>
          </p:cNvPr>
          <p:cNvCxnSpPr/>
          <p:nvPr/>
        </p:nvCxnSpPr>
        <p:spPr>
          <a:xfrm>
            <a:off x="4318000" y="7474743"/>
            <a:ext cx="0" cy="25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1F2B79D-B977-449A-B8FD-31BFE9E5282B}"/>
              </a:ext>
            </a:extLst>
          </p:cNvPr>
          <p:cNvSpPr/>
          <p:nvPr/>
        </p:nvSpPr>
        <p:spPr>
          <a:xfrm>
            <a:off x="7772400" y="2019299"/>
            <a:ext cx="9601200" cy="1645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Trust agreement documents approved by courts and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VW Environmental Trust takes effect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B0AA5B-53E8-4E3E-AC56-5897BBF57C81}"/>
              </a:ext>
            </a:extLst>
          </p:cNvPr>
          <p:cNvSpPr/>
          <p:nvPr/>
        </p:nvSpPr>
        <p:spPr>
          <a:xfrm>
            <a:off x="7767637" y="3924300"/>
            <a:ext cx="9601200" cy="1645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be eligible for funding, states must designate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 beneficiary organization and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submit an application to EPA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C726D26-EBA4-4F73-8480-6B649CFE7CFC}"/>
              </a:ext>
            </a:extLst>
          </p:cNvPr>
          <p:cNvSpPr/>
          <p:nvPr/>
        </p:nvSpPr>
        <p:spPr>
          <a:xfrm>
            <a:off x="7796212" y="5829300"/>
            <a:ext cx="9601200" cy="1645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EPA must respond to applications and designate a beneficiary for each requestor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E74F29C-1763-4C98-BE2C-9F3E766B1A3E}"/>
              </a:ext>
            </a:extLst>
          </p:cNvPr>
          <p:cNvSpPr/>
          <p:nvPr/>
        </p:nvSpPr>
        <p:spPr>
          <a:xfrm>
            <a:off x="7767637" y="7734300"/>
            <a:ext cx="9601200" cy="1645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beneficiaries must develop and transmit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 beneficiary mitigation plan to EPA with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 high-level spending summary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D0A021FA-B2D8-4AD0-8B47-E5D8A496BD51}"/>
              </a:ext>
            </a:extLst>
          </p:cNvPr>
          <p:cNvCxnSpPr>
            <a:cxnSpLocks/>
          </p:cNvCxnSpPr>
          <p:nvPr/>
        </p:nvCxnSpPr>
        <p:spPr>
          <a:xfrm flipV="1">
            <a:off x="7049452" y="2855493"/>
            <a:ext cx="762000" cy="1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7F6C19E-0A4B-436A-9264-F3AD310A188C}"/>
              </a:ext>
            </a:extLst>
          </p:cNvPr>
          <p:cNvCxnSpPr/>
          <p:nvPr/>
        </p:nvCxnSpPr>
        <p:spPr>
          <a:xfrm flipV="1">
            <a:off x="7049452" y="4747020"/>
            <a:ext cx="762000" cy="1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CBED79C-FE75-45EA-B24C-76C2BD7AA8A8}"/>
              </a:ext>
            </a:extLst>
          </p:cNvPr>
          <p:cNvCxnSpPr/>
          <p:nvPr/>
        </p:nvCxnSpPr>
        <p:spPr>
          <a:xfrm flipV="1">
            <a:off x="7052786" y="6652021"/>
            <a:ext cx="762000" cy="1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635DC62-2A22-4DF2-9E0A-F4301DDC0165}"/>
              </a:ext>
            </a:extLst>
          </p:cNvPr>
          <p:cNvCxnSpPr/>
          <p:nvPr/>
        </p:nvCxnSpPr>
        <p:spPr>
          <a:xfrm flipV="1">
            <a:off x="7049452" y="8557021"/>
            <a:ext cx="762000" cy="1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0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VW Trust Agreement</a:t>
            </a:r>
            <a:br>
              <a:rPr lang="en-US" dirty="0" smtClean="0"/>
            </a:br>
            <a:r>
              <a:rPr lang="en-US" sz="5300" dirty="0" smtClean="0"/>
              <a:t>Project Types</a:t>
            </a:r>
            <a:endParaRPr lang="en-US" sz="53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705100"/>
            <a:ext cx="10668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Port Cargo Handling Equipment (all-electric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Freight </a:t>
            </a:r>
            <a:r>
              <a:rPr lang="en-US" sz="3600" smtClean="0"/>
              <a:t>Switchers </a:t>
            </a:r>
            <a:endParaRPr lang="en-US" sz="360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smtClean="0"/>
              <a:t>Ferries/Tugs </a:t>
            </a:r>
            <a:r>
              <a:rPr lang="en-US" sz="3600" dirty="0" smtClean="0"/>
              <a:t>(repower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Ocean Going Vessel (</a:t>
            </a:r>
            <a:r>
              <a:rPr lang="en-US" sz="3600" dirty="0" err="1" smtClean="0"/>
              <a:t>OGV</a:t>
            </a:r>
            <a:r>
              <a:rPr lang="en-US" sz="3600" dirty="0" smtClean="0"/>
              <a:t>) </a:t>
            </a:r>
            <a:r>
              <a:rPr lang="en-US" sz="3600" dirty="0" err="1" smtClean="0"/>
              <a:t>Shorepower</a:t>
            </a: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Class 8 Local Freight/Waste/Dump/Port Drayage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Class 4-8 School Bus/Shuttle Bus/Transit Bus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Airport Ground Support Equipment (all-electric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Class 4-7 Local Freight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LD ZEV Charging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/>
              <a:t>DERA</a:t>
            </a:r>
            <a:r>
              <a:rPr lang="en-US" sz="3600" dirty="0" smtClean="0"/>
              <a:t> 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25767-B138-42EA-89E5-F1DF121F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73458-7EE5-491F-8BD9-82FC79A7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11" y="-495300"/>
            <a:ext cx="8686799" cy="1124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2D32CB-B20E-44F4-942F-B137E0E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-342900"/>
            <a:ext cx="8863445" cy="114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6CD4F74-206A-4EBD-A66E-0B0645190475}" vid="{9B294D0D-30AA-42BF-AF63-F33B6D2A7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YSVYXERJEEH6-2142471783-1485</_dlc_DocId>
    <_dlc_DocIdUrl xmlns="4330f931-10a5-416c-823c-3006a63f53e6">
      <Url>http://trans.hgac.net/admin/_layouts/15/DocIdRedir.aspx?ID=YSVYXERJEEH6-2142471783-1485</Url>
      <Description>YSVYXERJEEH6-2142471783-1485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E2A16C905B949A13ADEFC96CAF683" ma:contentTypeVersion="1" ma:contentTypeDescription="Create a new document." ma:contentTypeScope="" ma:versionID="d99dafc3ad3aa86167faa16c2570341a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3D9D73-D77B-4559-8480-8B05656F587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D905800-21A6-43BB-B821-89969E9A0C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691C2-2E07-46C5-A604-189287ACC429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4330f931-10a5-416c-823c-3006a63f53e6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8CF4558D-25A6-4840-AC46-D5BE71FE0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0f931-10a5-416c-823c-3006a63f5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1920x1080-widescreen-template</Template>
  <TotalTime>147</TotalTime>
  <Words>231</Words>
  <Application>Microsoft Office PowerPoint</Application>
  <PresentationFormat>Custom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Franklin Gothic Medium</vt:lpstr>
      <vt:lpstr>Arial</vt:lpstr>
      <vt:lpstr>Wingdings</vt:lpstr>
      <vt:lpstr>Franklin Gothic Heavy</vt:lpstr>
      <vt:lpstr>Calibri</vt:lpstr>
      <vt:lpstr>Office Theme</vt:lpstr>
      <vt:lpstr>VW Settlement</vt:lpstr>
      <vt:lpstr>VW Settlement</vt:lpstr>
      <vt:lpstr>VW Settlement</vt:lpstr>
      <vt:lpstr> VW Trust Agreement Project Types</vt:lpstr>
      <vt:lpstr>PowerPoint Presentation</vt:lpstr>
    </vt:vector>
  </TitlesOfParts>
  <Company>Houston-Galveston Area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J. DeCandis</dc:creator>
  <cp:lastModifiedBy>Steve Dayton</cp:lastModifiedBy>
  <cp:revision>19</cp:revision>
  <cp:lastPrinted>2017-11-13T17:12:30Z</cp:lastPrinted>
  <dcterms:created xsi:type="dcterms:W3CDTF">2017-10-09T19:59:32Z</dcterms:created>
  <dcterms:modified xsi:type="dcterms:W3CDTF">2017-11-13T17:51:26Z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31fbc879-dc70-4501-a1e0-14c603287cda</vt:lpwstr>
  </property>
  <property fmtid="{D5CDD505-2E9C-101B-9397-08002B2CF9AE}" pid="3" name="ContentTypeId">
    <vt:lpwstr>0x0101002AFE2A16C905B949A13ADEFC96CAF683</vt:lpwstr>
  </property>
</Properties>
</file>