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57" d="100"/>
          <a:sy n="57" d="100"/>
        </p:scale>
        <p:origin x="67" y="28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A6063-1E9F-4556-BBEB-0A2025252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3D9D6-EE8E-4F70-BCC6-08575332B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415A1-91DD-4B6F-AADB-4BEB353B2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484-9B7D-4A87-A6BD-2DEFB24F366F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2A110-1728-45BB-95D2-AFE59EA4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FCCB-3A17-491A-B9E8-6219806C3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7F0C-38B3-4ACF-ADEA-5E3E77BC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8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C7AE6-B36C-432E-99DA-7B211BF6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3B47BA-0477-4185-ACEC-E9270CA08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28C29-5C8E-4FB6-8F3A-3EB0C6C67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484-9B7D-4A87-A6BD-2DEFB24F366F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878E8-3D3E-4798-9ACD-5B047DDBB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28B2E-4248-4BBD-A6FF-EC323F39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7F0C-38B3-4ACF-ADEA-5E3E77BC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D85D6F-F206-491B-BDCE-BB6AFFD640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07CE21-31E5-4CD5-9F8E-4357FEDA4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648B1-CFEA-460E-AD09-C9F178EEA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484-9B7D-4A87-A6BD-2DEFB24F366F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96FE1-701A-4570-8D0E-C3F7F3176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D8072-6485-43B6-8B81-413BA7143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7F0C-38B3-4ACF-ADEA-5E3E77BC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957DE-136E-41C0-9180-F60232B22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3EB62-169D-4F20-91D0-4EE5C3AD1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B2B5E-3ED3-47C3-A5A9-9BE0BE2A4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484-9B7D-4A87-A6BD-2DEFB24F366F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36296-53C5-4384-BDCD-748D560BE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3CD6A-A001-4B2D-86D6-1DB56D6E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7F0C-38B3-4ACF-ADEA-5E3E77BC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6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86F8-4219-4CAB-AF55-55EECB61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211AF-59E0-47EA-A185-FA9A7FDAC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6B4C3-DE74-4C44-9D08-FB60300C2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484-9B7D-4A87-A6BD-2DEFB24F366F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BA828-2CED-4B09-BE1F-929A00C7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FBE6F-88D4-42A8-87B8-BDE171DF9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7F0C-38B3-4ACF-ADEA-5E3E77BC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5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7F1E-6743-4110-A95D-A03F816AD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C59EE-E520-4499-8AFE-857B75F19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69B12-6EF9-4D45-933D-D3B1399DD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C0623-65E3-4C3F-8C1D-DA5E848B0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484-9B7D-4A87-A6BD-2DEFB24F366F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F92A4-F73A-4EC9-9271-509A024B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8F8A1-1312-4812-AAEE-98EAF6591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7F0C-38B3-4ACF-ADEA-5E3E77BC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4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725F2-F699-4A27-BD27-3A729A6CF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43402-7AB6-4EBF-9C8E-6F407BB26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4A4CD-DEEB-4323-9F6E-8AFA5FE66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E96865-78DE-4E20-B074-64836A351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9BA8C3-2C25-4C92-AF5F-7FB10A798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BA13D6-EF01-4485-9CDD-61193CEE8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484-9B7D-4A87-A6BD-2DEFB24F366F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69CE09-2592-4D5A-9AB3-1597D1C2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95C84-89C2-4C11-952F-477CB2F4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7F0C-38B3-4ACF-ADEA-5E3E77BC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63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02A97-5E4B-4D36-8966-B69D84266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901BE4-3D9C-45CA-9BBF-AE8191E2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484-9B7D-4A87-A6BD-2DEFB24F366F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A3E20-58AF-47F4-B39C-AE8F7BA2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11360-28BB-47EA-8775-B3422C59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7F0C-38B3-4ACF-ADEA-5E3E77BC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9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2406D-91D1-46CE-B933-3A7C0520E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484-9B7D-4A87-A6BD-2DEFB24F366F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15808D-DC57-4152-8310-65810693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49246-A727-42DF-A365-0C16A061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7F0C-38B3-4ACF-ADEA-5E3E77BC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5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1934-B06A-4667-AB9D-FF8DB81DC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45FB1-3E4B-4163-B981-115B71D10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EE26B-EA19-4EAB-A27E-4690C2F06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6F0C9-40D1-4BA4-BED2-50CE2472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484-9B7D-4A87-A6BD-2DEFB24F366F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6153F-898B-476B-B15C-B6B0CE88C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1F33E-B8C6-4EBF-A206-51252D33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7F0C-38B3-4ACF-ADEA-5E3E77BC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4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E7C62-9E52-4FA7-80F8-3937C0B88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B0A2D5-B9FB-4766-BF84-89AE66E93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CB5B6-C483-44A5-98F4-92B582891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FA1E0-4313-4E8F-9D20-E8510EEE1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484-9B7D-4A87-A6BD-2DEFB24F366F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3FED6-D2A8-49F7-AAB7-026575A8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161B1-E835-4D41-AC38-A9893C43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7F0C-38B3-4ACF-ADEA-5E3E77BC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3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2EA3BF-B791-405C-86A2-F17988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4C8E2-36A8-4F6D-B7ED-885AC5EC8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1FD8D-1E80-47D8-9AB9-157185F60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BD484-9B7D-4A87-A6BD-2DEFB24F366F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68F93-0807-4346-9A9C-DA115C3EB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FAA1B-C671-4FB5-B7DD-705C5BBED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F7F0C-38B3-4ACF-ADEA-5E3E77BC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2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1B39C-37E0-4985-A874-57B9C0CDC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HOUSTON INDEPENDENT SCHOOL DIST.</a:t>
            </a:r>
            <a:br>
              <a:rPr lang="en-US" dirty="0"/>
            </a:br>
            <a:r>
              <a:rPr lang="en-US" dirty="0"/>
              <a:t>FLEET OPERATIONS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B375D1-AF89-472C-82D1-DF29957C392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376" y="2447365"/>
            <a:ext cx="4087906" cy="398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272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F48EC-FB09-43D6-B777-02B39F4D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PREVENTIVE MAINTENANCE &amp; FUEL COST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6032CD-D606-43C1-8E6E-FA16FDB8B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539813"/>
              </p:ext>
            </p:extLst>
          </p:nvPr>
        </p:nvGraphicFramePr>
        <p:xfrm>
          <a:off x="995082" y="1690688"/>
          <a:ext cx="10098742" cy="5167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9226">
                  <a:extLst>
                    <a:ext uri="{9D8B030D-6E8A-4147-A177-3AD203B41FA5}">
                      <a16:colId xmlns:a16="http://schemas.microsoft.com/office/drawing/2014/main" val="1216625196"/>
                    </a:ext>
                  </a:extLst>
                </a:gridCol>
                <a:gridCol w="1573631">
                  <a:extLst>
                    <a:ext uri="{9D8B030D-6E8A-4147-A177-3AD203B41FA5}">
                      <a16:colId xmlns:a16="http://schemas.microsoft.com/office/drawing/2014/main" val="1847497277"/>
                    </a:ext>
                  </a:extLst>
                </a:gridCol>
                <a:gridCol w="2215307">
                  <a:extLst>
                    <a:ext uri="{9D8B030D-6E8A-4147-A177-3AD203B41FA5}">
                      <a16:colId xmlns:a16="http://schemas.microsoft.com/office/drawing/2014/main" val="2870398043"/>
                    </a:ext>
                  </a:extLst>
                </a:gridCol>
                <a:gridCol w="1680578">
                  <a:extLst>
                    <a:ext uri="{9D8B030D-6E8A-4147-A177-3AD203B41FA5}">
                      <a16:colId xmlns:a16="http://schemas.microsoft.com/office/drawing/2014/main" val="2490661776"/>
                    </a:ext>
                  </a:extLst>
                </a:gridCol>
              </a:tblGrid>
              <a:tr h="6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PREVENTIVE MAINTENANCE &amp; FUEL COST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80558253"/>
                  </a:ext>
                </a:extLst>
              </a:tr>
              <a:tr h="6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DIESEL BUS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COST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PROPANE BUS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COST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41370683"/>
                  </a:ext>
                </a:extLst>
              </a:tr>
              <a:tr h="6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3- PMI’s PER YEAR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$320.00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3 PMI's per year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$166.00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0511768"/>
                  </a:ext>
                </a:extLst>
              </a:tr>
              <a:tr h="6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AVERAGE FUEL COST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$4,543.00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AVERAGE FUEL COST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$3,513.00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46288131"/>
                  </a:ext>
                </a:extLst>
              </a:tr>
              <a:tr h="6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TOTAL COST PER YER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$4,863.00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TOTAL COST PER YER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$3,679.00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74042556"/>
                  </a:ext>
                </a:extLst>
              </a:tr>
              <a:tr h="6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YEARLY SAVINGS PER BUS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$1,184.00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7277010"/>
                  </a:ext>
                </a:extLst>
              </a:tr>
              <a:tr h="68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YEARLY SAVINGS 161 PROPANE BUSES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$190,624.00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2128175"/>
                  </a:ext>
                </a:extLst>
              </a:tr>
              <a:tr h="680567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89002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78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6B3BD-05B8-4EDF-B8AF-694F465D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HOUSTON </a:t>
            </a:r>
            <a:r>
              <a:rPr lang="en-US" dirty="0" err="1"/>
              <a:t>ISD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71AD6-5471-49E4-BA05-F74A6215C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BUS FLEET SIZE – Over 1100 Buses in operation running over 14M miles a year servicing 280 schools.</a:t>
            </a:r>
          </a:p>
          <a:p>
            <a:pPr algn="ctr"/>
            <a:r>
              <a:rPr lang="en-US" dirty="0"/>
              <a:t>PROPANE BUSES – 161 Buses</a:t>
            </a:r>
          </a:p>
          <a:p>
            <a:pPr algn="ctr"/>
            <a:r>
              <a:rPr lang="en-US" dirty="0"/>
              <a:t>WHITE FLEET SIZE – Over 1400 pieces of equipment to include:</a:t>
            </a:r>
          </a:p>
          <a:p>
            <a:pPr marL="0" indent="0" algn="ctr">
              <a:buNone/>
            </a:pPr>
            <a:r>
              <a:rPr lang="en-US" dirty="0"/>
              <a:t>                               Generators, Forklifts, Golf carts, Trucks, PD Etc..</a:t>
            </a:r>
          </a:p>
          <a:p>
            <a:pPr marL="0" indent="0" algn="ctr">
              <a:buNone/>
            </a:pPr>
            <a:r>
              <a:rPr lang="en-US" dirty="0"/>
              <a:t>PROPANE WHITE FLEET – 20 Ford Vans</a:t>
            </a:r>
          </a:p>
        </p:txBody>
      </p:sp>
    </p:spTree>
    <p:extLst>
      <p:ext uri="{BB962C8B-B14F-4D97-AF65-F5344CB8AC3E}">
        <p14:creationId xmlns:p14="http://schemas.microsoft.com/office/powerpoint/2010/main" val="83413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5B742-7F99-4C6E-938A-256D5EFC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91 PROPANE BLUE BIRD BUSES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94CBB6-A2E5-4D7A-B4C1-B690047B6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24" y="1690688"/>
            <a:ext cx="7758952" cy="49656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1409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803D-1375-4137-940F-9077F27F9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30 PROPANE IC BUSES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CFAF25-C0B6-4B51-B1BB-738202CD3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53" y="1690688"/>
            <a:ext cx="8337176" cy="50193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00628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AB0BC-AA8D-46EE-8ED1-9DD3BFDD8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40 PROPANE THOMAS BUS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AD2B7E-9136-4F5C-BA2D-291549CF3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59" y="1690688"/>
            <a:ext cx="8148917" cy="50059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82789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9DD87B-4AF6-427B-A9B4-B30A4336C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PROPANE INFRASTRUCTURE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73D02-2DF5-4B1E-92A8-BAC4EA1A7D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Built in 2011 with Grant Funds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4FD863-2666-4FC5-9764-D2CC644146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C6AEC6-F898-4107-BA7F-05ABBC035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18,000 Capacity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B6CE426-97B7-4738-B9FC-E7CBC451907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0476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7BF57-5614-44BD-83C9-638951FCA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AWARDS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4E827-7CAB-4833-B945-DCEE96061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Green Fleet 2017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460995-FB87-4F66-BBD5-5093F79FAE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3" y="1828800"/>
            <a:ext cx="3805320" cy="47737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8E4126-4AA6-4DAA-BCC6-4CB03BF49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HISD 2017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6E4F57F-F418-4F6D-97A3-E4251B6224C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936376"/>
            <a:ext cx="5357812" cy="4666129"/>
          </a:xfrm>
        </p:spPr>
      </p:pic>
    </p:spTree>
    <p:extLst>
      <p:ext uri="{BB962C8B-B14F-4D97-AF65-F5344CB8AC3E}">
        <p14:creationId xmlns:p14="http://schemas.microsoft.com/office/powerpoint/2010/main" val="3138416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09887-9814-417F-845B-B7A41B87C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Propane Education &amp; Research Council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31434-CFA9-49C4-BF96-DEA28696B3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Awarded at </a:t>
            </a:r>
            <a:r>
              <a:rPr lang="en-US" dirty="0" err="1"/>
              <a:t>STN</a:t>
            </a:r>
            <a:r>
              <a:rPr lang="en-US" dirty="0"/>
              <a:t> Conference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96847CB-C0A2-4BDF-8FB6-66DDD3498C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961" y="2505075"/>
            <a:ext cx="2763441" cy="36845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7877B2-A43E-4849-B02D-46EEE5EAA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2016 Award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686F782-A863-4F35-9F12-3E28BD847F8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073" y="2505075"/>
            <a:ext cx="2763441" cy="36845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84244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B9D9BF-404A-4664-B41C-F8D47A62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FUEL COST COMPARISON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D583778-2346-4B5E-9464-9B2B49C296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777931"/>
              </p:ext>
            </p:extLst>
          </p:nvPr>
        </p:nvGraphicFramePr>
        <p:xfrm>
          <a:off x="1075764" y="1690688"/>
          <a:ext cx="10278034" cy="4694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1199">
                  <a:extLst>
                    <a:ext uri="{9D8B030D-6E8A-4147-A177-3AD203B41FA5}">
                      <a16:colId xmlns:a16="http://schemas.microsoft.com/office/drawing/2014/main" val="2596935189"/>
                    </a:ext>
                  </a:extLst>
                </a:gridCol>
                <a:gridCol w="1309644">
                  <a:extLst>
                    <a:ext uri="{9D8B030D-6E8A-4147-A177-3AD203B41FA5}">
                      <a16:colId xmlns:a16="http://schemas.microsoft.com/office/drawing/2014/main" val="3808853539"/>
                    </a:ext>
                  </a:extLst>
                </a:gridCol>
                <a:gridCol w="2221036">
                  <a:extLst>
                    <a:ext uri="{9D8B030D-6E8A-4147-A177-3AD203B41FA5}">
                      <a16:colId xmlns:a16="http://schemas.microsoft.com/office/drawing/2014/main" val="586386746"/>
                    </a:ext>
                  </a:extLst>
                </a:gridCol>
                <a:gridCol w="2106155">
                  <a:extLst>
                    <a:ext uri="{9D8B030D-6E8A-4147-A177-3AD203B41FA5}">
                      <a16:colId xmlns:a16="http://schemas.microsoft.com/office/drawing/2014/main" val="583664571"/>
                    </a:ext>
                  </a:extLst>
                </a:gridCol>
              </a:tblGrid>
              <a:tr h="4447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2016-2017                                        FUEL COST COMPARISON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18511791"/>
                  </a:ext>
                </a:extLst>
              </a:tr>
              <a:tr h="407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161 Propane buses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30 IC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40 Thomas Bus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91 Blue Bird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46131276"/>
                  </a:ext>
                </a:extLst>
              </a:tr>
              <a:tr h="407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Total mileage per year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2,184,928.00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80595556"/>
                  </a:ext>
                </a:extLst>
              </a:tr>
              <a:tr h="407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Average yearly miles per bus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14,469.00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84242208"/>
                  </a:ext>
                </a:extLst>
              </a:tr>
              <a:tr h="4077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Total Average Propane fuel consumed per year (gallons)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624,265.14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32497236"/>
                  </a:ext>
                </a:extLst>
              </a:tr>
              <a:tr h="407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Average Propane fuel consumed per bus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4134 gal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9983250"/>
                  </a:ext>
                </a:extLst>
              </a:tr>
              <a:tr h="407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Average yearly cost of Propane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.85 cents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3.5 mpg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$530,625.25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10000622"/>
                  </a:ext>
                </a:extLst>
              </a:tr>
              <a:tr h="407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Average yearly cost of Diesel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$1.57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 mpg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$686,066.45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16603761"/>
                  </a:ext>
                </a:extLst>
              </a:tr>
              <a:tr h="407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69035873"/>
                  </a:ext>
                </a:extLst>
              </a:tr>
              <a:tr h="407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Average Propane fuel cost per bus per year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$3,513.90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80103565"/>
                  </a:ext>
                </a:extLst>
              </a:tr>
              <a:tr h="4077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Average cost of Diesel usage per bus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$4,543.26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20435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159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257</Words>
  <Application>Microsoft Office PowerPoint</Application>
  <PresentationFormat>Widescreen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HOUSTON INDEPENDENT SCHOOL DIST. FLEET OPERATIONS</vt:lpstr>
      <vt:lpstr>HOUSTON ISD </vt:lpstr>
      <vt:lpstr>91 PROPANE BLUE BIRD BUSES</vt:lpstr>
      <vt:lpstr>30 PROPANE IC BUSES</vt:lpstr>
      <vt:lpstr>40 PROPANE THOMAS BUS</vt:lpstr>
      <vt:lpstr>PROPANE INFRASTRUCTURE</vt:lpstr>
      <vt:lpstr>AWARDS</vt:lpstr>
      <vt:lpstr>Propane Education &amp; Research Council</vt:lpstr>
      <vt:lpstr>FUEL COST COMPARISON</vt:lpstr>
      <vt:lpstr>PREVENTIVE MAINTENANCE &amp; FUEL COST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Montes, Andres G</dc:creator>
  <cp:lastModifiedBy>Montes, Andres G</cp:lastModifiedBy>
  <cp:revision>15</cp:revision>
  <dcterms:created xsi:type="dcterms:W3CDTF">2017-11-07T15:16:32Z</dcterms:created>
  <dcterms:modified xsi:type="dcterms:W3CDTF">2018-02-06T16:39:43Z</dcterms:modified>
</cp:coreProperties>
</file>