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329" r:id="rId2"/>
    <p:sldId id="327" r:id="rId3"/>
    <p:sldId id="317" r:id="rId4"/>
    <p:sldId id="332" r:id="rId5"/>
    <p:sldId id="333" r:id="rId6"/>
    <p:sldId id="263" r:id="rId7"/>
    <p:sldId id="258" r:id="rId8"/>
    <p:sldId id="295" r:id="rId9"/>
    <p:sldId id="262" r:id="rId10"/>
    <p:sldId id="292" r:id="rId11"/>
    <p:sldId id="290" r:id="rId12"/>
    <p:sldId id="321" r:id="rId13"/>
    <p:sldId id="323" r:id="rId14"/>
    <p:sldId id="280" r:id="rId15"/>
    <p:sldId id="328" r:id="rId16"/>
    <p:sldId id="271" r:id="rId17"/>
    <p:sldId id="301" r:id="rId18"/>
    <p:sldId id="302" r:id="rId19"/>
    <p:sldId id="300" r:id="rId20"/>
    <p:sldId id="325" r:id="rId21"/>
    <p:sldId id="334" r:id="rId22"/>
    <p:sldId id="267" r:id="rId23"/>
    <p:sldId id="264" r:id="rId24"/>
    <p:sldId id="315" r:id="rId25"/>
    <p:sldId id="307" r:id="rId26"/>
    <p:sldId id="293" r:id="rId27"/>
    <p:sldId id="320" r:id="rId28"/>
    <p:sldId id="324" r:id="rId29"/>
    <p:sldId id="269" r:id="rId30"/>
    <p:sldId id="266" r:id="rId31"/>
    <p:sldId id="304" r:id="rId32"/>
    <p:sldId id="308" r:id="rId33"/>
    <p:sldId id="303" r:id="rId34"/>
    <p:sldId id="309" r:id="rId35"/>
    <p:sldId id="313" r:id="rId36"/>
    <p:sldId id="314" r:id="rId37"/>
    <p:sldId id="305" r:id="rId38"/>
    <p:sldId id="310" r:id="rId39"/>
    <p:sldId id="278" r:id="rId40"/>
    <p:sldId id="279" r:id="rId41"/>
    <p:sldId id="331" r:id="rId42"/>
    <p:sldId id="260" r:id="rId43"/>
    <p:sldId id="261" r:id="rId44"/>
    <p:sldId id="311" r:id="rId45"/>
    <p:sldId id="268" r:id="rId46"/>
    <p:sldId id="296" r:id="rId47"/>
    <p:sldId id="297" r:id="rId48"/>
    <p:sldId id="298" r:id="rId49"/>
    <p:sldId id="299" r:id="rId50"/>
    <p:sldId id="335" r:id="rId51"/>
    <p:sldId id="287" r:id="rId5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74"/>
    <a:srgbClr val="71C4E6"/>
    <a:srgbClr val="69B345"/>
    <a:srgbClr val="FEF1DA"/>
    <a:srgbClr val="FEEBCA"/>
    <a:srgbClr val="FEE5B8"/>
    <a:srgbClr val="FBAA1E"/>
    <a:srgbClr val="F28E00"/>
    <a:srgbClr val="00507B"/>
    <a:srgbClr val="004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57" autoAdjust="0"/>
    <p:restoredTop sz="86129" autoAdjust="0"/>
  </p:normalViewPr>
  <p:slideViewPr>
    <p:cSldViewPr>
      <p:cViewPr varScale="1">
        <p:scale>
          <a:sx n="85" d="100"/>
          <a:sy n="85" d="100"/>
        </p:scale>
        <p:origin x="64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40" d="100"/>
          <a:sy n="140" d="100"/>
        </p:scale>
        <p:origin x="-96" y="-1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485A7-6DA3-4EA5-9399-0BBF80999876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02411-7116-4C0F-8E63-B0033C63A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2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3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5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0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6C883-13F5-4ED5-8C2E-4BA3EE1AEB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11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98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5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26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Trucks with this engine have a similar emissions profile to that of a heavy-duty battery electric truck plugged into the California electrical grid.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2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data has been pulled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CE-CERT test results of the Cummins Westport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 near-zero natural gas engine and 2010 diesel engines with selective catalytic reduction (SCR) emission control systems.)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port applications are illustrated in the figure above,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UCR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CE-CERT also tested refuse and transit applications and found that they provided similar comparative results. These duty cycles represent a significant majority of heavy-duty vehicle trips in the South Coast Air Basin and in other urbanized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2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2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1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52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44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90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38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6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27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54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67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http://www.iangv.org/current-ngv-stats/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6C883-13F5-4ED5-8C2E-4BA3EE1AEB8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51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UPS: http://arnoldpublicaffairs.com/wp-content/uploads/2011/09/ups-natural-gas.jpg</a:t>
            </a:r>
          </a:p>
          <a:p>
            <a:r>
              <a:rPr lang="en-US" dirty="0" smtClean="0"/>
              <a:t>Frito-Lay: http://cdn.potatopro.com/cdn/farfuture/WAG3fHhqqgOLXr4uyLMQp5QSGim3XFo8nucpzydYuAA/mtime:1470934151/sites/default/files/field/image/frito-lay-cng-trucks-809.jpg </a:t>
            </a:r>
          </a:p>
          <a:p>
            <a:r>
              <a:rPr lang="en-US" dirty="0" smtClean="0"/>
              <a:t>WM: http://www.cartalk.com/sites/default/files/blogs/jim-motavalli/images/natural%20gas%20garbage%20truck.jpg</a:t>
            </a:r>
          </a:p>
          <a:p>
            <a:r>
              <a:rPr lang="en-US" dirty="0" smtClean="0"/>
              <a:t>AT&amp;T: http://www.worktruckonline.com/fc_images/articles/28-attmainbg.jpg</a:t>
            </a:r>
          </a:p>
          <a:p>
            <a:r>
              <a:rPr lang="en-US" dirty="0" smtClean="0"/>
              <a:t>AB: http://www.joc.com/sites/default/files/resize/u48612/Anheuser-Busch%20truck-600x371.png</a:t>
            </a:r>
          </a:p>
          <a:p>
            <a:r>
              <a:rPr lang="en-US" dirty="0" smtClean="0"/>
              <a:t>LA Metro: http://ngtnews.com/wp-content/uploads/2016/11/hollywood-bus.png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50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Additional Slide:</a:t>
            </a:r>
          </a:p>
          <a:p>
            <a:r>
              <a:rPr lang="en-US" dirty="0" smtClean="0"/>
              <a:t>- Social justice aspect (areas with the greatest need)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95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Natural gas delivers greater numbers of: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Total vehicles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NOx emission reductions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36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489" lvl="2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1800" dirty="0" smtClean="0"/>
              <a:t>Allowable Funding Levels – States may choose to use lesser amounts, incremental cost, eliminate or minimize some categories or other variations in funding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Funding for vehicles owned by governmental entities is authorized at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100%</a:t>
            </a:r>
            <a:r>
              <a:rPr lang="en-US" sz="1650" b="0" dirty="0" smtClean="0"/>
              <a:t> of the cost of a new replacement vehicle or repower regardless of technology type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For non-governmental entities the funding is generally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25%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</a:t>
            </a:r>
            <a:r>
              <a:rPr lang="en-US" sz="1650" b="0" dirty="0" smtClean="0"/>
              <a:t> of the cost of repowering the vehicle with a new alternative fuel or diesel engine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Drayage vehicles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50%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 </a:t>
            </a:r>
            <a:r>
              <a:rPr lang="en-US" sz="1650" b="0" dirty="0" smtClean="0"/>
              <a:t>for repower 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Repowering or replacing a vehicle with electric vehicle technology is funded at </a:t>
            </a:r>
            <a:r>
              <a:rPr lang="en-US" sz="1650" b="0" u="sng" dirty="0" smtClean="0"/>
              <a:t>up to </a:t>
            </a:r>
            <a:r>
              <a:rPr lang="en-US" sz="1650" dirty="0" smtClean="0"/>
              <a:t>75%</a:t>
            </a:r>
            <a:r>
              <a:rPr lang="en-US" sz="1650" b="0" dirty="0" smtClean="0"/>
              <a:t> of the cost in the case of non-governmental entities</a:t>
            </a:r>
            <a:endParaRPr lang="en-US" sz="15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36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489" lvl="2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1800" dirty="0" smtClean="0"/>
              <a:t>Allowable Funding Levels – States may choose to use lesser amounts, incremental cost, eliminate or minimize some categories or other variations in funding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Funding for vehicles owned by governmental entities is authorized at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100%</a:t>
            </a:r>
            <a:r>
              <a:rPr lang="en-US" sz="1650" b="0" dirty="0" smtClean="0"/>
              <a:t> of the cost of a new replacement vehicle or repower regardless of technology type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For non-governmental entities the funding is generally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25%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</a:t>
            </a:r>
            <a:r>
              <a:rPr lang="en-US" sz="1650" b="0" dirty="0" smtClean="0"/>
              <a:t> of the cost of repowering the vehicle with a new alternative fuel or diesel engine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Drayage vehicles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50%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 </a:t>
            </a:r>
            <a:r>
              <a:rPr lang="en-US" sz="1650" b="0" dirty="0" smtClean="0"/>
              <a:t>for repower 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Repowering or replacing a vehicle with electric vehicle technology is funded at </a:t>
            </a:r>
            <a:r>
              <a:rPr lang="en-US" sz="1650" b="0" u="sng" dirty="0" smtClean="0"/>
              <a:t>up to </a:t>
            </a:r>
            <a:r>
              <a:rPr lang="en-US" sz="1650" dirty="0" smtClean="0"/>
              <a:t>75%</a:t>
            </a:r>
            <a:r>
              <a:rPr lang="en-US" sz="1650" b="0" dirty="0" smtClean="0"/>
              <a:t> of the cost in the case of non-governmental entities</a:t>
            </a:r>
            <a:endParaRPr lang="en-US" sz="15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9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489" lvl="2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1800" dirty="0" smtClean="0"/>
              <a:t>Allowable Funding Levels – States may choose to use lesser amounts, incremental cost, eliminate or minimize some categories or other variations in funding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Funding for vehicles owned by governmental entities is authorized at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100%</a:t>
            </a:r>
            <a:r>
              <a:rPr lang="en-US" sz="1650" b="0" dirty="0" smtClean="0"/>
              <a:t> of the cost of a new replacement vehicle or repower regardless of technology type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For non-governmental entities the funding is generally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25%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</a:t>
            </a:r>
            <a:r>
              <a:rPr lang="en-US" sz="1650" b="0" dirty="0" smtClean="0"/>
              <a:t> of the cost of repowering the vehicle with a new alternative fuel or diesel engine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Drayage vehicles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50%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 </a:t>
            </a:r>
            <a:r>
              <a:rPr lang="en-US" sz="1650" b="0" dirty="0" smtClean="0"/>
              <a:t>for repower 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Repowering or replacing a vehicle with electric vehicle technology is funded at </a:t>
            </a:r>
            <a:r>
              <a:rPr lang="en-US" sz="1650" b="0" u="sng" dirty="0" smtClean="0"/>
              <a:t>up to </a:t>
            </a:r>
            <a:r>
              <a:rPr lang="en-US" sz="1650" dirty="0" smtClean="0"/>
              <a:t>75%</a:t>
            </a:r>
            <a:r>
              <a:rPr lang="en-US" sz="1650" b="0" dirty="0" smtClean="0"/>
              <a:t> of the cost in the case of non-governmental entities</a:t>
            </a:r>
            <a:endParaRPr lang="en-US" sz="15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17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4489" lvl="2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1800" dirty="0" smtClean="0"/>
              <a:t>Allowable Funding Levels – States may choose to use lesser amounts, incremental cost, eliminate or minimize some categories or other variations in funding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Funding for vehicles owned by governmental entities is authorized at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100%</a:t>
            </a:r>
            <a:r>
              <a:rPr lang="en-US" sz="1650" b="0" dirty="0" smtClean="0"/>
              <a:t> of the cost of a new replacement vehicle or repower regardless of technology type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For non-governmental entities the funding is generally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25%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</a:t>
            </a:r>
            <a:r>
              <a:rPr lang="en-US" sz="1650" b="0" dirty="0" smtClean="0"/>
              <a:t> of the cost of repowering the vehicle with a new alternative fuel or diesel engine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Drayage vehicles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50%</a:t>
            </a:r>
            <a:r>
              <a:rPr lang="en-US" sz="1650" b="0" dirty="0" smtClean="0"/>
              <a:t> of the cost of a new replacement vehicle or </a:t>
            </a:r>
            <a:r>
              <a:rPr lang="en-US" sz="1650" b="0" u="sng" dirty="0" smtClean="0"/>
              <a:t>up to</a:t>
            </a:r>
            <a:r>
              <a:rPr lang="en-US" sz="1650" b="0" dirty="0" smtClean="0"/>
              <a:t> </a:t>
            </a:r>
            <a:r>
              <a:rPr lang="en-US" sz="1650" dirty="0" smtClean="0"/>
              <a:t>40% </a:t>
            </a:r>
            <a:r>
              <a:rPr lang="en-US" sz="1650" b="0" dirty="0" smtClean="0"/>
              <a:t>for repower </a:t>
            </a:r>
          </a:p>
          <a:p>
            <a:pPr marL="1073132" lvl="3" indent="-285743">
              <a:spcBef>
                <a:spcPts val="45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50" b="0" dirty="0" smtClean="0"/>
              <a:t>Repowering or replacing a vehicle with electric vehicle technology is funded at </a:t>
            </a:r>
            <a:r>
              <a:rPr lang="en-US" sz="1650" b="0" u="sng" dirty="0" smtClean="0"/>
              <a:t>up to </a:t>
            </a:r>
            <a:r>
              <a:rPr lang="en-US" sz="1650" dirty="0" smtClean="0"/>
              <a:t>75%</a:t>
            </a:r>
            <a:r>
              <a:rPr lang="en-US" sz="1650" b="0" dirty="0" smtClean="0"/>
              <a:t> of the cost in the case of non-governmental entities</a:t>
            </a:r>
            <a:endParaRPr lang="en-US" sz="15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813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1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6C883-13F5-4ED5-8C2E-4BA3EE1AEB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82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6C883-13F5-4ED5-8C2E-4BA3EE1AEB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1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Medium- and heavy-duty engines are the #1 source of toxic air contaminants and ozone-forming emissions of nitrogen oxides (NOx) in almost every single U.S. metropolitan region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3 out of 4 commercial vehicles on the road today do not meet the EPA’s current NOx emissions standards (0.2g NOx/</a:t>
            </a:r>
            <a:r>
              <a:rPr lang="en-US" dirty="0" err="1" smtClean="0"/>
              <a:t>bhp-hr</a:t>
            </a:r>
            <a:r>
              <a:rPr lang="en-US" dirty="0" smtClean="0"/>
              <a:t>)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8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02411-7116-4C0F-8E63-B0033C63AD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675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8358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BE51-C8E7-4DDE-9F9E-6685FF891AB6}" type="datetime1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20B5-3095-4A14-A5B9-6D3F0CB6C2C4}" type="datetime1">
              <a:rPr lang="en-US" smtClean="0"/>
              <a:t>3/2/2017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DE1E7-5E34-4373-8436-F54CF3F842BC}" type="datetime1">
              <a:rPr lang="en-US" smtClean="0"/>
              <a:t>3/2/2017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E1207-82A1-424F-BC85-1ED36A3384DB}" type="datetime1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70AB-8228-4460-AE68-52CCDBB2800C}" type="datetime1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0519-9A62-4789-A249-2FF1F8538999}" type="datetime1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2A4E-350E-4FBB-90A0-FD1A7959B8F3}" type="datetime1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rgbClr val="31373C"/>
              </a:gs>
              <a:gs pos="100000">
                <a:srgbClr val="22272B"/>
              </a:gs>
              <a:gs pos="0">
                <a:srgbClr val="3C434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-2514600" y="3328471"/>
            <a:ext cx="2133600" cy="273844"/>
          </a:xfrm>
        </p:spPr>
        <p:txBody>
          <a:bodyPr/>
          <a:lstStyle/>
          <a:p>
            <a:fld id="{7C348612-A97E-4D97-865D-ED68555D5BED}" type="datetime1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76600" y="371475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6200" y="4691064"/>
            <a:ext cx="868680" cy="3190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441765-85E4-438C-B283-FF5A783D65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66750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198358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3" name="Picture 12" descr="NGVA-Tan-NoTag-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72" y="4791456"/>
            <a:ext cx="1252728" cy="1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6000">
                <a:srgbClr val="004B8D"/>
              </a:gs>
              <a:gs pos="0">
                <a:srgbClr val="0082C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-2362200" y="2114550"/>
            <a:ext cx="2133600" cy="273844"/>
          </a:xfrm>
        </p:spPr>
        <p:txBody>
          <a:bodyPr/>
          <a:lstStyle/>
          <a:p>
            <a:fld id="{BC239C74-70A1-4A9D-8293-B65E98B01EBF}" type="datetime1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124200" y="2576095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66750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198358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6200" y="4691064"/>
            <a:ext cx="868680" cy="3190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441765-85E4-438C-B283-FF5A783D65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NGVA-Tan-NoTag-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72" y="4791456"/>
            <a:ext cx="1252728" cy="126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8" y="4702967"/>
            <a:ext cx="3537422" cy="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-2514600" y="2434828"/>
            <a:ext cx="2133600" cy="273844"/>
          </a:xfrm>
        </p:spPr>
        <p:txBody>
          <a:bodyPr/>
          <a:lstStyle/>
          <a:p>
            <a:fld id="{3B7D44ED-01FD-4BCA-8F67-DA7B9383C98A}" type="datetime1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76600" y="2876550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66750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198358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6200" y="4691064"/>
            <a:ext cx="868680" cy="3190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441765-85E4-438C-B283-FF5A783D65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NGVA-Tan-NoTag-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72" y="4791456"/>
            <a:ext cx="1252728" cy="126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8" y="4702967"/>
            <a:ext cx="3537422" cy="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-2819400" y="1983580"/>
            <a:ext cx="2133600" cy="273844"/>
          </a:xfrm>
        </p:spPr>
        <p:txBody>
          <a:bodyPr/>
          <a:lstStyle/>
          <a:p>
            <a:fld id="{43BB1563-FD3E-4547-9A58-4B3FAA0F673E}" type="datetime1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581400" y="2503883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666750"/>
            <a:ext cx="7772400" cy="110251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198358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96200" y="4691064"/>
            <a:ext cx="868680" cy="3190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441765-85E4-438C-B283-FF5A783D65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NGVA-Tan-NoTag-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72" y="4791456"/>
            <a:ext cx="1252728" cy="1267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178" y="4702967"/>
            <a:ext cx="3537422" cy="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9802B-1C60-451E-853E-07BDB781512B}" type="datetime1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92A2-BC47-427C-AEC4-17DBC4F83FFE}" type="datetime1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9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3808-E084-4DD3-A60A-8D31A1F16957}" type="datetime1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AC5D-83B7-4825-9B06-0B90A825ED0B}" type="datetime1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362200" y="27604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5AE05-9D76-4B2B-883C-A89592615D22}" type="datetime1">
              <a:rPr lang="en-US" smtClean="0"/>
              <a:t>3/2/2017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24200" y="316984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4705350"/>
            <a:ext cx="83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1765-85E4-438C-B283-FF5A783D65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22" y="4781549"/>
            <a:ext cx="1263178" cy="1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microsoft.com/office/2007/relationships/hdphoto" Target="../media/hdphoto4.wdp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hyperlink" Target="http://www.arb.ca.gov/fuels/lcfs/fuelpathways/pathwaytable.htm" TargetMode="Externa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9" Type="http://schemas.openxmlformats.org/officeDocument/2006/relationships/image" Target="../media/image41.png"/><Relationship Id="rId3" Type="http://schemas.openxmlformats.org/officeDocument/2006/relationships/image" Target="../media/image7.jpe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42" Type="http://schemas.openxmlformats.org/officeDocument/2006/relationships/image" Target="../media/image44.png"/><Relationship Id="rId47" Type="http://schemas.openxmlformats.org/officeDocument/2006/relationships/image" Target="../media/image49.jpeg"/><Relationship Id="rId50" Type="http://schemas.openxmlformats.org/officeDocument/2006/relationships/image" Target="../media/image52.png"/><Relationship Id="rId7" Type="http://schemas.openxmlformats.org/officeDocument/2006/relationships/image" Target="../media/image9.gif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gif"/><Relationship Id="rId33" Type="http://schemas.openxmlformats.org/officeDocument/2006/relationships/image" Target="../media/image35.gif"/><Relationship Id="rId38" Type="http://schemas.openxmlformats.org/officeDocument/2006/relationships/image" Target="../media/image40.jpeg"/><Relationship Id="rId46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11" Type="http://schemas.openxmlformats.org/officeDocument/2006/relationships/image" Target="../media/image13.jpeg"/><Relationship Id="rId24" Type="http://schemas.openxmlformats.org/officeDocument/2006/relationships/image" Target="../media/image26.png"/><Relationship Id="rId32" Type="http://schemas.openxmlformats.org/officeDocument/2006/relationships/image" Target="../media/image34.jpe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47.jpeg"/><Relationship Id="rId53" Type="http://schemas.openxmlformats.org/officeDocument/2006/relationships/image" Target="../media/image55.png"/><Relationship Id="rId5" Type="http://schemas.microsoft.com/office/2007/relationships/hdphoto" Target="../media/hdphoto1.wdp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36" Type="http://schemas.openxmlformats.org/officeDocument/2006/relationships/image" Target="../media/image38.jpeg"/><Relationship Id="rId49" Type="http://schemas.openxmlformats.org/officeDocument/2006/relationships/image" Target="../media/image51.pn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4" Type="http://schemas.openxmlformats.org/officeDocument/2006/relationships/image" Target="../media/image46.jpeg"/><Relationship Id="rId52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8" Type="http://schemas.openxmlformats.org/officeDocument/2006/relationships/image" Target="../media/image10.jpeg"/><Relationship Id="rId51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mailto:mgodlewski@ngvamerica.or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324350"/>
            <a:ext cx="9144000" cy="81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809750"/>
            <a:ext cx="9144000" cy="1524000"/>
          </a:xfrm>
          <a:prstGeom prst="rect">
            <a:avLst/>
          </a:prstGeom>
          <a:gradFill flip="none" rotWithShape="1">
            <a:gsLst>
              <a:gs pos="86000">
                <a:srgbClr val="004B8D"/>
              </a:gs>
              <a:gs pos="0">
                <a:srgbClr val="0082C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2400" y="1885950"/>
            <a:ext cx="883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Make a </a:t>
            </a:r>
            <a:r>
              <a:rPr lang="en-US" sz="4000" b="1" u="sng" dirty="0">
                <a:solidFill>
                  <a:schemeClr val="bg1"/>
                </a:solidFill>
              </a:rPr>
              <a:t>Bold</a:t>
            </a:r>
            <a:r>
              <a:rPr lang="en-US" sz="4000" b="1" dirty="0">
                <a:solidFill>
                  <a:schemeClr val="bg1"/>
                </a:solidFill>
              </a:rPr>
              <a:t> Impact on Air Quality </a:t>
            </a:r>
            <a:r>
              <a:rPr lang="en-US" sz="4000" b="1" u="sng" dirty="0">
                <a:solidFill>
                  <a:schemeClr val="bg1"/>
                </a:solidFill>
              </a:rPr>
              <a:t>Today</a:t>
            </a:r>
            <a:endParaRPr lang="en-US" sz="4000" dirty="0"/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447800" y="2571750"/>
            <a:ext cx="63246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Clear the Air – Transportation in the Port Region Summit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March 2,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1" y="438150"/>
            <a:ext cx="5230379" cy="978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9" y="3943350"/>
            <a:ext cx="8308161" cy="5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696494"/>
            <a:ext cx="8382000" cy="861164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Advantages of Natural Gas as a Transportation Fuel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Abundant Domestic Availability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Widespread Distribution Infrastructure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Low Cost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Price Stability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57550"/>
            <a:ext cx="1223472" cy="12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/>
          <p:cNvSpPr>
            <a:spLocks noChangeAspect="1"/>
          </p:cNvSpPr>
          <p:nvPr/>
        </p:nvSpPr>
        <p:spPr>
          <a:xfrm rot="16200000" flipV="1">
            <a:off x="3338779" y="1534212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0" y="0"/>
            <a:ext cx="3368040" cy="514350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047750"/>
            <a:ext cx="2514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North America has an abundant domestic </a:t>
            </a:r>
            <a:r>
              <a:rPr lang="en-US" b="1" dirty="0">
                <a:solidFill>
                  <a:schemeClr val="bg1"/>
                </a:solidFill>
              </a:rPr>
              <a:t>supply of conventional natural gas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1397" y="4747796"/>
            <a:ext cx="41910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U.S. Energy Information Administration, January 2017</a:t>
            </a:r>
            <a:endParaRPr lang="en-US" sz="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9550"/>
            <a:ext cx="5802893" cy="39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040" y="0"/>
            <a:ext cx="5775960" cy="5143500"/>
          </a:xfrm>
          <a:prstGeom prst="rect">
            <a:avLst/>
          </a:prstGeom>
          <a:solidFill>
            <a:srgbClr val="71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Isosceles Triangle 13"/>
          <p:cNvSpPr>
            <a:spLocks noChangeAspect="1"/>
          </p:cNvSpPr>
          <p:nvPr/>
        </p:nvSpPr>
        <p:spPr>
          <a:xfrm rot="16200000" flipV="1">
            <a:off x="3338779" y="1305612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0" y="0"/>
            <a:ext cx="3368040" cy="514350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895350"/>
            <a:ext cx="26670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North America has abundant sources of renewable natural gas that can be harnessed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1397" y="4747796"/>
            <a:ext cx="41910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Coalition for Renewable Natural Gas, 2017</a:t>
            </a:r>
            <a:endParaRPr lang="en-US" sz="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22996" r="53858" b="10087"/>
          <a:stretch/>
        </p:blipFill>
        <p:spPr bwMode="auto">
          <a:xfrm>
            <a:off x="4419600" y="285750"/>
            <a:ext cx="3886200" cy="22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22996" r="723" b="10087"/>
          <a:stretch/>
        </p:blipFill>
        <p:spPr bwMode="auto">
          <a:xfrm>
            <a:off x="4263422" y="2576600"/>
            <a:ext cx="4198555" cy="203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06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H="1">
            <a:off x="0" y="3486150"/>
            <a:ext cx="9144000" cy="165735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37909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Renewable natural gas production is steadily increasing to meet growing demand throughout the U.S.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19597" y="3042106"/>
            <a:ext cx="41910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Coalition for Renewable Natural Gas, 2017</a:t>
            </a:r>
            <a:endParaRPr lang="en-US" sz="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4" name="4F389D9D-6C3A-46E6-820E-ADB32E0F232E" descr="D047C677-E716-4948-9516-DCB9EC1B299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9" y="285750"/>
            <a:ext cx="8296641" cy="263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sosceles Triangle 8"/>
          <p:cNvSpPr>
            <a:spLocks noChangeAspect="1"/>
          </p:cNvSpPr>
          <p:nvPr/>
        </p:nvSpPr>
        <p:spPr>
          <a:xfrm>
            <a:off x="642518" y="3105150"/>
            <a:ext cx="424282" cy="381000"/>
          </a:xfrm>
          <a:prstGeom prst="triangle">
            <a:avLst/>
          </a:prstGeom>
          <a:solidFill>
            <a:srgbClr val="0046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1" r="24413" b="350"/>
          <a:stretch/>
        </p:blipFill>
        <p:spPr bwMode="auto">
          <a:xfrm>
            <a:off x="2133600" y="0"/>
            <a:ext cx="702439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sosceles Triangle 6"/>
          <p:cNvSpPr>
            <a:spLocks noChangeAspect="1"/>
          </p:cNvSpPr>
          <p:nvPr/>
        </p:nvSpPr>
        <p:spPr>
          <a:xfrm rot="16200000" flipV="1">
            <a:off x="3643579" y="1229412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0" y="0"/>
            <a:ext cx="3672840" cy="514350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1950"/>
            <a:ext cx="2819400" cy="243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Natural gas fuel station infrastructure is continually expanding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62397" y="4747796"/>
            <a:ext cx="41910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NGVAmerica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January 2017</a:t>
            </a:r>
            <a:endParaRPr lang="en-US" sz="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248150"/>
            <a:ext cx="3429000" cy="57707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 smtClean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More </a:t>
            </a: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than doubled past 5 years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 smtClean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10-12</a:t>
            </a: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+ new </a:t>
            </a:r>
            <a:r>
              <a:rPr lang="en-US" sz="1575" dirty="0" smtClean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stations per month</a:t>
            </a:r>
            <a:endParaRPr lang="en-US" sz="1575" dirty="0">
              <a:solidFill>
                <a:schemeClr val="bg1"/>
              </a:solidFill>
              <a:latin typeface="Arial" pitchFamily="34" charset="0"/>
              <a:ea typeface="ＭＳ Ｐゴシック" pitchFamily="-112" charset="-128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84804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≈2,000 Natural </a:t>
            </a:r>
            <a:r>
              <a:rPr lang="en-US" sz="2000" b="1" dirty="0" smtClean="0">
                <a:solidFill>
                  <a:schemeClr val="bg1"/>
                </a:solidFill>
              </a:rPr>
              <a:t>Gas Stations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61" y="3506436"/>
            <a:ext cx="2110740" cy="120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47950"/>
            <a:ext cx="3320432" cy="14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0"/>
            <a:ext cx="5748618" cy="5143500"/>
          </a:xfrm>
          <a:prstGeom prst="rect">
            <a:avLst/>
          </a:prstGeom>
        </p:spPr>
      </p:pic>
      <p:sp>
        <p:nvSpPr>
          <p:cNvPr id="14" name="Isosceles Triangle 13"/>
          <p:cNvSpPr>
            <a:spLocks noChangeAspect="1"/>
          </p:cNvSpPr>
          <p:nvPr/>
        </p:nvSpPr>
        <p:spPr>
          <a:xfrm rot="16200000" flipV="1">
            <a:off x="3628339" y="315011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0" y="0"/>
            <a:ext cx="3657600" cy="516255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15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" y="2952750"/>
            <a:ext cx="3124200" cy="203132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 smtClean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Natural </a:t>
            </a: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gas retail fuel sellers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LDCs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C-Stores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Truck Stops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Grocery/Warehouse stores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Leasing companies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Gas exploration &amp; </a:t>
            </a:r>
            <a:r>
              <a:rPr lang="en-US" sz="1575" dirty="0" smtClean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production</a:t>
            </a:r>
          </a:p>
          <a:p>
            <a:pPr marL="285731" indent="-285743">
              <a:buFont typeface="Wingdings" panose="05000000000000000000" pitchFamily="2" charset="2"/>
              <a:buChar char="§"/>
              <a:defRPr/>
            </a:pPr>
            <a:r>
              <a:rPr lang="en-US" sz="1575" dirty="0" smtClean="0">
                <a:solidFill>
                  <a:schemeClr val="bg1"/>
                </a:solidFill>
                <a:latin typeface="Arial" pitchFamily="34" charset="0"/>
                <a:ea typeface="ＭＳ Ｐゴシック" pitchFamily="-112" charset="-128"/>
                <a:cs typeface="Arial" pitchFamily="34" charset="0"/>
              </a:rPr>
              <a:t>Midstream pipeline </a:t>
            </a:r>
            <a:endParaRPr lang="en-US" sz="1350" dirty="0">
              <a:solidFill>
                <a:schemeClr val="bg1"/>
              </a:solidFill>
              <a:latin typeface="Arial" pitchFamily="34" charset="0"/>
              <a:ea typeface="ＭＳ Ｐゴシック" pitchFamily="-112" charset="-128"/>
              <a:cs typeface="Arial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04800" y="361950"/>
            <a:ext cx="2819400" cy="2438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</a:rPr>
              <a:t>Diverse network of natural gas station developers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>
            <a:spLocks noChangeAspect="1"/>
          </p:cNvSpPr>
          <p:nvPr/>
        </p:nvSpPr>
        <p:spPr>
          <a:xfrm flipV="1">
            <a:off x="533400" y="1520190"/>
            <a:ext cx="424282" cy="365760"/>
          </a:xfrm>
          <a:prstGeom prst="triangle">
            <a:avLst/>
          </a:prstGeom>
          <a:solidFill>
            <a:srgbClr val="0050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581150"/>
          </a:xfrm>
          <a:prstGeom prst="rect">
            <a:avLst/>
          </a:prstGeom>
          <a:gradFill flip="none" rotWithShape="1">
            <a:gsLst>
              <a:gs pos="100000">
                <a:srgbClr val="0072B0">
                  <a:shade val="30000"/>
                  <a:satMod val="115000"/>
                </a:srgbClr>
              </a:gs>
              <a:gs pos="0">
                <a:srgbClr val="0072B0">
                  <a:shade val="67500"/>
                  <a:satMod val="115000"/>
                  <a:lumMod val="84000"/>
                  <a:lumOff val="16000"/>
                </a:srgbClr>
              </a:gs>
              <a:gs pos="100000">
                <a:srgbClr val="0072B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38150"/>
            <a:ext cx="8382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 smtClean="0">
                <a:solidFill>
                  <a:schemeClr val="bg1"/>
                </a:solidFill>
              </a:rPr>
              <a:t>The U.S. natural </a:t>
            </a:r>
            <a:r>
              <a:rPr lang="en-US" sz="2500" b="1" dirty="0">
                <a:solidFill>
                  <a:schemeClr val="bg1"/>
                </a:solidFill>
              </a:rPr>
              <a:t>gas pipeline system is well poised to support a national network of </a:t>
            </a:r>
            <a:r>
              <a:rPr lang="en-US" sz="2500" b="1" dirty="0" err="1">
                <a:solidFill>
                  <a:schemeClr val="bg1"/>
                </a:solidFill>
              </a:rPr>
              <a:t>CNG</a:t>
            </a:r>
            <a:r>
              <a:rPr lang="en-US" sz="2500" b="1" dirty="0">
                <a:solidFill>
                  <a:schemeClr val="bg1"/>
                </a:solidFill>
              </a:rPr>
              <a:t> and LNG fueling </a:t>
            </a:r>
            <a:r>
              <a:rPr lang="en-US" sz="2500" b="1" dirty="0" smtClean="0">
                <a:solidFill>
                  <a:schemeClr val="bg1"/>
                </a:solidFill>
              </a:rPr>
              <a:t>stations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266950"/>
            <a:ext cx="1905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smtClean="0">
                <a:solidFill>
                  <a:srgbClr val="69B345"/>
                </a:solidFill>
              </a:rPr>
              <a:t>2.5+ million</a:t>
            </a:r>
            <a:r>
              <a:rPr lang="en-US" sz="3500" dirty="0" smtClean="0">
                <a:solidFill>
                  <a:srgbClr val="69B345"/>
                </a:solidFill>
              </a:rPr>
              <a:t> </a:t>
            </a:r>
            <a:br>
              <a:rPr lang="en-US" sz="3500" dirty="0" smtClean="0">
                <a:solidFill>
                  <a:srgbClr val="69B345"/>
                </a:solidFill>
              </a:rPr>
            </a:br>
            <a:r>
              <a:rPr lang="en-US" b="1" dirty="0" smtClean="0">
                <a:solidFill>
                  <a:srgbClr val="69B345"/>
                </a:solidFill>
              </a:rPr>
              <a:t>miles of U.S. pipeline infrastructure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/>
          <a:stretch/>
        </p:blipFill>
        <p:spPr>
          <a:xfrm>
            <a:off x="2057400" y="1581150"/>
            <a:ext cx="7086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773" y="3181350"/>
            <a:ext cx="9144000" cy="1938228"/>
          </a:xfrm>
          <a:prstGeom prst="rect">
            <a:avLst/>
          </a:prstGeom>
          <a:gradFill flip="none" rotWithShape="1">
            <a:gsLst>
              <a:gs pos="100000">
                <a:srgbClr val="0072B0">
                  <a:shade val="30000"/>
                  <a:satMod val="115000"/>
                </a:srgbClr>
              </a:gs>
              <a:gs pos="0">
                <a:srgbClr val="0072B0">
                  <a:shade val="67500"/>
                  <a:satMod val="115000"/>
                  <a:lumMod val="84000"/>
                  <a:lumOff val="16000"/>
                </a:srgbClr>
              </a:gs>
              <a:gs pos="100000">
                <a:srgbClr val="0072B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>
            <a:spLocks noChangeAspect="1"/>
          </p:cNvSpPr>
          <p:nvPr/>
        </p:nvSpPr>
        <p:spPr>
          <a:xfrm flipV="1">
            <a:off x="533400" y="348615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6200" y="-19050"/>
            <a:ext cx="95250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066800" y="356235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4400" b="1" dirty="0" smtClean="0"/>
              <a:t>Natural Gas vs. Oil: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3:1 price advantage over oil on a Btu basis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Pump prices $0.75 to $1 lower than diesel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52400" y="590550"/>
            <a:ext cx="35052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69B345"/>
                </a:solidFill>
              </a:rPr>
              <a:t>Natural Gas Provides Long-Term Fuel Cost Savings</a:t>
            </a:r>
            <a:endParaRPr lang="en-US" b="1" dirty="0">
              <a:solidFill>
                <a:srgbClr val="69B3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91" y="514350"/>
            <a:ext cx="5094409" cy="302407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810000" y="13335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6200" b="1" dirty="0" smtClean="0"/>
              <a:t>Projected Fuel-Price Differential</a:t>
            </a:r>
            <a:br>
              <a:rPr lang="en-US" sz="6200" b="1" dirty="0" smtClean="0"/>
            </a:br>
            <a:r>
              <a:rPr lang="en-US" b="1" dirty="0" smtClean="0"/>
              <a:t>(prices per $</a:t>
            </a:r>
            <a:r>
              <a:rPr lang="en-US" b="1" dirty="0" err="1" smtClean="0"/>
              <a:t>DGE</a:t>
            </a:r>
            <a:r>
              <a:rPr lang="en-US" b="1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690922"/>
            <a:ext cx="9170773" cy="2471628"/>
          </a:xfrm>
          <a:prstGeom prst="rect">
            <a:avLst/>
          </a:prstGeom>
          <a:gradFill flip="none" rotWithShape="1">
            <a:gsLst>
              <a:gs pos="100000">
                <a:srgbClr val="0072B0">
                  <a:shade val="30000"/>
                  <a:satMod val="115000"/>
                </a:srgbClr>
              </a:gs>
              <a:gs pos="0">
                <a:srgbClr val="0072B0">
                  <a:shade val="67500"/>
                  <a:satMod val="115000"/>
                  <a:lumMod val="84000"/>
                  <a:lumOff val="16000"/>
                </a:srgbClr>
              </a:gs>
              <a:gs pos="100000">
                <a:srgbClr val="0072B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52400" y="0"/>
            <a:ext cx="9372600" cy="307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>
            <a:spLocks noChangeAspect="1"/>
          </p:cNvSpPr>
          <p:nvPr/>
        </p:nvSpPr>
        <p:spPr>
          <a:xfrm rot="10800000" flipH="1">
            <a:off x="381000" y="2952750"/>
            <a:ext cx="500482" cy="43145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6750"/>
            <a:ext cx="7467600" cy="26102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18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81000" y="57150"/>
            <a:ext cx="8382000" cy="7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3500" b="1" dirty="0" smtClean="0">
                <a:solidFill>
                  <a:srgbClr val="69B345"/>
                </a:solidFill>
              </a:rPr>
              <a:t>Natural Gas Provides Fuel Price Stability</a:t>
            </a:r>
            <a:endParaRPr lang="en-US" sz="3500" dirty="0">
              <a:solidFill>
                <a:srgbClr val="69B345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95800" y="3420678"/>
            <a:ext cx="4572000" cy="166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chemeClr val="bg1"/>
                </a:solidFill>
              </a:rPr>
              <a:t>Diesel: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solidFill>
                  <a:schemeClr val="bg1"/>
                </a:solidFill>
              </a:rPr>
              <a:t>History of volatile price </a:t>
            </a:r>
            <a:r>
              <a:rPr lang="en-US" sz="2600" dirty="0">
                <a:solidFill>
                  <a:schemeClr val="bg1"/>
                </a:solidFill>
              </a:rPr>
              <a:t>s</a:t>
            </a:r>
            <a:r>
              <a:rPr lang="en-US" sz="2600" dirty="0" smtClean="0">
                <a:solidFill>
                  <a:schemeClr val="bg1"/>
                </a:solidFill>
              </a:rPr>
              <a:t>wings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solidFill>
                  <a:schemeClr val="bg1"/>
                </a:solidFill>
              </a:rPr>
              <a:t>Crude oil sourced fuel from high-conflict regions</a:t>
            </a:r>
          </a:p>
          <a:p>
            <a:pPr>
              <a:spcBef>
                <a:spcPts val="600"/>
              </a:spcBef>
            </a:pPr>
            <a:r>
              <a:rPr lang="en-US" sz="2600" dirty="0" smtClean="0">
                <a:solidFill>
                  <a:schemeClr val="bg1"/>
                </a:solidFill>
              </a:rPr>
              <a:t>Commodity cost makes up 60% of sales price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4800" y="3434260"/>
            <a:ext cx="41910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2000" b="1" dirty="0" smtClean="0"/>
              <a:t>Natural Gas:</a:t>
            </a:r>
          </a:p>
          <a:p>
            <a:pPr marL="285750" indent="-285750" algn="l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Decades of affordable domestic reserves</a:t>
            </a:r>
          </a:p>
          <a:p>
            <a:pPr marL="285750" indent="-285750" algn="l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Natural gas sourced from North America</a:t>
            </a:r>
          </a:p>
          <a:p>
            <a:pPr marL="285750" indent="-285750" algn="l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Commodity cost makes up 23% of sales price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89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25585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600742" cy="523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gva_icons.-financial-balanc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41679"/>
            <a:ext cx="548640" cy="563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7294"/>
            <a:ext cx="4241597" cy="41818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19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210342" y="285750"/>
            <a:ext cx="3628858" cy="400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sz="2600" dirty="0" smtClean="0"/>
              <a:t>Depending on range and application, fleets can realize a pay back in as little as 18–24 months</a:t>
            </a:r>
            <a:r>
              <a:rPr lang="en-US" sz="2600" b="1" dirty="0" smtClean="0"/>
              <a:t> </a:t>
            </a:r>
            <a:r>
              <a:rPr lang="en-US" sz="2600" dirty="0" smtClean="0"/>
              <a:t>due to: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Lower fuel costs 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Lower maintenance costs</a:t>
            </a:r>
          </a:p>
        </p:txBody>
      </p:sp>
      <p:sp>
        <p:nvSpPr>
          <p:cNvPr id="14" name="Isosceles Triangle 13"/>
          <p:cNvSpPr>
            <a:spLocks noChangeAspect="1"/>
          </p:cNvSpPr>
          <p:nvPr/>
        </p:nvSpPr>
        <p:spPr>
          <a:xfrm rot="16200000">
            <a:off x="4283659" y="1717091"/>
            <a:ext cx="424282" cy="304800"/>
          </a:xfrm>
          <a:prstGeom prst="triangle">
            <a:avLst/>
          </a:prstGeom>
          <a:solidFill>
            <a:srgbClr val="66BB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082"/>
            <a:ext cx="7772400" cy="77366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9B345"/>
                </a:solidFill>
              </a:rPr>
              <a:t>About </a:t>
            </a:r>
            <a:r>
              <a:rPr lang="en-US" b="1" dirty="0" err="1" smtClean="0">
                <a:solidFill>
                  <a:srgbClr val="69B345"/>
                </a:solidFill>
              </a:rPr>
              <a:t>NGVAmerica</a:t>
            </a:r>
            <a:endParaRPr lang="en-US" b="1" dirty="0">
              <a:solidFill>
                <a:srgbClr val="69B3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33400" y="1123950"/>
            <a:ext cx="8077200" cy="10668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100" dirty="0"/>
              <a:t>NGVAmerica is a national organization dedicated to the development of a growing, profitable, and sustainable market for </a:t>
            </a:r>
            <a:r>
              <a:rPr lang="en-US" sz="2100" dirty="0" smtClean="0"/>
              <a:t>using more natural gas in transportation</a:t>
            </a:r>
            <a:r>
              <a:rPr lang="en-US" sz="2100" dirty="0" smtClean="0"/>
              <a:t>.</a:t>
            </a:r>
            <a:endParaRPr lang="en-US" sz="2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71" y="1657350"/>
            <a:ext cx="4178929" cy="316553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43000" y="3181350"/>
            <a:ext cx="4724400" cy="1025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 smtClean="0"/>
              <a:t>NGVAmerica represents 200+ companies, </a:t>
            </a:r>
            <a:r>
              <a:rPr lang="en-US" sz="2000" dirty="0" smtClean="0"/>
              <a:t>LDCs, fleets, OEMS, environmental </a:t>
            </a:r>
            <a:r>
              <a:rPr lang="en-US" sz="2000" dirty="0" smtClean="0"/>
              <a:t>and government organizations.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93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/>
          <a:stretch/>
        </p:blipFill>
        <p:spPr>
          <a:xfrm>
            <a:off x="0" y="-704850"/>
            <a:ext cx="9144261" cy="56197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>
            <a:off x="0" y="3882390"/>
            <a:ext cx="9144000" cy="126111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20</a:t>
            </a:fld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3400" y="4095750"/>
            <a:ext cx="7086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/>
              <a:t>Natural gas vehicles significantly reduce </a:t>
            </a:r>
            <a:r>
              <a:rPr lang="en-US" sz="2400" b="1" u="sng" dirty="0" smtClean="0"/>
              <a:t>noise</a:t>
            </a:r>
            <a:r>
              <a:rPr lang="en-US" sz="2400" b="1" dirty="0" smtClean="0"/>
              <a:t> pollution in the local community.</a:t>
            </a:r>
            <a:endParaRPr lang="en-US" sz="2400" b="1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>
            <a:off x="533400" y="3425190"/>
            <a:ext cx="424282" cy="457200"/>
          </a:xfrm>
          <a:prstGeom prst="triangle">
            <a:avLst/>
          </a:prstGeom>
          <a:solidFill>
            <a:srgbClr val="0046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gva_icons.-renewable-white.png"/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692319"/>
            <a:ext cx="8229600" cy="8455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Solution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Natural Gas Vehicles: </a:t>
            </a:r>
            <a:r>
              <a:rPr lang="en-US" dirty="0" smtClean="0">
                <a:solidFill>
                  <a:schemeClr val="bg1"/>
                </a:solidFill>
              </a:rPr>
              <a:t>Sustainable, Responsible,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52" y="3066528"/>
            <a:ext cx="1298448" cy="1334022"/>
          </a:xfrm>
          <a:prstGeom prst="rect">
            <a:avLst/>
          </a:prstGeom>
        </p:spPr>
      </p:pic>
      <p:pic>
        <p:nvPicPr>
          <p:cNvPr id="5" name="Picture 4" descr="ngva_icons.-financial-balance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3066528"/>
            <a:ext cx="1298448" cy="1334022"/>
          </a:xfrm>
          <a:prstGeom prst="rect">
            <a:avLst/>
          </a:prstGeom>
        </p:spPr>
      </p:pic>
      <p:pic>
        <p:nvPicPr>
          <p:cNvPr id="6" name="Picture 5" descr="ngva_icons.-renewable-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66528"/>
            <a:ext cx="1298448" cy="13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04950"/>
            <a:ext cx="9144000" cy="1524000"/>
          </a:xfrm>
          <a:prstGeom prst="rect">
            <a:avLst/>
          </a:prstGeom>
          <a:gradFill flip="none" rotWithShape="1">
            <a:gsLst>
              <a:gs pos="86000">
                <a:srgbClr val="004B8D"/>
              </a:gs>
              <a:gs pos="0">
                <a:srgbClr val="0082C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1697831"/>
            <a:ext cx="73152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Sustainable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314450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NGVs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Offer Unmatched Emission Reduction Benefits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 descr="ngva_icons.-renewable-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09750"/>
            <a:ext cx="914400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H="1">
            <a:off x="0" y="0"/>
            <a:ext cx="4130040" cy="516255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3048000" cy="3394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The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cleanest heavy-duty truck engine in the </a:t>
            </a:r>
            <a:r>
              <a:rPr lang="en-US" b="1" dirty="0" smtClean="0">
                <a:solidFill>
                  <a:schemeClr val="bg1"/>
                </a:solidFill>
              </a:rPr>
              <a:t>world is powered by natural gas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i="1" dirty="0" smtClean="0">
                <a:solidFill>
                  <a:schemeClr val="bg1"/>
                </a:solidFill>
              </a:rPr>
              <a:t>- Certified in 2015 by the U.S. Environmental Protection Agency and California Air Resources Board</a:t>
            </a:r>
          </a:p>
        </p:txBody>
      </p:sp>
      <p:sp>
        <p:nvSpPr>
          <p:cNvPr id="9" name="Rectangle 8"/>
          <p:cNvSpPr/>
          <p:nvPr/>
        </p:nvSpPr>
        <p:spPr>
          <a:xfrm>
            <a:off x="4495797" y="3105150"/>
            <a:ext cx="44196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Cummins Westport Ultra-Low NOx engine is certified to a 0.02 g/</a:t>
            </a:r>
            <a:r>
              <a:rPr lang="en-U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bhp-hr</a:t>
            </a: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standard, which is:</a:t>
            </a:r>
            <a:b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90% cleaner than the EPA’s current NOx standard </a:t>
            </a:r>
          </a:p>
          <a:p>
            <a:endParaRPr lang="en-US" sz="1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90% cleaner than the latest available diesel engine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7150"/>
            <a:ext cx="4267200" cy="2927752"/>
          </a:xfrm>
          <a:prstGeom prst="rect">
            <a:avLst/>
          </a:prstGeom>
        </p:spPr>
      </p:pic>
      <p:pic>
        <p:nvPicPr>
          <p:cNvPr id="15" name="Picture 14" descr="ngva_icons.-renewable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4370281"/>
            <a:ext cx="548639" cy="5636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23</a:t>
            </a:fld>
            <a:endParaRPr lang="en-US"/>
          </a:p>
        </p:txBody>
      </p:sp>
      <p:sp>
        <p:nvSpPr>
          <p:cNvPr id="14" name="Isosceles Triangle 13"/>
          <p:cNvSpPr>
            <a:spLocks noChangeAspect="1"/>
          </p:cNvSpPr>
          <p:nvPr/>
        </p:nvSpPr>
        <p:spPr>
          <a:xfrm rot="16200000" flipV="1">
            <a:off x="4100779" y="2176729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H="1">
            <a:off x="0" y="2663190"/>
            <a:ext cx="9144000" cy="248031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663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631"/>
            <a:ext cx="9144000" cy="49291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72B0"/>
                </a:solidFill>
              </a:rPr>
              <a:t>Cummins Westport Optional </a:t>
            </a:r>
            <a:r>
              <a:rPr lang="en-US" sz="2800" b="1" dirty="0">
                <a:solidFill>
                  <a:srgbClr val="0072B0"/>
                </a:solidFill>
              </a:rPr>
              <a:t>Near Zero Product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891" r="98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5741"/>
            <a:ext cx="2162710" cy="2071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9" b="97975" l="2180" r="97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52" y="653286"/>
            <a:ext cx="2436948" cy="2395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4" b="98673" l="2204" r="97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1950"/>
            <a:ext cx="2110021" cy="2670185"/>
          </a:xfrm>
          <a:prstGeom prst="rect">
            <a:avLst/>
          </a:prstGeom>
        </p:spPr>
      </p:pic>
      <p:sp>
        <p:nvSpPr>
          <p:cNvPr id="5" name="Isosceles Triangle 4"/>
          <p:cNvSpPr>
            <a:spLocks noChangeAspect="1"/>
          </p:cNvSpPr>
          <p:nvPr/>
        </p:nvSpPr>
        <p:spPr>
          <a:xfrm flipV="1">
            <a:off x="3233318" y="258699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>
            <a:spLocks noChangeAspect="1"/>
          </p:cNvSpPr>
          <p:nvPr/>
        </p:nvSpPr>
        <p:spPr>
          <a:xfrm flipV="1">
            <a:off x="6019800" y="257175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>
            <a:spLocks noChangeAspect="1"/>
          </p:cNvSpPr>
          <p:nvPr/>
        </p:nvSpPr>
        <p:spPr>
          <a:xfrm flipV="1">
            <a:off x="457200" y="258699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2876550"/>
            <a:ext cx="2590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ISB6.7 G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6.7L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Spark Ignited, SEGR, TWC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Peak </a:t>
            </a:r>
            <a:r>
              <a:rPr lang="en-US" sz="1200" dirty="0">
                <a:solidFill>
                  <a:schemeClr val="bg1"/>
                </a:solidFill>
              </a:rPr>
              <a:t>Rating: 260 </a:t>
            </a:r>
            <a:r>
              <a:rPr lang="en-US" sz="1200" dirty="0" err="1" smtClean="0">
                <a:solidFill>
                  <a:schemeClr val="bg1"/>
                </a:solidFill>
              </a:rPr>
              <a:t>hp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660 </a:t>
            </a:r>
            <a:r>
              <a:rPr lang="en-US" sz="1200" dirty="0" err="1">
                <a:solidFill>
                  <a:schemeClr val="bg1"/>
                </a:solidFill>
              </a:rPr>
              <a:t>lb-ft</a:t>
            </a:r>
            <a:r>
              <a:rPr lang="en-US" sz="1200" dirty="0">
                <a:solidFill>
                  <a:schemeClr val="bg1"/>
                </a:solidFill>
              </a:rPr>
              <a:t>  torque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33,000 lb. GVW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School bus/Shuttle bus/Sweeper/Yard spotter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chemeClr val="bg1"/>
                </a:solidFill>
              </a:rPr>
              <a:t>0.1 g/</a:t>
            </a:r>
            <a:r>
              <a:rPr lang="en-US" sz="1200" b="1" u="sng" dirty="0" err="1">
                <a:solidFill>
                  <a:schemeClr val="bg1"/>
                </a:solidFill>
              </a:rPr>
              <a:t>bhp</a:t>
            </a:r>
            <a:r>
              <a:rPr lang="en-US" sz="1200" b="1" u="sng" dirty="0">
                <a:solidFill>
                  <a:schemeClr val="bg1"/>
                </a:solidFill>
              </a:rPr>
              <a:t> NOx Available Now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0400" y="2876550"/>
            <a:ext cx="2590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ISL G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8.9L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Spark Ignited, SEGR, TWC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Peak Rating: 320 </a:t>
            </a:r>
            <a:r>
              <a:rPr lang="en-US" sz="1200" dirty="0" err="1" smtClean="0">
                <a:solidFill>
                  <a:schemeClr val="bg1"/>
                </a:solidFill>
              </a:rPr>
              <a:t>hp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1000 </a:t>
            </a:r>
            <a:r>
              <a:rPr lang="en-US" sz="1200" dirty="0" err="1">
                <a:solidFill>
                  <a:schemeClr val="bg1"/>
                </a:solidFill>
              </a:rPr>
              <a:t>lb-ft</a:t>
            </a:r>
            <a:r>
              <a:rPr lang="en-US" sz="1200" dirty="0">
                <a:solidFill>
                  <a:schemeClr val="bg1"/>
                </a:solidFill>
              </a:rPr>
              <a:t>  torque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66,000 lb. GVW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Refuse/Transit/Regional P&amp;D Truck/Mixers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chemeClr val="bg1"/>
                </a:solidFill>
              </a:rPr>
              <a:t>NZ Available Now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9800" y="2876550"/>
            <a:ext cx="2590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</a:rPr>
              <a:t>ISX12 G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11.9L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Spark Ignited, SEGR, TWC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Peak Rating: 400 </a:t>
            </a:r>
            <a:r>
              <a:rPr lang="en-US" sz="1200" dirty="0" err="1" smtClean="0">
                <a:solidFill>
                  <a:schemeClr val="bg1"/>
                </a:solidFill>
              </a:rPr>
              <a:t>hp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1450 </a:t>
            </a:r>
            <a:r>
              <a:rPr lang="en-US" sz="1200" dirty="0" err="1">
                <a:solidFill>
                  <a:schemeClr val="bg1"/>
                </a:solidFill>
              </a:rPr>
              <a:t>lb-ft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torque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80,000 lb. GVW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Regional Haul  </a:t>
            </a:r>
            <a:r>
              <a:rPr lang="en-US" sz="1200" dirty="0" smtClean="0">
                <a:solidFill>
                  <a:schemeClr val="bg1"/>
                </a:solidFill>
              </a:rPr>
              <a:t>Truck/Tractor/Refuse</a:t>
            </a:r>
            <a:endParaRPr lang="en-US" sz="12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u="sng" dirty="0">
                <a:solidFill>
                  <a:schemeClr val="bg1"/>
                </a:solidFill>
              </a:rPr>
              <a:t>NZ Available Q1 </a:t>
            </a:r>
            <a:r>
              <a:rPr lang="en-US" sz="1200" b="1" u="sng" dirty="0" smtClean="0">
                <a:solidFill>
                  <a:schemeClr val="bg1"/>
                </a:solidFill>
              </a:rPr>
              <a:t>2018</a:t>
            </a:r>
            <a:endParaRPr lang="en-US" sz="12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0" y="0"/>
            <a:ext cx="3596640" cy="516255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2950"/>
            <a:ext cx="3200400" cy="39624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5000" dirty="0">
                <a:solidFill>
                  <a:schemeClr val="bg1"/>
                </a:solidFill>
              </a:rPr>
              <a:t>In-use testing results of heavy-duty trucks in port applications found</a:t>
            </a:r>
            <a:r>
              <a:rPr lang="en-US" sz="50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7400" b="1" dirty="0" smtClean="0">
                <a:solidFill>
                  <a:schemeClr val="bg1"/>
                </a:solidFill>
              </a:rPr>
              <a:t>» </a:t>
            </a:r>
            <a:r>
              <a:rPr lang="en-US" sz="7400" b="1" dirty="0">
                <a:solidFill>
                  <a:schemeClr val="bg1"/>
                </a:solidFill>
              </a:rPr>
              <a:t>Natural gas vehicles emitted lower </a:t>
            </a:r>
            <a:r>
              <a:rPr lang="en-US" sz="7400" b="1" dirty="0" smtClean="0">
                <a:solidFill>
                  <a:schemeClr val="bg1"/>
                </a:solidFill>
              </a:rPr>
              <a:t>NOx: </a:t>
            </a:r>
          </a:p>
          <a:p>
            <a:pPr marL="0" indent="0">
              <a:buNone/>
            </a:pPr>
            <a:r>
              <a:rPr lang="en-US" sz="3700" dirty="0" smtClean="0">
                <a:solidFill>
                  <a:schemeClr val="bg1"/>
                </a:solidFill>
              </a:rPr>
              <a:t>The </a:t>
            </a:r>
            <a:r>
              <a:rPr lang="en-US" sz="3700" dirty="0">
                <a:solidFill>
                  <a:schemeClr val="bg1"/>
                </a:solidFill>
              </a:rPr>
              <a:t>ISL G natural gas engine emitted lower </a:t>
            </a:r>
            <a:r>
              <a:rPr lang="en-US" sz="3700" dirty="0" smtClean="0">
                <a:solidFill>
                  <a:schemeClr val="bg1"/>
                </a:solidFill>
              </a:rPr>
              <a:t>NOx emissions </a:t>
            </a:r>
            <a:r>
              <a:rPr lang="en-US" sz="3700" dirty="0">
                <a:solidFill>
                  <a:schemeClr val="bg1"/>
                </a:solidFill>
              </a:rPr>
              <a:t>than its EPA certification </a:t>
            </a:r>
            <a:r>
              <a:rPr lang="en-US" sz="3700" dirty="0" smtClean="0">
                <a:solidFill>
                  <a:schemeClr val="bg1"/>
                </a:solidFill>
              </a:rPr>
              <a:t>standard. Emissions </a:t>
            </a:r>
            <a:r>
              <a:rPr lang="en-US" sz="3700" dirty="0">
                <a:solidFill>
                  <a:schemeClr val="bg1"/>
                </a:solidFill>
              </a:rPr>
              <a:t>decreased as the duty cycles </a:t>
            </a:r>
            <a:r>
              <a:rPr lang="en-US" sz="3700" dirty="0" smtClean="0">
                <a:solidFill>
                  <a:schemeClr val="bg1"/>
                </a:solidFill>
              </a:rPr>
              <a:t>decreased (i.e</a:t>
            </a:r>
            <a:r>
              <a:rPr lang="en-US" sz="3700" dirty="0">
                <a:solidFill>
                  <a:schemeClr val="bg1"/>
                </a:solidFill>
              </a:rPr>
              <a:t>., slower speeds, idling, stop-and-go traffic</a:t>
            </a:r>
            <a:r>
              <a:rPr lang="en-US" sz="3700" dirty="0" smtClean="0">
                <a:solidFill>
                  <a:schemeClr val="bg1"/>
                </a:solidFill>
              </a:rPr>
              <a:t>).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7400" b="1" dirty="0">
                <a:solidFill>
                  <a:schemeClr val="bg1"/>
                </a:solidFill>
              </a:rPr>
              <a:t>» Diesel vehicles emit up to 5x </a:t>
            </a:r>
            <a:r>
              <a:rPr lang="en-US" sz="7400" b="1" dirty="0" smtClean="0">
                <a:solidFill>
                  <a:schemeClr val="bg1"/>
                </a:solidFill>
              </a:rPr>
              <a:t>more NOx: </a:t>
            </a:r>
          </a:p>
          <a:p>
            <a:pPr marL="0" indent="0">
              <a:buNone/>
            </a:pPr>
            <a:r>
              <a:rPr lang="en-US" sz="3700" dirty="0" smtClean="0">
                <a:solidFill>
                  <a:schemeClr val="bg1"/>
                </a:solidFill>
              </a:rPr>
              <a:t>2010 </a:t>
            </a:r>
            <a:r>
              <a:rPr lang="en-US" sz="3700" dirty="0">
                <a:solidFill>
                  <a:schemeClr val="bg1"/>
                </a:solidFill>
              </a:rPr>
              <a:t>diesel engines with SCR emitted up to 5 </a:t>
            </a:r>
            <a:r>
              <a:rPr lang="en-US" sz="3700" dirty="0" smtClean="0">
                <a:solidFill>
                  <a:schemeClr val="bg1"/>
                </a:solidFill>
              </a:rPr>
              <a:t>times more </a:t>
            </a:r>
            <a:r>
              <a:rPr lang="en-US" sz="3700" dirty="0">
                <a:solidFill>
                  <a:schemeClr val="bg1"/>
                </a:solidFill>
              </a:rPr>
              <a:t>NOx emissions than its EPA </a:t>
            </a:r>
            <a:r>
              <a:rPr lang="en-US" sz="3700" dirty="0" smtClean="0">
                <a:solidFill>
                  <a:schemeClr val="bg1"/>
                </a:solidFill>
              </a:rPr>
              <a:t>certification standard</a:t>
            </a:r>
            <a:r>
              <a:rPr lang="en-US" sz="3700" dirty="0">
                <a:solidFill>
                  <a:schemeClr val="bg1"/>
                </a:solidFill>
              </a:rPr>
              <a:t>. Emissions increased as the duty </a:t>
            </a:r>
            <a:r>
              <a:rPr lang="en-US" sz="3700" dirty="0" smtClean="0">
                <a:solidFill>
                  <a:schemeClr val="bg1"/>
                </a:solidFill>
              </a:rPr>
              <a:t>cycles decreased</a:t>
            </a:r>
            <a:r>
              <a:rPr lang="en-US" sz="3700" dirty="0">
                <a:solidFill>
                  <a:schemeClr val="bg1"/>
                </a:solidFill>
              </a:rPr>
              <a:t>.</a:t>
            </a:r>
            <a:endParaRPr lang="en-US" sz="3700" i="1" dirty="0" smtClean="0">
              <a:solidFill>
                <a:schemeClr val="bg1"/>
              </a:solidFill>
            </a:endParaRPr>
          </a:p>
        </p:txBody>
      </p:sp>
      <p:pic>
        <p:nvPicPr>
          <p:cNvPr id="15" name="Picture 14" descr="ngva_icons.-renewabl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4370281"/>
            <a:ext cx="548639" cy="5636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2362"/>
            <a:ext cx="5105400" cy="4526788"/>
          </a:xfrm>
          <a:prstGeom prst="rect">
            <a:avLst/>
          </a:prstGeom>
        </p:spPr>
      </p:pic>
      <p:sp>
        <p:nvSpPr>
          <p:cNvPr id="11" name="Isosceles Triangle 10"/>
          <p:cNvSpPr>
            <a:spLocks noChangeAspect="1"/>
          </p:cNvSpPr>
          <p:nvPr/>
        </p:nvSpPr>
        <p:spPr>
          <a:xfrm rot="16200000" flipV="1">
            <a:off x="3567379" y="2176729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-2" y="0"/>
            <a:ext cx="3704465" cy="516255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47750"/>
            <a:ext cx="30480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Fueling with natural gas reduces CO</a:t>
            </a:r>
            <a:r>
              <a:rPr lang="en-US" b="1" baseline="-25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 and greenhouse gas emissions</a:t>
            </a:r>
          </a:p>
        </p:txBody>
      </p:sp>
      <p:pic>
        <p:nvPicPr>
          <p:cNvPr id="16" name="Picture 15" descr="ngva_icons.-renewabl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4370281"/>
            <a:ext cx="548639" cy="5636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86200" y="4747796"/>
            <a:ext cx="4191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NGVAmerica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Emissions Whitepaper based on CARB </a:t>
            </a:r>
            <a:r>
              <a:rPr 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LCFS</a:t>
            </a:r>
            <a:endParaRPr lang="en-US" sz="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*Numbers compared to diesel emissions (well-to-wheel)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26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643579" y="1077012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90550"/>
            <a:ext cx="417534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-2" y="0"/>
            <a:ext cx="3704465" cy="516255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3048000" cy="2971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Renewable natural gas (</a:t>
            </a:r>
            <a:r>
              <a:rPr lang="en-US" b="1" dirty="0" err="1" smtClean="0">
                <a:solidFill>
                  <a:schemeClr val="bg1"/>
                </a:solidFill>
              </a:rPr>
              <a:t>RNG</a:t>
            </a:r>
            <a:r>
              <a:rPr lang="en-US" b="1" dirty="0" smtClean="0">
                <a:solidFill>
                  <a:schemeClr val="bg1"/>
                </a:solidFill>
              </a:rPr>
              <a:t>) provides even </a:t>
            </a:r>
            <a:r>
              <a:rPr lang="en-US" b="1" dirty="0">
                <a:solidFill>
                  <a:schemeClr val="bg1"/>
                </a:solidFill>
              </a:rPr>
              <a:t>greater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 and greenhouse gas </a:t>
            </a:r>
            <a:r>
              <a:rPr lang="en-US" b="1" dirty="0" smtClean="0">
                <a:solidFill>
                  <a:schemeClr val="bg1"/>
                </a:solidFill>
              </a:rPr>
              <a:t>emission reductions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 descr="ngva_icons.-renewabl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4370281"/>
            <a:ext cx="548639" cy="5636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4705350"/>
            <a:ext cx="381000" cy="273844"/>
          </a:xfrm>
        </p:spPr>
        <p:txBody>
          <a:bodyPr/>
          <a:lstStyle/>
          <a:p>
            <a:fld id="{F7441765-85E4-438C-B283-FF5A783D6504}" type="slidenum">
              <a:rPr lang="en-US" smtClean="0"/>
              <a:t>27</a:t>
            </a:fld>
            <a:endParaRPr lang="en-US" dirty="0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643579" y="467411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 bwMode="auto">
          <a:xfrm>
            <a:off x="4038600" y="209550"/>
            <a:ext cx="3428389" cy="227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886200" y="4747796"/>
            <a:ext cx="3124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www.arb.ca.gov/fuels/lcfs/fuelpathways/pathwaytable.htm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CARB, February 2017. Adjusted for heavy-duty truck applications.</a:t>
            </a:r>
            <a:endParaRPr lang="en-US" sz="8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66" y="628141"/>
            <a:ext cx="4370034" cy="40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0" y="-19050"/>
            <a:ext cx="9144000" cy="2480310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does this really mean?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39678"/>
            <a:ext cx="8686800" cy="18704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NGVs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RNG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offer the </a:t>
            </a:r>
            <a:r>
              <a:rPr lang="en-US" b="1" u="sng" dirty="0" smtClean="0">
                <a:solidFill>
                  <a:srgbClr val="0070C0"/>
                </a:solidFill>
              </a:rPr>
              <a:t>cleanest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commercially available </a:t>
            </a:r>
            <a:r>
              <a:rPr lang="en-US" b="1" dirty="0" smtClean="0">
                <a:solidFill>
                  <a:srgbClr val="0070C0"/>
                </a:solidFill>
              </a:rPr>
              <a:t>path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reduce heavy-duty vehicle emissions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(for likely a decade or more).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76300"/>
            <a:ext cx="8686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504950"/>
            <a:ext cx="9144000" cy="152400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43000" y="1697831"/>
            <a:ext cx="73152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Available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314450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NGVs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are Road-Tested &amp; Commercially Available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ngva_icons-available-now-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84698"/>
            <a:ext cx="914400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ttp://ngvbridge.com/wp-content/uploads/2014/05/South-Jersey-Gas-1024x5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09" y="786151"/>
            <a:ext cx="1167536" cy="68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applied lng logo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21" y="2212142"/>
            <a:ext cx="959417" cy="734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781550"/>
            <a:ext cx="1263178" cy="152855"/>
          </a:xfrm>
          <a:prstGeom prst="rect">
            <a:avLst/>
          </a:prstGeom>
        </p:spPr>
      </p:pic>
      <p:pic>
        <p:nvPicPr>
          <p:cNvPr id="8" name="Picture 7" descr="http://upload.wikimedia.org/wikipedia/en/b/b8/American_Gas_Association_(logo)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28" y="683906"/>
            <a:ext cx="1471701" cy="53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:\NGV\Conference\2014 - Kansas City\Logos and Elements\Exhibitor logos\Agility Logo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627" y="3539927"/>
            <a:ext cx="1215170" cy="34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:\NGV\Conference\2014 - Kansas City\Logos and Elements\Exhibitor logos\ANGI.log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09" y="4467773"/>
            <a:ext cx="1132123" cy="4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L:\NGV\Conference\2014 - Kansas City\Logos and Elements\Exhibitor logos\BHE Logo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94" y="4210909"/>
            <a:ext cx="1057496" cy="77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L:\NGV\Conference\2014 - Kansas City\Logos and Elements\Exhibitor logos\CleanEnergy.log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20" y="840041"/>
            <a:ext cx="1158781" cy="61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L:\NGV\Conference\2014 - Kansas City\Logos and Elements\Exhibitor logos\KwikTripNG.Logo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940" y="1282863"/>
            <a:ext cx="1296587" cy="73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L:\NGV\Conference\2014 - Kansas City\Logos and Elements\Exhibitor logos\QuestarFueling.logo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1269284"/>
            <a:ext cx="1158635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://www.loves.com/Portals/_default/Skins/Loves/images/logo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55" y="3924621"/>
            <a:ext cx="1196533" cy="37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L:\NGV\Conference\2014 - Kansas City\Logos and Elements\Exhibitor logos\worthington.logo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98" y="3850648"/>
            <a:ext cx="1378981" cy="25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L:\NGV\Conference\2014 - Kansas City\Logos and Elements\Exhibitor logos\volvotrucks.logo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56" y="3886200"/>
            <a:ext cx="801287" cy="70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http://sleekmoney.com/logos/centerpoint-energy-inc-logo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3" b="17603"/>
          <a:stretch/>
        </p:blipFill>
        <p:spPr bwMode="auto">
          <a:xfrm>
            <a:off x="3092616" y="4360874"/>
            <a:ext cx="1469051" cy="62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ttp://www.fcanorthamerica.com/Style%20Library/FCA/images/FCA_logo.pn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896" y="4957244"/>
            <a:ext cx="432321" cy="14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ONE Gas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53" y="4231438"/>
            <a:ext cx="1224429" cy="31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://tickerreport.com/logos/piedmont-natural-gas-logo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84" y="2219608"/>
            <a:ext cx="1297225" cy="49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http://wcvoters.org/logos/puget-sound-energy/image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88" y="3416725"/>
            <a:ext cx="968548" cy="38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http://lng-world.com/lng_philippines2013/Pics/Shell-LNG-Powertrends.jp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19" y="514350"/>
            <a:ext cx="1407581" cy="75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Spectrum LNG"/>
          <p:cNvPicPr/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482" b="3429"/>
          <a:stretch/>
        </p:blipFill>
        <p:spPr bwMode="auto">
          <a:xfrm>
            <a:off x="180902" y="3991921"/>
            <a:ext cx="1325873" cy="32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TECO Energy"/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10" y="2575995"/>
            <a:ext cx="987802" cy="32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http://www.ugi.com/portal/page/portal/UGI/images/logo.gif"/>
          <p:cNvPicPr/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00" y="1591422"/>
            <a:ext cx="942849" cy="44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 descr="http://samedaydeliver.com/articles/fedex-vs-ups-vs-usps/_images/ups-logo.png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92" y="806999"/>
            <a:ext cx="659402" cy="69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https://www.vectren.com/assets/cms/livesmart/global/logo_vectren.png"/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526" y="3388413"/>
            <a:ext cx="1085458" cy="37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File:Waste Management Logo.sv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76" y="2504268"/>
            <a:ext cx="1157774" cy="58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http://upload.wikimedia.org/wikipedia/commons/thumb/a/a0/Ford_Motor_Company_Logo.svg/2000px-Ford_Motor_Company_Logo.svg.png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28" y="2013942"/>
            <a:ext cx="1004874" cy="456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http://cleanfuelswork.com/news/wp-content/uploads/2014/08/daimlertruckslogo.jpg"/>
          <p:cNvPicPr/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81" y="2906710"/>
            <a:ext cx="2249006" cy="36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56" descr="http://r2.masstransitmag.com/files/base/image/MASS/2013/10/16x9/1280x720/trillium-cng-4-color-gradient-_11193361.jpg"/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r="8616"/>
          <a:stretch/>
        </p:blipFill>
        <p:spPr bwMode="auto">
          <a:xfrm>
            <a:off x="4572000" y="4551408"/>
            <a:ext cx="1037819" cy="45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upload.wikimedia.org/wikipedia/en/7/7a/AmericanTruckingAssociations_logo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7" y="2098023"/>
            <a:ext cx="998082" cy="7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DTE Energy"/>
          <p:cNvPicPr/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23" y="1282863"/>
            <a:ext cx="1508923" cy="4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:\NGV\Conference\2014 - Kansas City\Logos and Elements\Exhibitor logos\HexagonLincoln.logo.jpg"/>
          <p:cNvPicPr/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67" y="2989236"/>
            <a:ext cx="593541" cy="74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L:\NGV\Conference\2014 - Kansas City\Logos and Elements\Exhibitor logos\Cummins Westport Logo.jpg"/>
          <p:cNvPicPr/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37" y="4044909"/>
            <a:ext cx="1422681" cy="35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http://www.scubacochin.com/otherimages/brands/luxfer%20gas%20cylinders.jpg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45" y="3141084"/>
            <a:ext cx="642850" cy="59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59" descr="http://logonoid.com/images/noble-energy-logo.png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79" y="1577894"/>
            <a:ext cx="1736824" cy="34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blog.caranddriver.com/wp-content/uploads/2014/01/FCA_logo_lowres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081988"/>
            <a:ext cx="1580401" cy="7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upload.wikimedia.org/wikipedia/en/thumb/9/99/Blue_Bird_Logo.svg/1004px-Blue_Bird_Logo.svg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93" y="2013595"/>
            <a:ext cx="959373" cy="9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omentumfueltechnologies.com/images/logo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03" y="1685151"/>
            <a:ext cx="1188244" cy="4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717170" y="4643083"/>
            <a:ext cx="2274430" cy="351757"/>
          </a:xfrm>
          <a:prstGeom prst="rect">
            <a:avLst/>
          </a:prstGeom>
        </p:spPr>
      </p:pic>
      <p:pic>
        <p:nvPicPr>
          <p:cNvPr id="1034" name="Picture 10" descr="Parker Hannifin.sv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33" y="2787285"/>
            <a:ext cx="1202531" cy="46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en/thumb/e/e2/Penske_Logo.jpg/1024px-Penske_Logo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90" y="725923"/>
            <a:ext cx="1171462" cy="4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sfhfm.org/logos/southwest-gas-logo.jp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63" y="1592370"/>
            <a:ext cx="1570977" cy="35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://www.logoeps.net/wp-content/uploads/2012/04/sempra-energy-logo.jpg"/>
          <p:cNvPicPr/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81" y="1994082"/>
            <a:ext cx="1557264" cy="55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www.fritolay.com/Sitefinity/WebsiteTemplates/FritoLay/App_Themes/FritoLay/Images/logo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47" y="3121990"/>
            <a:ext cx="932104" cy="7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nheuser-busch.com/s/uploads/AEagle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45" y="1975351"/>
            <a:ext cx="900953" cy="8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southern company gas logo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57" y="791320"/>
            <a:ext cx="1203461" cy="55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ain clean fuel logo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00550"/>
            <a:ext cx="1175568" cy="4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Spire Energy – link to home page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797698"/>
            <a:ext cx="1100859" cy="60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Image result for westport fuel systems logo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4" y="2892735"/>
            <a:ext cx="1206860" cy="37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http://mms.businesswire.com/media/20130916005262/en/256335/5/Ryder_Logo_Black-Red(lg).jpg"/>
          <p:cNvPicPr/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" y="3369458"/>
            <a:ext cx="1394946" cy="6500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</a:t>
            </a:fld>
            <a:endParaRPr lang="en-US"/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72B0"/>
                </a:solidFill>
              </a:rPr>
              <a:t>NGVAmerica</a:t>
            </a:r>
            <a:r>
              <a:rPr lang="en-US" b="1" dirty="0" smtClean="0">
                <a:solidFill>
                  <a:srgbClr val="0072B0"/>
                </a:solidFill>
              </a:rPr>
              <a:t> Members</a:t>
            </a:r>
            <a:endParaRPr lang="en-US" b="1" dirty="0">
              <a:solidFill>
                <a:srgbClr val="0072B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207910" y="1715252"/>
            <a:ext cx="1302043" cy="5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9526"/>
            <a:ext cx="3581400" cy="5153025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30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4800" y="895350"/>
            <a:ext cx="3505200" cy="2880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Available from OEMs with </a:t>
            </a:r>
            <a:r>
              <a:rPr lang="en-US" b="1" dirty="0">
                <a:solidFill>
                  <a:schemeClr val="bg1"/>
                </a:solidFill>
              </a:rPr>
              <a:t>established sales and service </a:t>
            </a:r>
            <a:r>
              <a:rPr lang="en-US" b="1" dirty="0" smtClean="0">
                <a:solidFill>
                  <a:schemeClr val="bg1"/>
                </a:solidFill>
              </a:rPr>
              <a:t>networks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513241"/>
              </p:ext>
            </p:extLst>
          </p:nvPr>
        </p:nvGraphicFramePr>
        <p:xfrm>
          <a:off x="4267200" y="168275"/>
          <a:ext cx="4495801" cy="4308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236"/>
                <a:gridCol w="1366423"/>
                <a:gridCol w="1617142"/>
              </a:tblGrid>
              <a:tr h="43084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69B345"/>
                          </a:solidFill>
                          <a:effectLst/>
                        </a:rPr>
                        <a:t>HD Vocational OEMs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Autocar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Truck 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Capacity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Crane Carrier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Elgin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Johnston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Kalmar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Mack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McNeilus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Peterbilt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Power Solutions Int’l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Schwarze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Tymco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/>
                      </a:r>
                      <a:b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</a:b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69B345"/>
                          </a:solidFill>
                          <a:effectLst/>
                        </a:rPr>
                        <a:t>HD </a:t>
                      </a:r>
                      <a:r>
                        <a:rPr lang="en-US" sz="1000" dirty="0" smtClean="0">
                          <a:solidFill>
                            <a:srgbClr val="69B345"/>
                          </a:solidFill>
                          <a:effectLst/>
                        </a:rPr>
                        <a:t>OEMs</a:t>
                      </a:r>
                      <a:endParaRPr lang="en-US" sz="1000" dirty="0">
                        <a:solidFill>
                          <a:srgbClr val="69B345"/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Cummins Westport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Freightliner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Kenworth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Mack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Peterbilt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Volvo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4472" marR="644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69B345"/>
                          </a:solidFill>
                          <a:effectLst/>
                        </a:rPr>
                        <a:t>HD Bus OEMs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Blue Bird Bus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DesignLine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El Dorado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Gillig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New Flyer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New Flyer/</a:t>
                      </a:r>
                      <a:r>
                        <a:rPr lang="en-US" sz="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NABI</a:t>
                      </a:r>
                      <a:r>
                        <a:rPr lang="en-US" sz="8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Bus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NOVA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Bus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Motor Coach</a:t>
                      </a:r>
                      <a:r>
                        <a:rPr lang="en-US" sz="8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Industries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Thomas Built Bus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69B345"/>
                          </a:solidFill>
                          <a:effectLst/>
                        </a:rPr>
                        <a:t>HD Retrofit/ Repowers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American Power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Group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Clean Air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Power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Diesel 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 Gas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Fyda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Energy Solutions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NGV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Motori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Omnitek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Engineering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4472" marR="644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69B345"/>
                          </a:solidFill>
                          <a:effectLst/>
                        </a:rPr>
                        <a:t>MD Retrofits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AGA Systems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Altech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-Eco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Crazy Diamond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Performance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Greenkraft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Landi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Renzo USA/</a:t>
                      </a: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Baytech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M-Tech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Solutions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Nat-G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NGV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Motori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USA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PowerFuel</a:t>
                      </a: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Conversions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Roush </a:t>
                      </a:r>
                      <a:r>
                        <a:rPr lang="en-US" sz="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CleanTech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STAG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Westport Fuel Systems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Zavoli</a:t>
                      </a:r>
                      <a:endParaRPr lang="en-US" sz="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</a:endParaRP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n-US" sz="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69B345"/>
                          </a:solidFill>
                          <a:effectLst/>
                        </a:rPr>
                        <a:t>Fuel Systems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Agility Fuel Solutions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Momentum Fuel Technologies</a:t>
                      </a:r>
                    </a:p>
                    <a:p>
                      <a:pPr marL="112713" marR="0" lvl="0" indent="-112713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  <a:ea typeface="MS Mincho"/>
                          <a:cs typeface="Times New Roman"/>
                        </a:rPr>
                        <a:t>Mainstay</a:t>
                      </a:r>
                      <a:endParaRPr lang="en-US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4472" marR="6447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Isosceles Triangle 17"/>
          <p:cNvSpPr>
            <a:spLocks noChangeAspect="1"/>
          </p:cNvSpPr>
          <p:nvPr/>
        </p:nvSpPr>
        <p:spPr>
          <a:xfrm rot="16200000" flipV="1">
            <a:off x="3552139" y="1948129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952750"/>
            <a:ext cx="256613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9050"/>
            <a:ext cx="3581400" cy="5153025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552139" y="1938605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Class 4-6 Vehicles and </a:t>
            </a:r>
            <a:r>
              <a:rPr lang="en-US" b="1" dirty="0" err="1" smtClean="0">
                <a:solidFill>
                  <a:schemeClr val="bg1"/>
                </a:solidFill>
              </a:rPr>
              <a:t>NGV</a:t>
            </a:r>
            <a:r>
              <a:rPr lang="en-US" b="1" dirty="0" smtClean="0">
                <a:solidFill>
                  <a:schemeClr val="bg1"/>
                </a:solidFill>
              </a:rPr>
              <a:t> Availability 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75" y="323850"/>
            <a:ext cx="404812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0"/>
            <a:ext cx="574861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9050"/>
            <a:ext cx="3749039" cy="5153025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Class 4-6 Vehicles and </a:t>
            </a:r>
            <a:r>
              <a:rPr lang="en-US" b="1" dirty="0" err="1" smtClean="0">
                <a:solidFill>
                  <a:schemeClr val="bg1"/>
                </a:solidFill>
              </a:rPr>
              <a:t>NGV</a:t>
            </a:r>
            <a:r>
              <a:rPr lang="en-US" b="1" dirty="0" smtClean="0">
                <a:solidFill>
                  <a:schemeClr val="bg1"/>
                </a:solidFill>
              </a:rPr>
              <a:t> Availability 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32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719778" y="1938605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9050"/>
            <a:ext cx="3596639" cy="5153025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Class 7-8 Vehicles and </a:t>
            </a:r>
            <a:r>
              <a:rPr lang="en-US" b="1" dirty="0" err="1" smtClean="0">
                <a:solidFill>
                  <a:schemeClr val="bg1"/>
                </a:solidFill>
              </a:rPr>
              <a:t>NGV</a:t>
            </a:r>
            <a:r>
              <a:rPr lang="en-US" b="1" dirty="0" smtClean="0">
                <a:solidFill>
                  <a:schemeClr val="bg1"/>
                </a:solidFill>
              </a:rPr>
              <a:t> Availability 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33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567378" y="1938605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523875"/>
            <a:ext cx="44767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0"/>
            <a:ext cx="574861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9050"/>
            <a:ext cx="3749039" cy="5153025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Class 7-8 Vehicles and </a:t>
            </a:r>
            <a:r>
              <a:rPr lang="en-US" b="1" dirty="0" err="1" smtClean="0">
                <a:solidFill>
                  <a:schemeClr val="bg1"/>
                </a:solidFill>
              </a:rPr>
              <a:t>NGV</a:t>
            </a:r>
            <a:r>
              <a:rPr lang="en-US" b="1" dirty="0" smtClean="0">
                <a:solidFill>
                  <a:schemeClr val="bg1"/>
                </a:solidFill>
              </a:rPr>
              <a:t> Availability 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34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719778" y="1938605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0"/>
            <a:ext cx="574861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9050"/>
            <a:ext cx="3749039" cy="5153025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3276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School/Transit </a:t>
            </a:r>
            <a:r>
              <a:rPr lang="en-US" b="1" dirty="0">
                <a:solidFill>
                  <a:schemeClr val="bg1"/>
                </a:solidFill>
              </a:rPr>
              <a:t>Bus and NGV Availability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35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719778" y="1938605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0"/>
            <a:ext cx="574861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9050"/>
            <a:ext cx="3749039" cy="516255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Refuse Vehicles and NGV Availability 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36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719778" y="1967180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9050"/>
            <a:ext cx="3612191" cy="516255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Non-Road, High Horsepower Applications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5" y="171450"/>
            <a:ext cx="4048125" cy="4457700"/>
          </a:xfrm>
          <a:prstGeom prst="rect">
            <a:avLst/>
          </a:prstGeom>
        </p:spPr>
      </p:pic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567379" y="1967180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2" y="0"/>
            <a:ext cx="574861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9050"/>
            <a:ext cx="3749039" cy="516255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95350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Non-Road, High Horsepower Applications</a:t>
            </a:r>
          </a:p>
        </p:txBody>
      </p:sp>
      <p:pic>
        <p:nvPicPr>
          <p:cNvPr id="14" name="Picture 13" descr="ngva_icons-available-now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38</a:t>
            </a:fld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16200000" flipV="1">
            <a:off x="3704227" y="1967180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va_infographic_ngvs_worldwide_globe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351"/>
            <a:ext cx="3780253" cy="43032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19050"/>
            <a:ext cx="3612191" cy="516255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00151"/>
            <a:ext cx="2971800" cy="24574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chemeClr val="bg1"/>
                </a:solidFill>
              </a:rPr>
              <a:t>NGVs</a:t>
            </a:r>
            <a:r>
              <a:rPr lang="en-US" b="1" dirty="0" smtClean="0">
                <a:solidFill>
                  <a:schemeClr val="bg1"/>
                </a:solidFill>
              </a:rPr>
              <a:t> are road-tested, proven technologies that are operating worldwide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4459129"/>
            <a:ext cx="259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Data Source: </a:t>
            </a:r>
            <a:r>
              <a:rPr lang="en-US" sz="1000" i="1" dirty="0" err="1" smtClean="0"/>
              <a:t>NGVGlobal</a:t>
            </a:r>
            <a:r>
              <a:rPr lang="en-US" sz="1000" i="1" dirty="0" smtClean="0"/>
              <a:t>, December 2016</a:t>
            </a:r>
            <a:endParaRPr lang="en-US" sz="1000" i="1" dirty="0"/>
          </a:p>
        </p:txBody>
      </p:sp>
      <p:pic>
        <p:nvPicPr>
          <p:cNvPr id="9" name="Picture 8" descr="ngva_icons-available-now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39</a:t>
            </a:fld>
            <a:endParaRPr lang="en-US"/>
          </a:p>
        </p:txBody>
      </p:sp>
      <p:sp>
        <p:nvSpPr>
          <p:cNvPr id="14" name="Isosceles Triangle 13"/>
          <p:cNvSpPr>
            <a:spLocks noChangeAspect="1"/>
          </p:cNvSpPr>
          <p:nvPr/>
        </p:nvSpPr>
        <p:spPr>
          <a:xfrm rot="16200000" flipV="1">
            <a:off x="3567379" y="1077012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1450" y="190500"/>
            <a:ext cx="88011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Federal Policy – Level Playing Field for NGVs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857500" y="971550"/>
            <a:ext cx="6115050" cy="403859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 smtClean="0"/>
              <a:t>5-year </a:t>
            </a:r>
            <a:r>
              <a:rPr lang="en-US" sz="2900" b="1" dirty="0"/>
              <a:t>extension of the fuel &amp; infrastructure credits</a:t>
            </a:r>
          </a:p>
          <a:p>
            <a:pPr lvl="1">
              <a:lnSpc>
                <a:spcPct val="120000"/>
              </a:lnSpc>
            </a:pPr>
            <a:r>
              <a:rPr lang="en-US" sz="2900" b="1" dirty="0"/>
              <a:t> </a:t>
            </a:r>
            <a:r>
              <a:rPr lang="en-US" sz="2900" b="1" dirty="0"/>
              <a:t>            Remove $30,000 cap on infrastructure credit</a:t>
            </a:r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900" b="1" dirty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/>
              <a:t>Adjust the 12% FET for HD natural gas trucks</a:t>
            </a:r>
          </a:p>
          <a:p>
            <a:pPr lvl="1">
              <a:lnSpc>
                <a:spcPct val="120000"/>
              </a:lnSpc>
            </a:pPr>
            <a:endParaRPr lang="en-US" sz="2900" b="1" dirty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/>
              <a:t>Seek $15m for U.S. DOE NGV R&amp;D in FY 2017</a:t>
            </a:r>
          </a:p>
          <a:p>
            <a:pPr lvl="1">
              <a:lnSpc>
                <a:spcPct val="120000"/>
              </a:lnSpc>
            </a:pPr>
            <a:endParaRPr lang="en-US" sz="2900" b="1" dirty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/>
              <a:t>Seek $50m for deployment grants for Clean </a:t>
            </a:r>
            <a:r>
              <a:rPr lang="en-US" sz="2900" b="1" dirty="0"/>
              <a:t>Cities</a:t>
            </a:r>
          </a:p>
          <a:p>
            <a:pPr lvl="1">
              <a:lnSpc>
                <a:spcPct val="120000"/>
              </a:lnSpc>
            </a:pPr>
            <a:endParaRPr lang="en-US" sz="2900" b="1" dirty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/>
              <a:t>Equalize tax treatment of LNG used in marine/inland </a:t>
            </a:r>
            <a:r>
              <a:rPr lang="en-US" sz="2900" b="1" dirty="0" smtClean="0"/>
              <a:t>waterways</a:t>
            </a:r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900" b="1" dirty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/>
              <a:t>2,000 lb. Weight Exemption for NGVs</a:t>
            </a:r>
          </a:p>
          <a:p>
            <a:pPr marL="342900" lvl="1">
              <a:lnSpc>
                <a:spcPct val="120000"/>
              </a:lnSpc>
            </a:pPr>
            <a:endParaRPr lang="en-US" sz="2900" b="1" dirty="0" smtClean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900" b="1" dirty="0"/>
              <a:t>Phase II MD &amp; HD Truck Standards</a:t>
            </a:r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900" b="1" dirty="0"/>
          </a:p>
          <a:p>
            <a:pPr marL="857250" lvl="1" indent="-5143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175" b="1" dirty="0"/>
          </a:p>
          <a:p>
            <a:pPr lvl="2">
              <a:lnSpc>
                <a:spcPct val="120000"/>
              </a:lnSpc>
            </a:pPr>
            <a:endParaRPr lang="en-US" sz="3375" dirty="0"/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3375" dirty="0"/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2625" dirty="0"/>
          </a:p>
          <a:p>
            <a:pPr lvl="1"/>
            <a:endParaRPr lang="en-US" sz="2250" dirty="0"/>
          </a:p>
        </p:txBody>
      </p:sp>
      <p:pic>
        <p:nvPicPr>
          <p:cNvPr id="7" name="Picture 10" descr="http://clinicians.org/wp-content/uploads/2013/07/Capitol_Building__Washington__D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5739" r="29603"/>
          <a:stretch/>
        </p:blipFill>
        <p:spPr bwMode="auto">
          <a:xfrm>
            <a:off x="308433" y="1159370"/>
            <a:ext cx="2628900" cy="3230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7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cartalk.com/sites/default/files/blogs/jim-motavalli/images/natural%20gas%20garbage%20tru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57350"/>
            <a:ext cx="308102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b="3371"/>
          <a:stretch/>
        </p:blipFill>
        <p:spPr bwMode="auto">
          <a:xfrm>
            <a:off x="6300362" y="-19051"/>
            <a:ext cx="2843638" cy="181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http://ngtnews.com/wp-content/uploads/2016/11/hollywood-b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54" y="1809751"/>
            <a:ext cx="2642346" cy="179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joc.com/sites/default/files/resize/u48612/Anheuser-Busch%20truck-600x37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b="12949"/>
          <a:stretch/>
        </p:blipFill>
        <p:spPr bwMode="auto">
          <a:xfrm>
            <a:off x="3352800" y="3601374"/>
            <a:ext cx="3007824" cy="15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-19050"/>
            <a:ext cx="3612191" cy="5162550"/>
          </a:xfrm>
          <a:prstGeom prst="rect">
            <a:avLst/>
          </a:prstGeom>
          <a:gradFill flip="none" rotWithShape="1">
            <a:gsLst>
              <a:gs pos="0">
                <a:srgbClr val="FBAA1E"/>
              </a:gs>
              <a:gs pos="100000">
                <a:srgbClr val="F28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2895600" cy="2857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Several </a:t>
            </a:r>
            <a:r>
              <a:rPr lang="en-US" b="1" dirty="0">
                <a:solidFill>
                  <a:schemeClr val="bg1"/>
                </a:solidFill>
              </a:rPr>
              <a:t>high-profile fleet </a:t>
            </a:r>
            <a:r>
              <a:rPr lang="en-US" b="1" dirty="0" smtClean="0">
                <a:solidFill>
                  <a:schemeClr val="bg1"/>
                </a:solidFill>
              </a:rPr>
              <a:t>operators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use </a:t>
            </a:r>
            <a:r>
              <a:rPr lang="en-US" b="1" dirty="0" err="1" smtClean="0">
                <a:solidFill>
                  <a:schemeClr val="bg1"/>
                </a:solidFill>
              </a:rPr>
              <a:t>NGVs</a:t>
            </a:r>
            <a:r>
              <a:rPr lang="en-US" b="1" dirty="0" smtClean="0">
                <a:solidFill>
                  <a:schemeClr val="bg1"/>
                </a:solidFill>
              </a:rPr>
              <a:t> in daily operations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ngva_icons-available-now-whi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370279"/>
            <a:ext cx="548640" cy="56367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14" y="0"/>
            <a:ext cx="3021809" cy="179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74" y="3587959"/>
            <a:ext cx="2981226" cy="15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40</a:t>
            </a:fld>
            <a:endParaRPr lang="en-US"/>
          </a:p>
        </p:txBody>
      </p:sp>
      <p:sp>
        <p:nvSpPr>
          <p:cNvPr id="17" name="Isosceles Triangle 16"/>
          <p:cNvSpPr>
            <a:spLocks noChangeAspect="1"/>
          </p:cNvSpPr>
          <p:nvPr/>
        </p:nvSpPr>
        <p:spPr>
          <a:xfrm rot="16200000" flipV="1">
            <a:off x="3567379" y="2329129"/>
            <a:ext cx="424282" cy="365760"/>
          </a:xfrm>
          <a:prstGeom prst="triangle">
            <a:avLst/>
          </a:prstGeom>
          <a:solidFill>
            <a:srgbClr val="F28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208" y="3147808"/>
            <a:ext cx="2301332" cy="1575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688075"/>
            <a:ext cx="1854948" cy="230795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82097"/>
          </a:xfr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  <a:effectLst/>
                <a:latin typeface="+mj-lt"/>
              </a:rPr>
              <a:t>NGV Service &amp; Maintenance </a:t>
            </a:r>
            <a:r>
              <a:rPr lang="en-US" sz="3000" b="1" dirty="0" smtClean="0">
                <a:solidFill>
                  <a:schemeClr val="tx1"/>
                </a:solidFill>
                <a:effectLst/>
                <a:latin typeface="+mj-lt"/>
              </a:rPr>
              <a:t>Improvements</a:t>
            </a:r>
            <a:endParaRPr lang="en-US" b="1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52400" y="914400"/>
            <a:ext cx="6477000" cy="3961738"/>
          </a:xfrm>
          <a:prstGeom prst="rect">
            <a:avLst/>
          </a:prstGeom>
        </p:spPr>
        <p:txBody>
          <a:bodyPr lIns="91438" tIns="45719" rIns="91438" bIns="45719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100" dirty="0"/>
              <a:t>Continued maintenance </a:t>
            </a:r>
            <a:r>
              <a:rPr lang="en-US" sz="2100" dirty="0"/>
              <a:t>f</a:t>
            </a:r>
            <a:r>
              <a:rPr lang="en-US" sz="2100" dirty="0"/>
              <a:t>ree </a:t>
            </a:r>
            <a:r>
              <a:rPr lang="en-US" sz="2100" dirty="0"/>
              <a:t>a</a:t>
            </a:r>
            <a:r>
              <a:rPr lang="en-US" sz="2100" dirty="0"/>
              <a:t>fter-treatment</a:t>
            </a:r>
            <a:endParaRPr lang="en-US" sz="2100" dirty="0"/>
          </a:p>
          <a:p>
            <a:pPr lvl="1"/>
            <a:r>
              <a:rPr lang="en-US" sz="2100" b="0" i="1" dirty="0"/>
              <a:t>No DEF + simple 3-way catalyst </a:t>
            </a:r>
          </a:p>
          <a:p>
            <a:pPr lvl="0"/>
            <a:r>
              <a:rPr lang="en-US" sz="2100" dirty="0"/>
              <a:t>Service </a:t>
            </a:r>
            <a:r>
              <a:rPr lang="en-US" sz="2100" dirty="0"/>
              <a:t>location growth </a:t>
            </a:r>
          </a:p>
          <a:p>
            <a:pPr lvl="1"/>
            <a:r>
              <a:rPr lang="en-US" sz="2100" b="0" i="1" dirty="0"/>
              <a:t>Over </a:t>
            </a:r>
            <a:r>
              <a:rPr lang="en-US" sz="2100" b="0" i="1" dirty="0"/>
              <a:t>170 NGV capable service stations throughout </a:t>
            </a:r>
            <a:r>
              <a:rPr lang="en-US" sz="2100" b="0" i="1" dirty="0"/>
              <a:t>U.S.</a:t>
            </a:r>
            <a:endParaRPr lang="en-US" sz="2100" b="0" i="1" dirty="0"/>
          </a:p>
          <a:p>
            <a:pPr lvl="0"/>
            <a:r>
              <a:rPr lang="en-US" sz="2100" dirty="0"/>
              <a:t>Service tools now more user friendly </a:t>
            </a:r>
          </a:p>
          <a:p>
            <a:pPr lvl="1"/>
            <a:r>
              <a:rPr lang="en-US" sz="2100" b="0" i="1" dirty="0"/>
              <a:t>Online </a:t>
            </a:r>
            <a:r>
              <a:rPr lang="en-US" sz="2100" b="0" i="1" dirty="0"/>
              <a:t>service tools </a:t>
            </a:r>
            <a:r>
              <a:rPr lang="en-US" sz="2100" b="0" i="1" dirty="0"/>
              <a:t>diagnose NGV component </a:t>
            </a:r>
            <a:r>
              <a:rPr lang="en-US" sz="2100" b="0" i="1" dirty="0"/>
              <a:t>and system issues</a:t>
            </a:r>
          </a:p>
          <a:p>
            <a:pPr lvl="0"/>
            <a:r>
              <a:rPr lang="en-US" sz="2100" dirty="0"/>
              <a:t>NGV systems being </a:t>
            </a:r>
            <a:r>
              <a:rPr lang="en-US" sz="2100" dirty="0"/>
              <a:t>installed in a mass production manner </a:t>
            </a:r>
            <a:endParaRPr lang="en-US" sz="2100" dirty="0"/>
          </a:p>
          <a:p>
            <a:pPr lvl="1"/>
            <a:r>
              <a:rPr lang="en-US" sz="2100" b="0" i="1" dirty="0"/>
              <a:t>Increased </a:t>
            </a:r>
            <a:r>
              <a:rPr lang="en-US" sz="2100" b="0" i="1" dirty="0"/>
              <a:t>system reliability and quality</a:t>
            </a:r>
          </a:p>
          <a:p>
            <a:pPr lvl="0"/>
            <a:r>
              <a:rPr lang="en-US" sz="2100" dirty="0"/>
              <a:t>C</a:t>
            </a:r>
            <a:r>
              <a:rPr lang="en-US" sz="2100" dirty="0"/>
              <a:t>omponents </a:t>
            </a:r>
            <a:r>
              <a:rPr lang="en-US" sz="2100" dirty="0"/>
              <a:t>and systems </a:t>
            </a:r>
            <a:r>
              <a:rPr lang="en-US" sz="2100" dirty="0"/>
              <a:t>now </a:t>
            </a:r>
            <a:r>
              <a:rPr lang="en-US" sz="2100" dirty="0"/>
              <a:t>included in </a:t>
            </a:r>
            <a:r>
              <a:rPr lang="en-US" sz="2100" dirty="0"/>
              <a:t>OEM manuals</a:t>
            </a:r>
          </a:p>
          <a:p>
            <a:pPr lvl="1"/>
            <a:r>
              <a:rPr lang="en-US" sz="2100" b="0" i="1" dirty="0"/>
              <a:t>No </a:t>
            </a:r>
            <a:r>
              <a:rPr lang="en-US" sz="2100" b="0" i="1" dirty="0"/>
              <a:t>longer a supplement </a:t>
            </a:r>
            <a:endParaRPr lang="en-US" sz="2100" b="0" i="1" dirty="0"/>
          </a:p>
          <a:p>
            <a:r>
              <a:rPr lang="en-US" sz="2100" dirty="0"/>
              <a:t>Service parts available from vehicle manufacturers</a:t>
            </a:r>
          </a:p>
          <a:p>
            <a:pPr lvl="1"/>
            <a:r>
              <a:rPr lang="en-US" sz="2100" b="0" i="1" dirty="0"/>
              <a:t>No longer a need to go to multiple locations to service truck</a:t>
            </a:r>
          </a:p>
          <a:p>
            <a:r>
              <a:rPr lang="en-US" sz="2100" dirty="0"/>
              <a:t>Fuel system inspection &amp; maintenance facility requirements being streamlined</a:t>
            </a:r>
            <a:endParaRPr lang="en-US" sz="2100" dirty="0"/>
          </a:p>
          <a:p>
            <a:pPr lvl="1"/>
            <a:r>
              <a:rPr lang="en-US" sz="2100" b="0" i="1" dirty="0"/>
              <a:t>Industry stakeholders working on improvements</a:t>
            </a:r>
            <a:endParaRPr lang="en-US" sz="2100" b="0" i="1" dirty="0"/>
          </a:p>
          <a:p>
            <a:pPr marL="342900" lvl="1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940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gva_icons-vw-white.png"/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616119"/>
            <a:ext cx="8229600" cy="8455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Opportunity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Volkswagen Environmental Mitigation Trust Funding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 descr="ngva_icons-v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3066528"/>
            <a:ext cx="1298448" cy="13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>
            <a:spLocks noChangeAspect="1"/>
          </p:cNvSpPr>
          <p:nvPr/>
        </p:nvSpPr>
        <p:spPr>
          <a:xfrm rot="16200000" flipV="1">
            <a:off x="4024579" y="576529"/>
            <a:ext cx="424282" cy="365760"/>
          </a:xfrm>
          <a:prstGeom prst="triangle">
            <a:avLst/>
          </a:prstGeom>
          <a:solidFill>
            <a:srgbClr val="007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0" y="0"/>
            <a:ext cx="4114800" cy="5143500"/>
          </a:xfrm>
          <a:prstGeom prst="rect">
            <a:avLst/>
          </a:prstGeom>
          <a:gradFill flip="none" rotWithShape="1">
            <a:gsLst>
              <a:gs pos="100000">
                <a:srgbClr val="004B8D"/>
              </a:gs>
              <a:gs pos="0">
                <a:srgbClr val="0072B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3178"/>
            <a:ext cx="3733800" cy="358497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$2.9 Billion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3900" b="1" dirty="0" smtClean="0">
                <a:solidFill>
                  <a:schemeClr val="bg1"/>
                </a:solidFill>
              </a:rPr>
              <a:t>Volkswagen Environmental Mitigation Trust</a:t>
            </a:r>
            <a:endParaRPr lang="en-US" sz="39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44" y="514350"/>
            <a:ext cx="3918856" cy="4114800"/>
          </a:xfrm>
        </p:spPr>
        <p:txBody>
          <a:bodyPr>
            <a:normAutofit fontScale="92500" lnSpcReduction="20000"/>
          </a:bodyPr>
          <a:lstStyle/>
          <a:p>
            <a:pPr marL="0" lvl="3" indent="0">
              <a:spcBef>
                <a:spcPts val="800"/>
              </a:spcBef>
              <a:spcAft>
                <a:spcPts val="600"/>
              </a:spcAft>
              <a:buNone/>
            </a:pPr>
            <a:r>
              <a:rPr lang="en-US" sz="2700" b="1" dirty="0" smtClean="0">
                <a:solidFill>
                  <a:srgbClr val="0072B0"/>
                </a:solidFill>
              </a:rPr>
              <a:t>Funding must be used to:</a:t>
            </a:r>
          </a:p>
          <a:p>
            <a:pPr marL="231775" lvl="3" indent="-231775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Address excess nitrogen oxide (NOx) emissions through vehicle purchases/ repowers</a:t>
            </a:r>
          </a:p>
          <a:p>
            <a:pPr marL="231775" lvl="3" indent="-231775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Benefit residents in areas with greatest need (e.g., near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urban/industrial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areas)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31775" lvl="2" indent="-2317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Replace polluting diesel equipment with cleaner, new or repowered vehicles, including:</a:t>
            </a:r>
          </a:p>
          <a:p>
            <a:pPr marL="688975" lvl="4" indent="-231775">
              <a:spcBef>
                <a:spcPts val="45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165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 freight trucks</a:t>
            </a:r>
          </a:p>
          <a:p>
            <a:pPr marL="688975" lvl="4" indent="-231775">
              <a:spcBef>
                <a:spcPts val="45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165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Transit buses</a:t>
            </a:r>
          </a:p>
          <a:p>
            <a:pPr marL="688975" lvl="4" indent="-231775">
              <a:spcBef>
                <a:spcPts val="45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16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School buses</a:t>
            </a:r>
          </a:p>
          <a:p>
            <a:pPr marL="688975" lvl="4" indent="-231775">
              <a:spcBef>
                <a:spcPts val="45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165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Shuttle buses</a:t>
            </a:r>
          </a:p>
          <a:p>
            <a:pPr marL="688975" lvl="4" indent="-231775">
              <a:spcBef>
                <a:spcPts val="450"/>
              </a:spcBef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165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Refuse trucks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Funds for Each State ($2,925,000,000)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08088"/>
              </p:ext>
            </p:extLst>
          </p:nvPr>
        </p:nvGraphicFramePr>
        <p:xfrm>
          <a:off x="152400" y="971550"/>
          <a:ext cx="2696474" cy="3471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3835"/>
                <a:gridCol w="1292639"/>
              </a:tblGrid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</a:rPr>
                        <a:t>Initial Subaccounts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</a:rPr>
                        <a:t>Combined Totals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Alaska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$8,125,000.00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Hawaii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$8,125,000.00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 Dakota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$8,125,000.00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Puerto Rico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$8,125,000.00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South Dakota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$8,125,000.00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Wyoming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$8,125,000.00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District of Columbia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$8,125,000.00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Delaware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$9,676,682.97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Mississippi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$9,874,413.91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West Virginia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$12,131,842.13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Nebraska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$12,248,347.48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Montana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$12,602,424.88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Rhode Island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$14,368,857.94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Arkansas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$14,647,709.09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Kansa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$15,662,238.80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Idaho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$17,349,037.39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New Mexico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$17,982,660.90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Vermont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$18,692,130.18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735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Louisiana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$19,848,805.30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54514"/>
              </p:ext>
            </p:extLst>
          </p:nvPr>
        </p:nvGraphicFramePr>
        <p:xfrm>
          <a:off x="2982280" y="971964"/>
          <a:ext cx="2838394" cy="3477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7722"/>
                <a:gridCol w="1360672"/>
              </a:tblGrid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</a:rPr>
                        <a:t>Initial Subaccounts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Combined Totals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Kentucky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$20,378,649.58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Oklahoma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$20,922,485.12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Iowa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$21,201,737.70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Maine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$21,053,064.48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South Carolina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$33,895,491.39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Nevada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$24,874,024.48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Alabama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$25,480,967.86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New Hampshire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$30,914,841.09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Utah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$35,177,506.14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Indiana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$40,935,880.59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Missouri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$41,152,051.74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Tennessee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$45,759,914.40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Minnesota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$47,001,661.43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Connecticut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$55,721,169.94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Arizona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$56,660,078.00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Georgia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$63,624,725.56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Michigan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$64,807,014.63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Colorado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$68,739,918.33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06043"/>
              </p:ext>
            </p:extLst>
          </p:nvPr>
        </p:nvGraphicFramePr>
        <p:xfrm>
          <a:off x="5935087" y="971975"/>
          <a:ext cx="2980313" cy="3477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1608"/>
                <a:gridCol w="1428705"/>
              </a:tblGrid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 dirty="0">
                          <a:effectLst/>
                        </a:rPr>
                        <a:t>Initial Subaccounts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sng">
                          <a:effectLst/>
                        </a:rPr>
                        <a:t>Combined Totals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Wisconsin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$67,077,457.70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New Jersey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$72,215,085.39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Oregon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$72,967,518.46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Massachusetts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$75,064,424.40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Maryland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$75,714,238.01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Ohio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$75,302,522.67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North Carolina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$92,045,658.00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Virginia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$93,633,980.48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Illinois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$108,679,676.98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Washington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$112,745,650.15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Pennsylvania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$118,569,539.52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New York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$127,701,806.94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Florida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$166,278,744.54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Texas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$209,319,163.57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California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$422,636,320.14</a:t>
                      </a: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Tribal acct</a:t>
                      </a: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$54,447,921.22</a:t>
                      </a: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Tribal Admin Cost </a:t>
                      </a: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$1,088,958.42</a:t>
                      </a:r>
                    </a:p>
                  </a:txBody>
                  <a:tcPr marL="18760" marR="18760" marT="0" marB="0" anchor="b"/>
                </a:tc>
              </a:tr>
              <a:tr h="183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/>
                        <a:t>Trust Admin Cost </a:t>
                      </a:r>
                    </a:p>
                  </a:txBody>
                  <a:tcPr marL="18760" marR="187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$29,250,000.00</a:t>
                      </a:r>
                    </a:p>
                  </a:txBody>
                  <a:tcPr marL="18760" marR="1876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3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04950"/>
            <a:ext cx="9144000" cy="1524000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97831"/>
            <a:ext cx="7315200" cy="1102519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Responsible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7550"/>
            <a:ext cx="6400800" cy="1314450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NGVs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Maximize the Impact of Available Funding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ngva_icons.-financial-balanc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09750"/>
            <a:ext cx="914400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60424"/>
            <a:ext cx="9144000" cy="1302126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Isosceles Triangle 15"/>
          <p:cNvSpPr>
            <a:spLocks noChangeAspect="1"/>
          </p:cNvSpPr>
          <p:nvPr/>
        </p:nvSpPr>
        <p:spPr>
          <a:xfrm flipV="1">
            <a:off x="533400" y="380619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20312" y="4572000"/>
            <a:ext cx="4895088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b="1" dirty="0"/>
          </a:p>
        </p:txBody>
      </p:sp>
      <p:pic>
        <p:nvPicPr>
          <p:cNvPr id="14" name="Picture 13" descr="ngva_icons.-financial-balanc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41679"/>
            <a:ext cx="548640" cy="5636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76200" y="-19050"/>
            <a:ext cx="9220200" cy="386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33400" y="4171950"/>
            <a:ext cx="7162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Dollar-for-Dollar, </a:t>
            </a:r>
            <a:r>
              <a:rPr lang="en-US" sz="2400" b="1" dirty="0" err="1"/>
              <a:t>NGVs</a:t>
            </a:r>
            <a:r>
              <a:rPr lang="en-US" sz="2400" b="1" dirty="0"/>
              <a:t> Deliver the Largest </a:t>
            </a:r>
            <a:r>
              <a:rPr lang="en-US" sz="2400" b="1" dirty="0" smtClean="0"/>
              <a:t>&amp;</a:t>
            </a:r>
            <a:br>
              <a:rPr lang="en-US" sz="2400" b="1" dirty="0" smtClean="0"/>
            </a:br>
            <a:r>
              <a:rPr lang="en-US" sz="2400" b="1" dirty="0" smtClean="0"/>
              <a:t>Most </a:t>
            </a:r>
            <a:r>
              <a:rPr lang="en-US" sz="2400" b="1" dirty="0"/>
              <a:t>Cost-Effective NOx Emissions </a:t>
            </a:r>
            <a:r>
              <a:rPr lang="en-US" sz="2400" b="1" dirty="0" smtClean="0"/>
              <a:t>Reductions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340995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Data Source: NOx </a:t>
            </a:r>
            <a:r>
              <a:rPr lang="en-US" sz="800" dirty="0"/>
              <a:t>emissions </a:t>
            </a:r>
            <a:r>
              <a:rPr lang="en-US" sz="800" dirty="0" smtClean="0"/>
              <a:t>are based </a:t>
            </a:r>
            <a:r>
              <a:rPr lang="en-US" sz="800" dirty="0"/>
              <a:t>on low-NOx natural gas </a:t>
            </a:r>
            <a:r>
              <a:rPr lang="en-US" sz="800" dirty="0" smtClean="0"/>
              <a:t>engines. </a:t>
            </a:r>
            <a:r>
              <a:rPr lang="en-US" sz="800" dirty="0"/>
              <a:t>EV emissions are </a:t>
            </a:r>
            <a:r>
              <a:rPr lang="en-US" sz="800" dirty="0" smtClean="0"/>
              <a:t>the same </a:t>
            </a:r>
            <a:r>
              <a:rPr lang="en-US" sz="800" dirty="0"/>
              <a:t>as </a:t>
            </a:r>
            <a:r>
              <a:rPr lang="en-US" sz="800" dirty="0" smtClean="0"/>
              <a:t>natural gas </a:t>
            </a:r>
            <a:r>
              <a:rPr lang="en-US" sz="800" dirty="0"/>
              <a:t>emissions based on </a:t>
            </a:r>
            <a:r>
              <a:rPr lang="en-US" sz="800" dirty="0" smtClean="0"/>
              <a:t>the inclusion </a:t>
            </a:r>
            <a:r>
              <a:rPr lang="en-US" sz="800" dirty="0"/>
              <a:t>of power plant emissions, EPA MOVES emission factors for 2017 diesel vehicle, and EPA MOVES for 2007 replacement diesel </a:t>
            </a:r>
            <a:r>
              <a:rPr lang="en-US" sz="800" dirty="0" smtClean="0"/>
              <a:t>vehicles.</a:t>
            </a:r>
            <a:r>
              <a:rPr lang="en-US" sz="800" dirty="0"/>
              <a:t>  Useful life, cost and mileage vary by applications. Additional details available </a:t>
            </a:r>
            <a:r>
              <a:rPr lang="en-US" sz="800" dirty="0" smtClean="0"/>
              <a:t>from </a:t>
            </a:r>
            <a:r>
              <a:rPr lang="en-US" sz="800" dirty="0" err="1" smtClean="0"/>
              <a:t>NGVA</a:t>
            </a:r>
            <a:r>
              <a:rPr lang="en-US" sz="800" dirty="0" smtClean="0"/>
              <a:t> upon </a:t>
            </a:r>
            <a:r>
              <a:rPr lang="en-US" sz="800" dirty="0"/>
              <a:t>request.   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0407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Short/Regional Haul Truck Comparison – 100% Funding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Scenario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51889"/>
            <a:ext cx="9144000" cy="25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7150"/>
            <a:ext cx="9144000" cy="1258435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6200" y="0"/>
            <a:ext cx="9296400" cy="386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>
            <a:spLocks noChangeAspect="1"/>
          </p:cNvSpPr>
          <p:nvPr/>
        </p:nvSpPr>
        <p:spPr>
          <a:xfrm flipV="1">
            <a:off x="533400" y="380619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47</a:t>
            </a:fld>
            <a:endParaRPr lang="en-US"/>
          </a:p>
        </p:txBody>
      </p:sp>
      <p:pic>
        <p:nvPicPr>
          <p:cNvPr id="16" name="Picture 15" descr="ngva_icons.-financial-balanc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41679"/>
            <a:ext cx="548640" cy="56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40995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Data Source: NOx </a:t>
            </a:r>
            <a:r>
              <a:rPr lang="en-US" sz="800" dirty="0"/>
              <a:t>emissions </a:t>
            </a:r>
            <a:r>
              <a:rPr lang="en-US" sz="800" dirty="0" smtClean="0"/>
              <a:t>are based </a:t>
            </a:r>
            <a:r>
              <a:rPr lang="en-US" sz="800" dirty="0"/>
              <a:t>on low-NOx natural gas </a:t>
            </a:r>
            <a:r>
              <a:rPr lang="en-US" sz="800" dirty="0" smtClean="0"/>
              <a:t>engines. </a:t>
            </a:r>
            <a:r>
              <a:rPr lang="en-US" sz="800" dirty="0"/>
              <a:t>EV emissions are </a:t>
            </a:r>
            <a:r>
              <a:rPr lang="en-US" sz="800" dirty="0" smtClean="0"/>
              <a:t>the same </a:t>
            </a:r>
            <a:r>
              <a:rPr lang="en-US" sz="800" dirty="0"/>
              <a:t>as </a:t>
            </a:r>
            <a:r>
              <a:rPr lang="en-US" sz="800" dirty="0" smtClean="0"/>
              <a:t>natural gas </a:t>
            </a:r>
            <a:r>
              <a:rPr lang="en-US" sz="800" dirty="0"/>
              <a:t>emissions based on </a:t>
            </a:r>
            <a:r>
              <a:rPr lang="en-US" sz="800" dirty="0" smtClean="0"/>
              <a:t>the inclusion </a:t>
            </a:r>
            <a:r>
              <a:rPr lang="en-US" sz="800" dirty="0"/>
              <a:t>of power plant emissions, EPA MOVES emission factors for 2017 diesel vehicle, and EPA MOVES for 2007 replacement diesel </a:t>
            </a:r>
            <a:r>
              <a:rPr lang="en-US" sz="800" dirty="0" smtClean="0"/>
              <a:t>vehicles.</a:t>
            </a:r>
            <a:r>
              <a:rPr lang="en-US" sz="800" dirty="0"/>
              <a:t>  Useful life, cost and mileage vary by applications. Additional details available </a:t>
            </a:r>
            <a:r>
              <a:rPr lang="en-US" sz="800" dirty="0" smtClean="0"/>
              <a:t>from </a:t>
            </a:r>
            <a:r>
              <a:rPr lang="en-US" sz="800" dirty="0" err="1" smtClean="0"/>
              <a:t>NGVA</a:t>
            </a:r>
            <a:r>
              <a:rPr lang="en-US" sz="800" dirty="0" smtClean="0"/>
              <a:t> upon </a:t>
            </a:r>
            <a:r>
              <a:rPr lang="en-US" sz="800" dirty="0"/>
              <a:t>request.   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60407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Refuse Comparison – 100% Funding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Scenario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33400" y="4171950"/>
            <a:ext cx="7162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Dollar-for-Dollar, </a:t>
            </a:r>
            <a:r>
              <a:rPr lang="en-US" sz="2400" b="1" dirty="0" err="1"/>
              <a:t>NGVs</a:t>
            </a:r>
            <a:r>
              <a:rPr lang="en-US" sz="2400" b="1" dirty="0"/>
              <a:t> Deliver the Largest </a:t>
            </a:r>
            <a:r>
              <a:rPr lang="en-US" sz="2400" b="1" dirty="0" smtClean="0"/>
              <a:t>&amp;</a:t>
            </a:r>
            <a:br>
              <a:rPr lang="en-US" sz="2400" b="1" dirty="0" smtClean="0"/>
            </a:br>
            <a:r>
              <a:rPr lang="en-US" sz="2400" b="1" dirty="0" smtClean="0"/>
              <a:t>Most </a:t>
            </a:r>
            <a:r>
              <a:rPr lang="en-US" sz="2400" b="1" dirty="0"/>
              <a:t>Cost-Effective NOx Emissions </a:t>
            </a:r>
            <a:r>
              <a:rPr lang="en-US" sz="2400" b="1" dirty="0" smtClean="0"/>
              <a:t>Reductions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14350"/>
            <a:ext cx="9144000" cy="29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867150"/>
            <a:ext cx="9144000" cy="1258435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Isosceles Triangle 14"/>
          <p:cNvSpPr>
            <a:spLocks noChangeAspect="1"/>
          </p:cNvSpPr>
          <p:nvPr/>
        </p:nvSpPr>
        <p:spPr>
          <a:xfrm flipV="1">
            <a:off x="533400" y="380619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48</a:t>
            </a:fld>
            <a:endParaRPr lang="en-US"/>
          </a:p>
        </p:txBody>
      </p:sp>
      <p:pic>
        <p:nvPicPr>
          <p:cNvPr id="11" name="Picture 10" descr="ngva_icons.-financial-balanc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41679"/>
            <a:ext cx="548640" cy="563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6200" y="0"/>
            <a:ext cx="9296400" cy="386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340995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Data Source: NOx </a:t>
            </a:r>
            <a:r>
              <a:rPr lang="en-US" sz="800" dirty="0"/>
              <a:t>emissions </a:t>
            </a:r>
            <a:r>
              <a:rPr lang="en-US" sz="800" dirty="0" smtClean="0"/>
              <a:t>are based </a:t>
            </a:r>
            <a:r>
              <a:rPr lang="en-US" sz="800" dirty="0"/>
              <a:t>on low-NOx natural gas </a:t>
            </a:r>
            <a:r>
              <a:rPr lang="en-US" sz="800" dirty="0" smtClean="0"/>
              <a:t>engines. </a:t>
            </a:r>
            <a:r>
              <a:rPr lang="en-US" sz="800" dirty="0"/>
              <a:t>EV emissions are </a:t>
            </a:r>
            <a:r>
              <a:rPr lang="en-US" sz="800" dirty="0" smtClean="0"/>
              <a:t>the same </a:t>
            </a:r>
            <a:r>
              <a:rPr lang="en-US" sz="800" dirty="0"/>
              <a:t>as </a:t>
            </a:r>
            <a:r>
              <a:rPr lang="en-US" sz="800" dirty="0" smtClean="0"/>
              <a:t>natural gas </a:t>
            </a:r>
            <a:r>
              <a:rPr lang="en-US" sz="800" dirty="0"/>
              <a:t>emissions based on </a:t>
            </a:r>
            <a:r>
              <a:rPr lang="en-US" sz="800" dirty="0" smtClean="0"/>
              <a:t>the inclusion </a:t>
            </a:r>
            <a:r>
              <a:rPr lang="en-US" sz="800" dirty="0"/>
              <a:t>of power plant emissions, EPA MOVES emission factors for 2017 diesel vehicle, and EPA MOVES for 2007 replacement diesel </a:t>
            </a:r>
            <a:r>
              <a:rPr lang="en-US" sz="800" dirty="0" smtClean="0"/>
              <a:t>vehicles.</a:t>
            </a:r>
            <a:r>
              <a:rPr lang="en-US" sz="800" dirty="0"/>
              <a:t>  Useful life, cost and mileage vary by applications. Additional details available </a:t>
            </a:r>
            <a:r>
              <a:rPr lang="en-US" sz="800" dirty="0" smtClean="0"/>
              <a:t>from </a:t>
            </a:r>
            <a:r>
              <a:rPr lang="en-US" sz="800" dirty="0" err="1" smtClean="0"/>
              <a:t>NGVA</a:t>
            </a:r>
            <a:r>
              <a:rPr lang="en-US" sz="800" dirty="0" smtClean="0"/>
              <a:t> upon </a:t>
            </a:r>
            <a:r>
              <a:rPr lang="en-US" sz="800" dirty="0"/>
              <a:t>request.   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160407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School Bus Comparison – 100% Funding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Scenario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18097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3400" y="4171950"/>
            <a:ext cx="7162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Dollar-for-Dollar, </a:t>
            </a:r>
            <a:r>
              <a:rPr lang="en-US" sz="2400" b="1" dirty="0" err="1"/>
              <a:t>NGVs</a:t>
            </a:r>
            <a:r>
              <a:rPr lang="en-US" sz="2400" b="1" dirty="0"/>
              <a:t> Deliver the Largest </a:t>
            </a:r>
            <a:r>
              <a:rPr lang="en-US" sz="2400" b="1" dirty="0" smtClean="0"/>
              <a:t>&amp;</a:t>
            </a:r>
            <a:br>
              <a:rPr lang="en-US" sz="2400" b="1" dirty="0" smtClean="0"/>
            </a:br>
            <a:r>
              <a:rPr lang="en-US" sz="2400" b="1" dirty="0" smtClean="0"/>
              <a:t>Most </a:t>
            </a:r>
            <a:r>
              <a:rPr lang="en-US" sz="2400" b="1" dirty="0"/>
              <a:t>Cost-Effective NOx Emissions </a:t>
            </a:r>
            <a:r>
              <a:rPr lang="en-US" sz="2400" b="1" dirty="0" smtClean="0"/>
              <a:t>Reductions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34092"/>
            <a:ext cx="9144000" cy="29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867150"/>
            <a:ext cx="9144000" cy="1258435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20312" y="4572000"/>
            <a:ext cx="4895088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b="1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flipV="1">
            <a:off x="533400" y="380619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ngva_icons.-financial-balance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41679"/>
            <a:ext cx="548640" cy="563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49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76200" y="0"/>
            <a:ext cx="9448800" cy="386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340995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Data Source: NOx </a:t>
            </a:r>
            <a:r>
              <a:rPr lang="en-US" sz="800" dirty="0"/>
              <a:t>emissions </a:t>
            </a:r>
            <a:r>
              <a:rPr lang="en-US" sz="800" dirty="0" smtClean="0"/>
              <a:t>are based </a:t>
            </a:r>
            <a:r>
              <a:rPr lang="en-US" sz="800" dirty="0"/>
              <a:t>on low-NOx natural gas </a:t>
            </a:r>
            <a:r>
              <a:rPr lang="en-US" sz="800" dirty="0" smtClean="0"/>
              <a:t>engines. </a:t>
            </a:r>
            <a:r>
              <a:rPr lang="en-US" sz="800" dirty="0"/>
              <a:t>EV emissions are </a:t>
            </a:r>
            <a:r>
              <a:rPr lang="en-US" sz="800" dirty="0" smtClean="0"/>
              <a:t>the same </a:t>
            </a:r>
            <a:r>
              <a:rPr lang="en-US" sz="800" dirty="0"/>
              <a:t>as </a:t>
            </a:r>
            <a:r>
              <a:rPr lang="en-US" sz="800" dirty="0" smtClean="0"/>
              <a:t>natural gas </a:t>
            </a:r>
            <a:r>
              <a:rPr lang="en-US" sz="800" dirty="0"/>
              <a:t>emissions based on </a:t>
            </a:r>
            <a:r>
              <a:rPr lang="en-US" sz="800" dirty="0" smtClean="0"/>
              <a:t>the inclusion </a:t>
            </a:r>
            <a:r>
              <a:rPr lang="en-US" sz="800" dirty="0"/>
              <a:t>of power plant emissions, EPA MOVES emission factors for 2017 diesel vehicle, and EPA MOVES for 2007 replacement diesel </a:t>
            </a:r>
            <a:r>
              <a:rPr lang="en-US" sz="800" dirty="0" smtClean="0"/>
              <a:t>vehicles.</a:t>
            </a:r>
            <a:r>
              <a:rPr lang="en-US" sz="800" dirty="0"/>
              <a:t>  Useful life, cost and mileage vary by applications. Additional details available </a:t>
            </a:r>
            <a:r>
              <a:rPr lang="en-US" sz="800" dirty="0" smtClean="0"/>
              <a:t>from </a:t>
            </a:r>
            <a:r>
              <a:rPr lang="en-US" sz="800" dirty="0" err="1" smtClean="0"/>
              <a:t>NGVA</a:t>
            </a:r>
            <a:r>
              <a:rPr lang="en-US" sz="800" dirty="0" smtClean="0"/>
              <a:t> upon </a:t>
            </a:r>
            <a:r>
              <a:rPr lang="en-US" sz="800" dirty="0"/>
              <a:t>request.   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160407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Transit Comparison – 100% Funding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Scenario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33400" y="4171950"/>
            <a:ext cx="7162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/>
              <a:t>Dollar-for-Dollar, </a:t>
            </a:r>
            <a:r>
              <a:rPr lang="en-US" sz="2400" b="1" dirty="0" err="1"/>
              <a:t>NGVs</a:t>
            </a:r>
            <a:r>
              <a:rPr lang="en-US" sz="2400" b="1" dirty="0"/>
              <a:t> Deliver the Largest </a:t>
            </a:r>
            <a:r>
              <a:rPr lang="en-US" sz="2400" b="1" dirty="0" smtClean="0"/>
              <a:t>&amp;</a:t>
            </a:r>
            <a:br>
              <a:rPr lang="en-US" sz="2400" b="1" dirty="0" smtClean="0"/>
            </a:br>
            <a:r>
              <a:rPr lang="en-US" sz="2400" b="1" dirty="0" smtClean="0"/>
              <a:t>Most </a:t>
            </a:r>
            <a:r>
              <a:rPr lang="en-US" sz="2400" b="1" dirty="0"/>
              <a:t>Cost-Effective NOx Emissions </a:t>
            </a:r>
            <a:r>
              <a:rPr lang="en-US" sz="2400" b="1" dirty="0" smtClean="0"/>
              <a:t>Reductions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14350"/>
            <a:ext cx="9144000" cy="29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33350"/>
            <a:ext cx="8839200" cy="609600"/>
          </a:xfrm>
        </p:spPr>
        <p:txBody>
          <a:bodyPr vert="horz" lIns="91438" tIns="45719" rIns="91438" bIns="45719" rtlCol="0" anchor="ctr">
            <a:noAutofit/>
          </a:bodyPr>
          <a:lstStyle/>
          <a:p>
            <a:r>
              <a:rPr lang="en-US" sz="3600" b="1" dirty="0" smtClean="0"/>
              <a:t>State policy putting more NGVs on the road...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76200" y="943306"/>
            <a:ext cx="6096000" cy="3637889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lnSpc>
                <a:spcPct val="110000"/>
              </a:lnSpc>
              <a:buNone/>
            </a:pPr>
            <a:r>
              <a:rPr lang="en-US" sz="1800" u="sng" dirty="0"/>
              <a:t>What </a:t>
            </a:r>
            <a:r>
              <a:rPr lang="en-US" sz="1800" u="sng" dirty="0"/>
              <a:t>are states doing </a:t>
            </a:r>
            <a:r>
              <a:rPr lang="en-US" sz="1800" u="sng" dirty="0"/>
              <a:t>to do promote NGVs</a:t>
            </a:r>
            <a:r>
              <a:rPr lang="en-US" sz="1800" dirty="0"/>
              <a:t>?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Vehicle purchase grants or tax incentives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Fuel station grants or tax incentives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Sales &amp; use tax exemptions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Motor fuel tax preferential or equal treatment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HOV lane access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Method of </a:t>
            </a:r>
            <a:r>
              <a:rPr lang="en-US" sz="1800" b="0" dirty="0"/>
              <a:t>sale GGE/DGE</a:t>
            </a:r>
            <a:endParaRPr lang="en-US" sz="1800" b="0" dirty="0"/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Weight </a:t>
            </a:r>
            <a:r>
              <a:rPr lang="en-US" sz="1800" b="0" dirty="0"/>
              <a:t>exemption/FAST Act implementation</a:t>
            </a:r>
            <a:endParaRPr lang="en-US" sz="1800" b="0" dirty="0"/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r>
              <a:rPr lang="en-US" sz="1800" b="0" dirty="0"/>
              <a:t>Market participant</a:t>
            </a:r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endParaRPr lang="en-US" sz="1575" dirty="0"/>
          </a:p>
          <a:p>
            <a:pPr lvl="1">
              <a:lnSpc>
                <a:spcPct val="110000"/>
              </a:lnSpc>
              <a:buFont typeface="Wingdings" charset="2"/>
              <a:buChar char="§"/>
            </a:pPr>
            <a:endParaRPr lang="en-US" sz="1575" dirty="0"/>
          </a:p>
          <a:p>
            <a:pPr lvl="2"/>
            <a:endParaRPr lang="en-US" sz="1725" dirty="0"/>
          </a:p>
          <a:p>
            <a:pPr lvl="2"/>
            <a:endParaRPr lang="en-US" sz="3375" dirty="0"/>
          </a:p>
          <a:p>
            <a:pPr marL="1257269" lvl="2" indent="-457189">
              <a:buFont typeface="Arial" panose="020B0604020202020204" pitchFamily="34" charset="0"/>
              <a:buAutoNum type="arabicPeriod"/>
            </a:pPr>
            <a:endParaRPr lang="en-US" sz="3225" dirty="0"/>
          </a:p>
          <a:p>
            <a:pPr marL="857228" lvl="1" indent="-457189">
              <a:buFont typeface="Arial" panose="020B0604020202020204" pitchFamily="34" charset="0"/>
              <a:buAutoNum type="arabicPeriod"/>
            </a:pPr>
            <a:endParaRPr lang="en-US" sz="1800" dirty="0"/>
          </a:p>
          <a:p>
            <a:pPr marL="457189" indent="-457189">
              <a:buFont typeface="Arial" panose="020B0604020202020204" pitchFamily="34" charset="0"/>
              <a:buAutoNum type="arabicPeriod"/>
            </a:pPr>
            <a:endParaRPr lang="en-US" sz="2175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pic>
        <p:nvPicPr>
          <p:cNvPr id="4100" name="Picture 4" descr="http://thumbs.dreamstime.com/x/state-capitol-building-austin-texas-119257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2200" y="866775"/>
            <a:ext cx="2634778" cy="3790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5704"/>
            <a:ext cx="5486400" cy="358246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962150"/>
            <a:ext cx="6400800" cy="1314450"/>
          </a:xfrm>
        </p:spPr>
        <p:txBody>
          <a:bodyPr/>
          <a:lstStyle/>
          <a:p>
            <a:r>
              <a:rPr lang="en-US" b="1" dirty="0" smtClean="0"/>
              <a:t>Conclusion: </a:t>
            </a:r>
            <a:r>
              <a:rPr lang="en-US" b="1" dirty="0" err="1" smtClean="0"/>
              <a:t>NGVs</a:t>
            </a:r>
            <a:r>
              <a:rPr lang="en-US" b="1" dirty="0" smtClean="0"/>
              <a:t> </a:t>
            </a:r>
            <a:r>
              <a:rPr lang="en-US" b="1" dirty="0"/>
              <a:t>are the </a:t>
            </a:r>
            <a:r>
              <a:rPr lang="en-US" b="1" dirty="0" smtClean="0"/>
              <a:t>Best Value </a:t>
            </a:r>
            <a:r>
              <a:rPr lang="en-US" b="1" dirty="0"/>
              <a:t>for </a:t>
            </a:r>
            <a:r>
              <a:rPr lang="en-US" b="1" dirty="0" smtClean="0"/>
              <a:t>State </a:t>
            </a:r>
            <a:r>
              <a:rPr lang="en-US" b="1" dirty="0"/>
              <a:t>VW </a:t>
            </a:r>
            <a:r>
              <a:rPr lang="en-US" b="1" dirty="0" smtClean="0"/>
              <a:t>Funds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rgbClr val="69B345">
                  <a:shade val="30000"/>
                  <a:satMod val="115000"/>
                </a:srgbClr>
              </a:gs>
              <a:gs pos="50000">
                <a:srgbClr val="69B345">
                  <a:shade val="67500"/>
                  <a:satMod val="115000"/>
                </a:srgbClr>
              </a:gs>
              <a:gs pos="0">
                <a:srgbClr val="69B34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47750"/>
            <a:ext cx="9144000" cy="2514600"/>
          </a:xfrm>
        </p:spPr>
        <p:txBody>
          <a:bodyPr>
            <a:normAutofit fontScale="77500" lnSpcReduction="20000"/>
          </a:bodyPr>
          <a:lstStyle/>
          <a:p>
            <a:r>
              <a:rPr lang="en-US" sz="5700" b="1" dirty="0" smtClean="0">
                <a:solidFill>
                  <a:schemeClr val="bg1"/>
                </a:solidFill>
              </a:rPr>
              <a:t>Matthew Godlewski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4300" dirty="0" smtClean="0"/>
              <a:t>President, NGVAmerica</a:t>
            </a:r>
          </a:p>
          <a:p>
            <a:r>
              <a:rPr lang="en-US" dirty="0" smtClean="0">
                <a:solidFill>
                  <a:schemeClr val="bg1"/>
                </a:solidFill>
                <a:hlinkClick r:id="rId2"/>
              </a:rPr>
              <a:t>mgodlewski@ngvamerica.org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learn more, visit: www.ngvamerica.org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790950"/>
            <a:ext cx="3188183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5704"/>
            <a:ext cx="5486400" cy="3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1238250"/>
            <a:ext cx="7594600" cy="7802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Problem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Urban Emissions &amp; Public Health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28950"/>
            <a:ext cx="133502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2B0"/>
                </a:solidFill>
              </a:rPr>
              <a:t>Urban Emissions: Leading Sources</a:t>
            </a:r>
            <a:endParaRPr lang="en-US" b="1" dirty="0">
              <a:solidFill>
                <a:srgbClr val="0072B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4324350"/>
            <a:ext cx="8686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DTF Analysis on HIS Vehicles in Operation Data, December 2015</a:t>
            </a:r>
            <a:endParaRPr lang="en-US" sz="105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590550"/>
            <a:ext cx="7531100" cy="38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0" y="2416077"/>
            <a:ext cx="9144000" cy="2727423"/>
          </a:xfrm>
          <a:prstGeom prst="rect">
            <a:avLst/>
          </a:prstGeom>
          <a:gradFill flip="none" rotWithShape="1">
            <a:gsLst>
              <a:gs pos="0">
                <a:srgbClr val="0072B0">
                  <a:shade val="30000"/>
                  <a:satMod val="115000"/>
                </a:srgbClr>
              </a:gs>
              <a:gs pos="50000">
                <a:srgbClr val="0072B0">
                  <a:shade val="67500"/>
                  <a:satMod val="115000"/>
                </a:srgbClr>
              </a:gs>
              <a:gs pos="100000">
                <a:srgbClr val="0072B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41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377727"/>
            <a:ext cx="4419600" cy="166062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72B0"/>
                </a:solidFill>
              </a:rPr>
              <a:t>Urban Emissions: Public Health Impacts</a:t>
            </a:r>
            <a:endParaRPr lang="en-US" b="1" dirty="0">
              <a:solidFill>
                <a:srgbClr val="0072B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subTitle" idx="1"/>
          </p:nvPr>
        </p:nvSpPr>
        <p:spPr>
          <a:xfrm>
            <a:off x="-762000" y="4400550"/>
            <a:ext cx="5791200" cy="335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i="1" dirty="0" smtClean="0">
                <a:solidFill>
                  <a:schemeClr val="bg1"/>
                </a:solidFill>
              </a:rPr>
              <a:t>Source: </a:t>
            </a:r>
            <a:r>
              <a:rPr lang="en-US" sz="1200" i="1" dirty="0">
                <a:solidFill>
                  <a:schemeClr val="bg1"/>
                </a:solidFill>
              </a:rPr>
              <a:t>American Lung Association's "State of the Air 2016</a:t>
            </a:r>
            <a:r>
              <a:rPr lang="en-US" sz="1200" i="1" dirty="0" smtClean="0">
                <a:solidFill>
                  <a:schemeClr val="bg1"/>
                </a:solidFill>
              </a:rPr>
              <a:t>"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53000" y="2724150"/>
            <a:ext cx="38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Breathing in particle pollution </a:t>
            </a:r>
            <a:r>
              <a:rPr lang="en-US" b="1" dirty="0" smtClean="0">
                <a:solidFill>
                  <a:schemeClr val="bg1"/>
                </a:solidFill>
              </a:rPr>
              <a:t>increases </a:t>
            </a:r>
            <a:r>
              <a:rPr lang="en-US" b="1" dirty="0">
                <a:solidFill>
                  <a:schemeClr val="bg1"/>
                </a:solidFill>
              </a:rPr>
              <a:t>the risk of: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Asthma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Lung Cancer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Heart Disease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Premature Death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876550"/>
            <a:ext cx="335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≈ </a:t>
            </a:r>
            <a:r>
              <a:rPr lang="en-US" sz="6000" b="1" dirty="0">
                <a:solidFill>
                  <a:schemeClr val="bg1"/>
                </a:solidFill>
              </a:rPr>
              <a:t>50% </a:t>
            </a:r>
            <a:endParaRPr lang="en-US" sz="6000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of </a:t>
            </a:r>
            <a:r>
              <a:rPr lang="en-US" b="1" dirty="0">
                <a:solidFill>
                  <a:schemeClr val="bg1"/>
                </a:solidFill>
              </a:rPr>
              <a:t>Americans live in </a:t>
            </a:r>
            <a:r>
              <a:rPr lang="en-US" b="1" dirty="0" smtClean="0">
                <a:solidFill>
                  <a:schemeClr val="bg1"/>
                </a:solidFill>
              </a:rPr>
              <a:t>areas </a:t>
            </a:r>
            <a:r>
              <a:rPr lang="en-US" b="1" dirty="0">
                <a:solidFill>
                  <a:schemeClr val="bg1"/>
                </a:solidFill>
              </a:rPr>
              <a:t>with air that is unhealthy to </a:t>
            </a:r>
            <a:r>
              <a:rPr lang="en-US" b="1" dirty="0" smtClean="0">
                <a:solidFill>
                  <a:schemeClr val="bg1"/>
                </a:solidFill>
              </a:rPr>
              <a:t>breathe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flipV="1">
            <a:off x="5029200" y="2388870"/>
            <a:ext cx="424282" cy="36576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gva_infographic_american_health_map_v3whitebkg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50"/>
            <a:ext cx="387000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gva_icons.-renewable-white.png"/>
          <p:cNvPicPr>
            <a:picLocks noChangeAspect="1"/>
          </p:cNvPicPr>
          <p:nvPr/>
        </p:nvPicPr>
        <p:blipFill>
          <a:blip r:embed="rId2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692319"/>
            <a:ext cx="8229600" cy="8455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Solution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Natural Gas Vehicles: </a:t>
            </a:r>
            <a:r>
              <a:rPr lang="en-US" dirty="0" smtClean="0">
                <a:solidFill>
                  <a:schemeClr val="bg1"/>
                </a:solidFill>
              </a:rPr>
              <a:t>Sustainable, Responsible,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1765-85E4-438C-B283-FF5A783D650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ngva_icons-available-now-wh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52" y="3066528"/>
            <a:ext cx="1298448" cy="1334022"/>
          </a:xfrm>
          <a:prstGeom prst="rect">
            <a:avLst/>
          </a:prstGeom>
        </p:spPr>
      </p:pic>
      <p:pic>
        <p:nvPicPr>
          <p:cNvPr id="5" name="Picture 4" descr="ngva_icons.-financial-balance-wh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76" y="3066528"/>
            <a:ext cx="1298448" cy="1334022"/>
          </a:xfrm>
          <a:prstGeom prst="rect">
            <a:avLst/>
          </a:prstGeom>
        </p:spPr>
      </p:pic>
      <p:pic>
        <p:nvPicPr>
          <p:cNvPr id="6" name="Picture 5" descr="ngva_icons.-renewable-whit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66528"/>
            <a:ext cx="1298448" cy="13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6585</TotalTime>
  <Words>2584</Words>
  <Application>Microsoft Office PowerPoint</Application>
  <PresentationFormat>On-screen Show (16:9)</PresentationFormat>
  <Paragraphs>508</Paragraphs>
  <Slides>51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MS Mincho</vt:lpstr>
      <vt:lpstr>ＭＳ Ｐゴシック</vt:lpstr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About NGVAmerica</vt:lpstr>
      <vt:lpstr>NGVAmerica Members</vt:lpstr>
      <vt:lpstr>Federal Policy – Level Playing Field for NGVs</vt:lpstr>
      <vt:lpstr>State policy putting more NGVs on the road...</vt:lpstr>
      <vt:lpstr>The Problem</vt:lpstr>
      <vt:lpstr>Urban Emissions: Leading Sources</vt:lpstr>
      <vt:lpstr>Urban Emissions: Public Health Impacts</vt:lpstr>
      <vt:lpstr>The Solution</vt:lpstr>
      <vt:lpstr>Advantages of Natural Gas as a Transportation Fuel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Solution</vt:lpstr>
      <vt:lpstr>PowerPoint Presentation</vt:lpstr>
      <vt:lpstr>PowerPoint Presentation</vt:lpstr>
      <vt:lpstr>Cummins Westport Optional Near Zero Product Line</vt:lpstr>
      <vt:lpstr>PowerPoint Presentation</vt:lpstr>
      <vt:lpstr>PowerPoint Presentation</vt:lpstr>
      <vt:lpstr>PowerPoint Presentation</vt:lpstr>
      <vt:lpstr>What does this really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NGV Service &amp; Maintenance Improvements</vt:lpstr>
      <vt:lpstr>Opportunity</vt:lpstr>
      <vt:lpstr>$2.9 Billion Volkswagen Environmental Mitigation Trust</vt:lpstr>
      <vt:lpstr>Funds for Each State ($2,925,000,000)</vt:lpstr>
      <vt:lpstr>Responsible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Bold Impact on Air Quality Today</dc:title>
  <dc:creator>Sarah Gallagher</dc:creator>
  <cp:lastModifiedBy>Matt Godlewski</cp:lastModifiedBy>
  <cp:revision>329</cp:revision>
  <dcterms:created xsi:type="dcterms:W3CDTF">2017-01-16T17:03:02Z</dcterms:created>
  <dcterms:modified xsi:type="dcterms:W3CDTF">2017-03-02T15:40:31Z</dcterms:modified>
</cp:coreProperties>
</file>