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67" r:id="rId6"/>
    <p:sldId id="269" r:id="rId7"/>
    <p:sldId id="268" r:id="rId8"/>
    <p:sldId id="270" r:id="rId9"/>
    <p:sldId id="271" r:id="rId10"/>
    <p:sldId id="276" r:id="rId11"/>
  </p:sldIdLst>
  <p:sldSz cx="12192000" cy="6858000"/>
  <p:notesSz cx="7023100" cy="93091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utura Md BT" panose="020B06020202040203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7C"/>
    <a:srgbClr val="002F47"/>
    <a:srgbClr val="25B5AF"/>
    <a:srgbClr val="055873"/>
    <a:srgbClr val="C6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10" d="100"/>
          <a:sy n="110" d="100"/>
        </p:scale>
        <p:origin x="317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78B08-09D5-468E-BD5A-7960CC6EF9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8F998-E325-434D-BC75-7C0F989F6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BECDD2-485A-4D9C-AD18-D8867352E772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9F75C-4634-4FA7-BC2D-D547FC69D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FC40B-F32A-4285-8740-B65DC61CFB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45E623-CE9C-444E-9B4E-96E43A32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A3CB-55DD-4FC6-9C06-118EEFF07562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BE00-9FD5-4B1E-809B-85BA4E09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BE00-9FD5-4B1E-809B-85BA4E091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F34C6-D889-4A9B-AD2E-3C74ACB59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E99C3E7-AB41-41B4-8FB3-E228B5D8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73" y="5661179"/>
            <a:ext cx="5280453" cy="55708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6DA8-AB1D-49FC-A6D3-C9EDF819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373" y="6356350"/>
            <a:ext cx="1005016" cy="50165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8AB51D46-51CA-4273-BEFF-84B32B351A6D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531CC-0EB2-4919-A949-39BA6995A47E}"/>
              </a:ext>
            </a:extLst>
          </p:cNvPr>
          <p:cNvSpPr/>
          <p:nvPr userDrawn="1"/>
        </p:nvSpPr>
        <p:spPr>
          <a:xfrm>
            <a:off x="0" y="2375458"/>
            <a:ext cx="12192000" cy="1619251"/>
          </a:xfrm>
          <a:prstGeom prst="rect">
            <a:avLst/>
          </a:prstGeom>
          <a:solidFill>
            <a:srgbClr val="25B5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7D4BD-32FF-44EE-912C-C8010AC3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6525"/>
            <a:ext cx="12192000" cy="959194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F043CB-B59B-4AB0-BB1B-E6AEC63EE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D469E33-233C-4488-AC4A-D5F63EA0D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2DB66072-5828-4EAD-B142-0C405BA48D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7C10-E177-4D0A-8E94-0379E758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84AA-E1FA-4FD7-A936-729510EB5C95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4D4D-4C9E-4D63-BC58-ED24FA0D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731ECD-366D-4449-AF44-4449041BD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2339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7C10-E177-4D0A-8E94-0379E758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E45A-1B24-4FAB-BEE1-EC05B0AC952D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4D4D-4C9E-4D63-BC58-ED24FA0D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F083B-62FE-4834-A9AD-4D8FB01157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BA0D-469E-4510-8712-A3DA601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6899-6C7B-4E69-B78B-DFE1D128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610411"/>
            <a:ext cx="487062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379EF-687D-4DD7-B733-4FEC8F835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72" y="1610411"/>
            <a:ext cx="487062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9835C-A085-4BB9-A8BA-1FC97D4B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849" y="6353861"/>
            <a:ext cx="2743200" cy="504139"/>
          </a:xfrm>
        </p:spPr>
        <p:txBody>
          <a:bodyPr/>
          <a:lstStyle/>
          <a:p>
            <a:fld id="{D7A4F7C1-23BF-400D-B54D-C3EDB84CC386}" type="datetime1">
              <a:rPr lang="en-US" smtClean="0"/>
              <a:t>1/20/2020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7E2BF-6D01-42DE-8891-E84C8570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98AE1-6E63-4A67-AE88-ECF74820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5213" y="1319213"/>
            <a:ext cx="4522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3522D-4A54-41F8-A627-6B7CE38F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5213" y="2143125"/>
            <a:ext cx="4522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14D3E-548A-4EDE-B3E5-0D238E460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3192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5E5D4-91B8-4F71-82CA-998F866DA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214312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5B141-E513-4D0D-8663-BFFD3FE3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5970-90B6-42F4-B9DE-445EDCEA637A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8CAF0-BBD3-42E0-8826-83B93194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EF9C3-5A5D-4640-9179-CFAC6907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-24714"/>
            <a:ext cx="1108195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4155-4698-4517-83E0-F92864E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4A8CF-28DC-462F-B95D-28E2BFA2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381-4BFD-42CE-A75B-CD8135289F81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DD604-7264-4FF8-9393-ED843080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A4FAA-C889-4BFC-B5D0-F52C3D3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AC5-517F-46E9-B515-B21176BBB4E0}" type="datetime1">
              <a:rPr lang="en-US" smtClean="0"/>
              <a:t>1/20/2020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C79E-8173-4D5A-8555-DD4DD506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CECFF-CCBE-42A3-A741-66F08494587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71E1A-2272-4999-BAF0-6E976478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788345" cy="122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17D6-EF9C-4877-A962-8E25DB01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727" y="1615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F4D2F-CED4-4213-ADBB-FB6DCD52A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849" y="6353175"/>
            <a:ext cx="2743200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F9E12B71-6DB9-40FC-A497-D8D910C863B3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E9675-5394-4D59-A39E-941745D4C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2DB66072-5828-4EAD-B142-0C405BA48D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A6E9A-4C0D-406F-B5CC-33FAA3649D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Futura Md BT" panose="020B06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B5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ouston-cleancities.org/2019-annual-surve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EC684DB-B18F-41DD-B5B7-72F06ECA5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F4F179-204D-4AEF-B02F-E91C5E430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Clean Cities Annual Report</a:t>
            </a:r>
          </a:p>
        </p:txBody>
      </p:sp>
    </p:spTree>
    <p:extLst>
      <p:ext uri="{BB962C8B-B14F-4D97-AF65-F5344CB8AC3E}">
        <p14:creationId xmlns:p14="http://schemas.microsoft.com/office/powerpoint/2010/main" val="42661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99B7FB-1DBA-49BD-ABBC-6FE93D64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F0AD9-ED01-432D-99C5-461C74D2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469" y="1276213"/>
            <a:ext cx="6788927" cy="4962673"/>
          </a:xfrm>
        </p:spPr>
        <p:txBody>
          <a:bodyPr>
            <a:normAutofit/>
          </a:bodyPr>
          <a:lstStyle/>
          <a:p>
            <a:r>
              <a:rPr lang="en-US" dirty="0"/>
              <a:t>Annual survey of public and private stakeholders from of nearly 100 Clean Cities coalitions</a:t>
            </a:r>
          </a:p>
          <a:p>
            <a:r>
              <a:rPr lang="en-US" dirty="0"/>
              <a:t>Report submitted annually includes major activities and accomplishments for the previous calendar year</a:t>
            </a:r>
          </a:p>
          <a:p>
            <a:r>
              <a:rPr lang="en-US" dirty="0"/>
              <a:t>Summarizes the use of and the impacts of alternative fuel use in our region</a:t>
            </a:r>
          </a:p>
          <a:p>
            <a:r>
              <a:rPr lang="en-US" dirty="0"/>
              <a:t>Provides planning data for the Coalition and H-GAC</a:t>
            </a:r>
          </a:p>
          <a:p>
            <a:endParaRPr lang="en-US" dirty="0"/>
          </a:p>
        </p:txBody>
      </p:sp>
      <p:pic>
        <p:nvPicPr>
          <p:cNvPr id="3" name="Picture 2" descr="Cover of the 2018 Clean Cities Annual Survey">
            <a:extLst>
              <a:ext uri="{FF2B5EF4-FFF2-40B4-BE49-F238E27FC236}">
                <a16:creationId xmlns:a16="http://schemas.microsoft.com/office/drawing/2014/main" id="{83F1F417-61A2-48C8-AF61-B55FEB935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2" y="1228423"/>
            <a:ext cx="3834793" cy="49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3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FC6A-8078-4C8A-9308-C7417A0B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52685-6FC5-4069-ACDC-6AD605EF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79" y="1228423"/>
            <a:ext cx="472601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FC6A-8078-4C8A-9308-C7417A0B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A59A1-44E2-4A0D-89DE-B16E677E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727" y="1615129"/>
            <a:ext cx="9588777" cy="45817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Coalition Specific:</a:t>
            </a:r>
          </a:p>
          <a:p>
            <a:pPr lvl="1"/>
            <a:r>
              <a:rPr lang="en-US" dirty="0"/>
              <a:t>Membership, funding, projects, and activities</a:t>
            </a:r>
          </a:p>
          <a:p>
            <a:r>
              <a:rPr lang="en-US" dirty="0"/>
              <a:t>Regional Activity:</a:t>
            </a:r>
          </a:p>
          <a:p>
            <a:pPr lvl="1"/>
            <a:r>
              <a:rPr lang="en-US" dirty="0"/>
              <a:t>New and existing alt. fuel stations</a:t>
            </a:r>
          </a:p>
          <a:p>
            <a:pPr lvl="1"/>
            <a:r>
              <a:rPr lang="en-US" dirty="0"/>
              <a:t>New and existing alt. fuel and hybrid vehicle deployments</a:t>
            </a:r>
          </a:p>
          <a:p>
            <a:pPr lvl="1"/>
            <a:r>
              <a:rPr lang="en-US" dirty="0"/>
              <a:t>Sales of alternative fuels </a:t>
            </a:r>
          </a:p>
          <a:p>
            <a:pPr lvl="1"/>
            <a:r>
              <a:rPr lang="en-US" dirty="0"/>
              <a:t>Existing idle-reduction initiatives </a:t>
            </a:r>
          </a:p>
          <a:p>
            <a:pPr lvl="1"/>
            <a:r>
              <a:rPr lang="en-US" dirty="0"/>
              <a:t>Fuel economy, VMT, and idle reduction efforts</a:t>
            </a:r>
          </a:p>
          <a:p>
            <a:r>
              <a:rPr lang="en-US" dirty="0"/>
              <a:t>NREL and DOE analyze the data and translate into </a:t>
            </a:r>
            <a:r>
              <a:rPr lang="en-US" u="sng" dirty="0"/>
              <a:t>petroleum-use</a:t>
            </a:r>
            <a:r>
              <a:rPr lang="en-US" dirty="0"/>
              <a:t> and </a:t>
            </a:r>
            <a:r>
              <a:rPr lang="en-US" u="sng" dirty="0"/>
              <a:t>greenhouse gas reduction</a:t>
            </a:r>
            <a:r>
              <a:rPr lang="en-US" dirty="0"/>
              <a:t> for individual regions and for the Clean Cities program as a whole.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5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FC6A-8078-4C8A-9308-C7417A0B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A59A1-44E2-4A0D-89DE-B16E677E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727" y="1615130"/>
            <a:ext cx="9562463" cy="4351338"/>
          </a:xfrm>
        </p:spPr>
        <p:txBody>
          <a:bodyPr/>
          <a:lstStyle/>
          <a:p>
            <a:r>
              <a:rPr lang="en-US" dirty="0"/>
              <a:t>This year’s survey is open</a:t>
            </a:r>
          </a:p>
          <a:p>
            <a:r>
              <a:rPr lang="en-US" dirty="0"/>
              <a:t>Collecting information about fuels used and activities that occurred in </a:t>
            </a:r>
            <a:r>
              <a:rPr lang="en-US" u="sng" dirty="0"/>
              <a:t>2019</a:t>
            </a:r>
          </a:p>
          <a:p>
            <a:r>
              <a:rPr lang="en-US" dirty="0"/>
              <a:t>Due date for responses: </a:t>
            </a:r>
            <a:r>
              <a:rPr lang="en-US" u="sng" dirty="0"/>
              <a:t>February 15, 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houston-cleancities.org/2019-annual-survey/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9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99B7FB-1DBA-49BD-ABBC-6FE93D64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536173" cy="122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F0AD9-ED01-432D-99C5-461C74D2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54" y="1615130"/>
            <a:ext cx="11536173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/>
              <a:t>Questions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749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cmpo-slide-template-2018.potx" id="{55C424A4-6578-47F1-921E-000C933B0E45}" vid="{077AF745-3FC8-449C-A97A-E0047062B7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F91D74CB0348B366A84E6AAE43A7" ma:contentTypeVersion="2" ma:contentTypeDescription="Create a new document." ma:contentTypeScope="" ma:versionID="8d9bf9b54c776dcd9e52d97d08f6fed8">
  <xsd:schema xmlns:xsd="http://www.w3.org/2001/XMLSchema" xmlns:xs="http://www.w3.org/2001/XMLSchema" xmlns:p="http://schemas.microsoft.com/office/2006/metadata/properties" xmlns:ns2="87b9e4dc-a43b-460c-acab-a7dce2b38dc8" targetNamespace="http://schemas.microsoft.com/office/2006/metadata/properties" ma:root="true" ma:fieldsID="4e052daf0d1a6962fad4a176cf97133b" ns2:_="">
    <xsd:import namespace="87b9e4dc-a43b-460c-acab-a7dce2b38d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e4dc-a43b-460c-acab-a7dce2b38d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7b9e4dc-a43b-460c-acab-a7dce2b38dc8">ARRAEUAATR24-503547211-8432</_dlc_DocId>
    <_dlc_DocIdUrl xmlns="87b9e4dc-a43b-460c-acab-a7dce2b38dc8">
      <Url>http://aq.hgac.net/_layouts/15/DocIdRedir.aspx?ID=ARRAEUAATR24-503547211-8432</Url>
      <Description>ARRAEUAATR24-503547211-8432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FE2A22F-3F14-4C79-A21D-36CCA7DC9448}"/>
</file>

<file path=customXml/itemProps2.xml><?xml version="1.0" encoding="utf-8"?>
<ds:datastoreItem xmlns:ds="http://schemas.openxmlformats.org/officeDocument/2006/customXml" ds:itemID="{5745F70C-BCE1-465E-B085-9790EF227533}"/>
</file>

<file path=customXml/itemProps3.xml><?xml version="1.0" encoding="utf-8"?>
<ds:datastoreItem xmlns:ds="http://schemas.openxmlformats.org/officeDocument/2006/customXml" ds:itemID="{EF31DA41-AA81-4C44-A38E-7A306D3F4A69}"/>
</file>

<file path=customXml/itemProps4.xml><?xml version="1.0" encoding="utf-8"?>
<ds:datastoreItem xmlns:ds="http://schemas.openxmlformats.org/officeDocument/2006/customXml" ds:itemID="{E6C4549B-8A14-4D91-8BDE-C798B84EDF72}"/>
</file>

<file path=docProps/app.xml><?xml version="1.0" encoding="utf-8"?>
<Properties xmlns="http://schemas.openxmlformats.org/officeDocument/2006/extended-properties" xmlns:vt="http://schemas.openxmlformats.org/officeDocument/2006/docPropsVTypes">
  <Template>hgacmpo-slide-template-2018</Template>
  <TotalTime>2521</TotalTime>
  <Words>167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Futura Md BT</vt:lpstr>
      <vt:lpstr>Wingdings</vt:lpstr>
      <vt:lpstr>Calibri</vt:lpstr>
      <vt:lpstr>Courier New</vt:lpstr>
      <vt:lpstr>Office Theme</vt:lpstr>
      <vt:lpstr>Clean Cities Annual Report</vt:lpstr>
      <vt:lpstr>Background</vt:lpstr>
      <vt:lpstr>Background</vt:lpstr>
      <vt:lpstr>Data Collected</vt:lpstr>
      <vt:lpstr>Current Survey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Cities Annual Report</dc:title>
  <dc:creator>Andrew J. DeCandis</dc:creator>
  <cp:lastModifiedBy>Andrew J. DeCandis</cp:lastModifiedBy>
  <cp:revision>7</cp:revision>
  <cp:lastPrinted>2017-12-07T14:32:31Z</cp:lastPrinted>
  <dcterms:created xsi:type="dcterms:W3CDTF">2019-01-21T14:30:36Z</dcterms:created>
  <dcterms:modified xsi:type="dcterms:W3CDTF">2020-01-22T13:50:03Z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0x01010067E7F91D74CB0348B366A84E6AAE43A7</vt:lpwstr>
  </property>
  <property fmtid="{D5CDD505-2E9C-101B-9397-08002B2CF9AE}" pid="3" name="_dlc_DocIdItemGuid">
    <vt:lpwstr>fa11ad41-55d3-479b-91d3-046233d077b4</vt:lpwstr>
  </property>
</Properties>
</file>