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5"/>
  </p:sldMasterIdLst>
  <p:notesMasterIdLst>
    <p:notesMasterId r:id="rId13"/>
  </p:notesMasterIdLst>
  <p:handoutMasterIdLst>
    <p:handoutMasterId r:id="rId14"/>
  </p:handoutMasterIdLst>
  <p:sldIdLst>
    <p:sldId id="256" r:id="rId6"/>
    <p:sldId id="321" r:id="rId7"/>
    <p:sldId id="351" r:id="rId8"/>
    <p:sldId id="345" r:id="rId9"/>
    <p:sldId id="350" r:id="rId10"/>
    <p:sldId id="348" r:id="rId11"/>
    <p:sldId id="34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87857" autoAdjust="0"/>
  </p:normalViewPr>
  <p:slideViewPr>
    <p:cSldViewPr>
      <p:cViewPr varScale="1">
        <p:scale>
          <a:sx n="104" d="100"/>
          <a:sy n="104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coalition is currently and is expected to be financially sustainable over the next 3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coalition is currently and is expected to be financially sustainable over the next 3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819400"/>
            <a:ext cx="8229600" cy="3124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Houston-Galveston </a:t>
            </a:r>
            <a:br>
              <a:rPr lang="en-US" sz="3600" dirty="0"/>
            </a:br>
            <a:r>
              <a:rPr lang="en-US" sz="3600" u="sng" dirty="0"/>
              <a:t>Clean cities Coalition</a:t>
            </a:r>
            <a:br>
              <a:rPr lang="en-US" sz="3600" dirty="0"/>
            </a:br>
            <a:r>
              <a:rPr lang="en-US" sz="3600" dirty="0"/>
              <a:t>QUARTERLY MEETING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January 22</a:t>
            </a:r>
            <a:r>
              <a:rPr lang="en-US" sz="2000" baseline="30000" dirty="0"/>
              <a:t>nd</a:t>
            </a:r>
            <a:r>
              <a:rPr lang="en-US" sz="2000" dirty="0"/>
              <a:t>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43200" y="1600200"/>
            <a:ext cx="5715000" cy="15240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3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>
                <a:latin typeface="+mj-lt"/>
              </a:rPr>
              <a:t>Sandra Holliday, Air Quality Program Manager 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Andrew DeCandis, Planner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Ben Finley, Program Coordinator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Gilbert Washington, Program Coordinator</a:t>
            </a:r>
          </a:p>
        </p:txBody>
      </p:sp>
      <p:sp>
        <p:nvSpPr>
          <p:cNvPr id="6" name="Freeform 5"/>
          <p:cNvSpPr/>
          <p:nvPr/>
        </p:nvSpPr>
        <p:spPr>
          <a:xfrm>
            <a:off x="304800" y="19349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Houston-Galveston Clean Cities Coalition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2743200" y="3429000"/>
            <a:ext cx="5715000" cy="12192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2" spcCol="1270" anchor="ctr" anchorCtr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550" b="1" dirty="0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Chair</a:t>
            </a:r>
            <a:r>
              <a:rPr lang="en-US" sz="1550" dirty="0">
                <a:latin typeface="+mj-lt"/>
              </a:rPr>
              <a:t> – Susan Shifflett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Vice Chair </a:t>
            </a:r>
            <a:r>
              <a:rPr lang="en-US" sz="1550" dirty="0">
                <a:latin typeface="+mj-lt"/>
              </a:rPr>
              <a:t>– Norman Whitton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30414" y="36113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 2019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Advisory Board</a:t>
            </a:r>
          </a:p>
        </p:txBody>
      </p:sp>
      <p:sp>
        <p:nvSpPr>
          <p:cNvPr id="9" name="Freeform 8"/>
          <p:cNvSpPr/>
          <p:nvPr/>
        </p:nvSpPr>
        <p:spPr>
          <a:xfrm>
            <a:off x="2743200" y="5264943"/>
            <a:ext cx="5806440" cy="1059657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dirty="0">
                <a:latin typeface="+mj-lt"/>
              </a:rPr>
              <a:t>Attending in person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kern="1200" dirty="0">
                <a:latin typeface="+mj-lt"/>
              </a:rPr>
              <a:t>Attending via conference call</a:t>
            </a:r>
          </a:p>
        </p:txBody>
      </p:sp>
      <p:sp>
        <p:nvSpPr>
          <p:cNvPr id="10" name="Freeform 9"/>
          <p:cNvSpPr/>
          <p:nvPr/>
        </p:nvSpPr>
        <p:spPr>
          <a:xfrm>
            <a:off x="304800" y="5367535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dirty="0">
                <a:latin typeface="+mj-lt"/>
              </a:rPr>
              <a:t>Stakeholders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Officers and Advisory Board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0600" y="19050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Officer Election and Advisory Board</a:t>
            </a:r>
          </a:p>
        </p:txBody>
      </p:sp>
      <p:sp>
        <p:nvSpPr>
          <p:cNvPr id="8" name="Freeform 7"/>
          <p:cNvSpPr/>
          <p:nvPr/>
        </p:nvSpPr>
        <p:spPr>
          <a:xfrm>
            <a:off x="990600" y="2251617"/>
            <a:ext cx="7391399" cy="3691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Officers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Elected by stakeholders.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Chair meetings and advise on overall operations of the Coalition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Advisory Board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Previously, representatives were elected by the group from different alt. fuel categories and fleets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This year, we are testing a less formal structure with volunteers from our stakeholders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Advisors will: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Participate in periodic short conference calls to discuss coalition business and assist with the general direction of the Coalition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Help make suggestions for meeting and workshop topics and presentations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Have influence on the direction of the Coalition for future years</a:t>
            </a:r>
          </a:p>
        </p:txBody>
      </p:sp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2019 Officer/Adv. Board Recruiting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9575" y="3200400"/>
            <a:ext cx="8153400" cy="3657600"/>
          </a:xfrm>
        </p:spPr>
        <p:txBody>
          <a:bodyPr numCol="1"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/>
              <a:t>Coalition Officers</a:t>
            </a:r>
          </a:p>
          <a:p>
            <a:r>
              <a:rPr lang="en-US" sz="2800" dirty="0"/>
              <a:t>Chair – </a:t>
            </a:r>
          </a:p>
          <a:p>
            <a:r>
              <a:rPr lang="en-US" sz="2800" dirty="0"/>
              <a:t>Vice Chair – 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Advisory Committee Members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 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  </a:t>
            </a:r>
          </a:p>
          <a:p>
            <a:endParaRPr lang="en-US" sz="3200" b="1" dirty="0"/>
          </a:p>
        </p:txBody>
      </p:sp>
      <p:sp>
        <p:nvSpPr>
          <p:cNvPr id="5" name="Freeform 4"/>
          <p:cNvSpPr/>
          <p:nvPr/>
        </p:nvSpPr>
        <p:spPr>
          <a:xfrm>
            <a:off x="990600" y="1627909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Officer Election and Advisory Board Volunteers</a:t>
            </a:r>
          </a:p>
        </p:txBody>
      </p:sp>
      <p:sp>
        <p:nvSpPr>
          <p:cNvPr id="6" name="Freeform 5"/>
          <p:cNvSpPr/>
          <p:nvPr/>
        </p:nvSpPr>
        <p:spPr>
          <a:xfrm>
            <a:off x="990600" y="1974526"/>
            <a:ext cx="7391399" cy="643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Officers chair meetings and advise on overall operations of the Coalition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Advisory Board representatives are elected from each alt. fuel category, fleets, and those interested in idling issues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90600" y="16764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latin typeface="+mj-lt"/>
              </a:rPr>
              <a:t>W</a:t>
            </a:r>
            <a:r>
              <a:rPr lang="en-US" sz="1600" b="1" dirty="0">
                <a:latin typeface="+mj-lt"/>
              </a:rPr>
              <a:t>hat We Offer				What We Expect</a:t>
            </a:r>
            <a:endParaRPr lang="en-US" sz="1600" b="1" kern="1200" dirty="0"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90600" y="2023017"/>
            <a:ext cx="7391399" cy="948783"/>
          </a:xfrm>
          <a:custGeom>
            <a:avLst/>
            <a:gdLst>
              <a:gd name="connsiteX0" fmla="*/ 0 w 7391399"/>
              <a:gd name="connsiteY0" fmla="*/ 0 h 579161"/>
              <a:gd name="connsiteX1" fmla="*/ 7391399 w 7391399"/>
              <a:gd name="connsiteY1" fmla="*/ 0 h 579161"/>
              <a:gd name="connsiteX2" fmla="*/ 7391399 w 7391399"/>
              <a:gd name="connsiteY2" fmla="*/ 579161 h 579161"/>
              <a:gd name="connsiteX3" fmla="*/ 0 w 7391399"/>
              <a:gd name="connsiteY3" fmla="*/ 579161 h 579161"/>
              <a:gd name="connsiteX4" fmla="*/ 0 w 7391399"/>
              <a:gd name="connsiteY4" fmla="*/ 0 h 5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79161">
                <a:moveTo>
                  <a:pt x="0" y="0"/>
                </a:moveTo>
                <a:lnTo>
                  <a:pt x="7391399" y="0"/>
                </a:lnTo>
                <a:lnTo>
                  <a:pt x="7391399" y="579161"/>
                </a:lnTo>
                <a:lnTo>
                  <a:pt x="0" y="5791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2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kern="1200" dirty="0">
                <a:latin typeface="+mj-lt"/>
              </a:rPr>
              <a:t>Networking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Marketing opportunities (email campaigns, website)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Funding information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Membership Agreement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Annual Survey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Attend meetings and provide input to Annual Operating Plan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kern="1200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90600" y="48006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Annual Operating Plan</a:t>
            </a:r>
          </a:p>
        </p:txBody>
      </p:sp>
      <p:sp>
        <p:nvSpPr>
          <p:cNvPr id="10" name="Freeform 9"/>
          <p:cNvSpPr/>
          <p:nvPr/>
        </p:nvSpPr>
        <p:spPr>
          <a:xfrm>
            <a:off x="990600" y="5147217"/>
            <a:ext cx="7391399" cy="1282206"/>
          </a:xfrm>
          <a:custGeom>
            <a:avLst/>
            <a:gdLst>
              <a:gd name="connsiteX0" fmla="*/ 0 w 7391399"/>
              <a:gd name="connsiteY0" fmla="*/ 0 h 520206"/>
              <a:gd name="connsiteX1" fmla="*/ 7391399 w 7391399"/>
              <a:gd name="connsiteY1" fmla="*/ 0 h 520206"/>
              <a:gd name="connsiteX2" fmla="*/ 7391399 w 7391399"/>
              <a:gd name="connsiteY2" fmla="*/ 520206 h 520206"/>
              <a:gd name="connsiteX3" fmla="*/ 0 w 7391399"/>
              <a:gd name="connsiteY3" fmla="*/ 520206 h 520206"/>
              <a:gd name="connsiteX4" fmla="*/ 0 w 7391399"/>
              <a:gd name="connsiteY4" fmla="*/ 0 h 52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20206">
                <a:moveTo>
                  <a:pt x="0" y="0"/>
                </a:moveTo>
                <a:lnTo>
                  <a:pt x="7391399" y="0"/>
                </a:lnTo>
                <a:lnTo>
                  <a:pt x="7391399" y="520206"/>
                </a:lnTo>
                <a:lnTo>
                  <a:pt x="0" y="5202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Plan to hold the Clean Fleet Technology Conference again this year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Offer smaller site visits and educational tours of fleet operations and infrastructure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Continue to develop and grow the coalition through outreach/stakeholder contact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Assist with the development of alt fuel infrastructure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Assist stakeholders with understanding and applying for VW Settlement funds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What would be most helpful for you?</a:t>
            </a:r>
          </a:p>
        </p:txBody>
      </p:sp>
      <p:sp>
        <p:nvSpPr>
          <p:cNvPr id="11" name="Freeform 10"/>
          <p:cNvSpPr/>
          <p:nvPr/>
        </p:nvSpPr>
        <p:spPr>
          <a:xfrm>
            <a:off x="990600" y="32004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latin typeface="+mj-lt"/>
              </a:rPr>
              <a:t>W</a:t>
            </a:r>
            <a:r>
              <a:rPr lang="en-US" sz="1600" b="1" dirty="0">
                <a:latin typeface="+mj-lt"/>
              </a:rPr>
              <a:t>hat National CC Offers			What They Expect</a:t>
            </a:r>
            <a:endParaRPr lang="en-US" sz="1600" b="1" kern="1200" dirty="0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90600" y="3547017"/>
            <a:ext cx="7391399" cy="948783"/>
          </a:xfrm>
          <a:custGeom>
            <a:avLst/>
            <a:gdLst>
              <a:gd name="connsiteX0" fmla="*/ 0 w 7391399"/>
              <a:gd name="connsiteY0" fmla="*/ 0 h 579161"/>
              <a:gd name="connsiteX1" fmla="*/ 7391399 w 7391399"/>
              <a:gd name="connsiteY1" fmla="*/ 0 h 579161"/>
              <a:gd name="connsiteX2" fmla="*/ 7391399 w 7391399"/>
              <a:gd name="connsiteY2" fmla="*/ 579161 h 579161"/>
              <a:gd name="connsiteX3" fmla="*/ 0 w 7391399"/>
              <a:gd name="connsiteY3" fmla="*/ 579161 h 579161"/>
              <a:gd name="connsiteX4" fmla="*/ 0 w 7391399"/>
              <a:gd name="connsiteY4" fmla="*/ 0 h 5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79161">
                <a:moveTo>
                  <a:pt x="0" y="0"/>
                </a:moveTo>
                <a:lnTo>
                  <a:pt x="7391399" y="0"/>
                </a:lnTo>
                <a:lnTo>
                  <a:pt x="7391399" y="579161"/>
                </a:lnTo>
                <a:lnTo>
                  <a:pt x="0" y="5791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2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Educational tools and resources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Information and news about alt fuels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Information about funding opportunities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Annual Operating Plan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Outreach to local alt fuel users and stakeholders (meetings, events, etc.)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Quarterly Fuel Price Report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Annual Survey</a:t>
            </a: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773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January 22</a:t>
            </a:r>
            <a:r>
              <a:rPr lang="en-US" sz="2800" baseline="30000" dirty="0"/>
              <a:t>nd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April 22</a:t>
            </a:r>
            <a:r>
              <a:rPr lang="en-US" sz="2800" baseline="30000" dirty="0"/>
              <a:t>nd</a:t>
            </a:r>
            <a:r>
              <a:rPr lang="en-US" sz="2800" dirty="0"/>
              <a:t> 		9:30-11am</a:t>
            </a:r>
            <a:endParaRPr lang="en-US" sz="3200" dirty="0"/>
          </a:p>
          <a:p>
            <a:pPr lvl="1"/>
            <a:r>
              <a:rPr lang="en-US" sz="2800" dirty="0"/>
              <a:t>July 22</a:t>
            </a:r>
            <a:r>
              <a:rPr lang="en-US" sz="2800" baseline="30000" dirty="0"/>
              <a:t>nd</a:t>
            </a:r>
            <a:r>
              <a:rPr lang="en-US" sz="2800" dirty="0"/>
              <a:t> 		9:30-11am</a:t>
            </a:r>
            <a:endParaRPr lang="en-US" sz="3200" dirty="0"/>
          </a:p>
          <a:p>
            <a:pPr lvl="1"/>
            <a:r>
              <a:rPr lang="en-US" sz="2800" dirty="0"/>
              <a:t>September 23</a:t>
            </a:r>
            <a:r>
              <a:rPr lang="en-US" sz="2800" baseline="30000" dirty="0"/>
              <a:t>rd</a:t>
            </a:r>
            <a:r>
              <a:rPr lang="en-US" sz="2800" dirty="0"/>
              <a:t> 	9:30-11am</a:t>
            </a:r>
            <a:endParaRPr lang="en-US" sz="32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7b9e4dc-a43b-460c-acab-a7dce2b38dc8">ARRAEUAATR24-503547211-8433</_dlc_DocId>
    <_dlc_DocIdUrl xmlns="87b9e4dc-a43b-460c-acab-a7dce2b38dc8">
      <Url>http://aq.hgac.net/_layouts/15/DocIdRedir.aspx?ID=ARRAEUAATR24-503547211-8433</Url>
      <Description>ARRAEUAATR24-503547211-8433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F91D74CB0348B366A84E6AAE43A7" ma:contentTypeVersion="2" ma:contentTypeDescription="Create a new document." ma:contentTypeScope="" ma:versionID="8d9bf9b54c776dcd9e52d97d08f6fed8">
  <xsd:schema xmlns:xsd="http://www.w3.org/2001/XMLSchema" xmlns:xs="http://www.w3.org/2001/XMLSchema" xmlns:p="http://schemas.microsoft.com/office/2006/metadata/properties" xmlns:ns2="87b9e4dc-a43b-460c-acab-a7dce2b38dc8" targetNamespace="http://schemas.microsoft.com/office/2006/metadata/properties" ma:root="true" ma:fieldsID="4e052daf0d1a6962fad4a176cf97133b" ns2:_="">
    <xsd:import namespace="87b9e4dc-a43b-460c-acab-a7dce2b38d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9e4dc-a43b-460c-acab-a7dce2b38d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D5A02E-FC5A-4628-8450-51D6F0FF081A}">
  <ds:schemaRefs>
    <ds:schemaRef ds:uri="http://purl.org/dc/terms/"/>
    <ds:schemaRef ds:uri="http://schemas.microsoft.com/office/2006/documentManagement/types"/>
    <ds:schemaRef ds:uri="87b9e4dc-a43b-460c-acab-a7dce2b38dc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7D9297-BAC1-4638-8B0F-792F8096CE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5A3DFB-AECC-4548-BD36-D8D01F63BF1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99B6262-C49B-4A3F-83FB-8E18BC7882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b9e4dc-a43b-460c-acab-a7dce2b38d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9373</TotalTime>
  <Words>396</Words>
  <Application>Microsoft Office PowerPoint</Application>
  <PresentationFormat>On-screen Show (4:3)</PresentationFormat>
  <Paragraphs>90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Median</vt:lpstr>
      <vt:lpstr>Houston-Galveston  Clean cities Coalition QUARTERLY MEETING   </vt:lpstr>
      <vt:lpstr>Introductions</vt:lpstr>
      <vt:lpstr>Officers and Advisory Board</vt:lpstr>
      <vt:lpstr>2019 Officer/Adv. Board Recruiting</vt:lpstr>
      <vt:lpstr>Expectations</vt:lpstr>
      <vt:lpstr>2020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Andrew J. DeCandis</cp:lastModifiedBy>
  <cp:revision>655</cp:revision>
  <cp:lastPrinted>2014-08-08T14:33:49Z</cp:lastPrinted>
  <dcterms:created xsi:type="dcterms:W3CDTF">2010-08-13T14:26:26Z</dcterms:created>
  <dcterms:modified xsi:type="dcterms:W3CDTF">2020-01-22T14:54:22Z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0x01010067E7F91D74CB0348B366A84E6AAE43A7</vt:lpwstr>
  </property>
  <property fmtid="{D5CDD505-2E9C-101B-9397-08002B2CF9AE}" pid="3" name="_dlc_DocIdItemGuid">
    <vt:lpwstr>1538594d-b05c-4621-9918-c88f08e02a10</vt:lpwstr>
  </property>
</Properties>
</file>