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5"/>
    <p:sldMasterId id="2147483972" r:id="rId6"/>
    <p:sldMasterId id="2147483981" r:id="rId7"/>
  </p:sldMasterIdLst>
  <p:notesMasterIdLst>
    <p:notesMasterId r:id="rId45"/>
  </p:notesMasterIdLst>
  <p:handoutMasterIdLst>
    <p:handoutMasterId r:id="rId46"/>
  </p:handoutMasterIdLst>
  <p:sldIdLst>
    <p:sldId id="256" r:id="rId8"/>
    <p:sldId id="321" r:id="rId9"/>
    <p:sldId id="351" r:id="rId10"/>
    <p:sldId id="352" r:id="rId11"/>
    <p:sldId id="353" r:id="rId12"/>
    <p:sldId id="616" r:id="rId13"/>
    <p:sldId id="617" r:id="rId14"/>
    <p:sldId id="621" r:id="rId15"/>
    <p:sldId id="622" r:id="rId16"/>
    <p:sldId id="286" r:id="rId17"/>
    <p:sldId id="295" r:id="rId18"/>
    <p:sldId id="624" r:id="rId19"/>
    <p:sldId id="289" r:id="rId20"/>
    <p:sldId id="291" r:id="rId21"/>
    <p:sldId id="292" r:id="rId22"/>
    <p:sldId id="294" r:id="rId23"/>
    <p:sldId id="293" r:id="rId24"/>
    <p:sldId id="285" r:id="rId25"/>
    <p:sldId id="310" r:id="rId26"/>
    <p:sldId id="314" r:id="rId27"/>
    <p:sldId id="318" r:id="rId28"/>
    <p:sldId id="316" r:id="rId29"/>
    <p:sldId id="315" r:id="rId30"/>
    <p:sldId id="317" r:id="rId31"/>
    <p:sldId id="625" r:id="rId32"/>
    <p:sldId id="626" r:id="rId33"/>
    <p:sldId id="354" r:id="rId34"/>
    <p:sldId id="357" r:id="rId35"/>
    <p:sldId id="627" r:id="rId36"/>
    <p:sldId id="628" r:id="rId37"/>
    <p:sldId id="629" r:id="rId38"/>
    <p:sldId id="356" r:id="rId39"/>
    <p:sldId id="359" r:id="rId40"/>
    <p:sldId id="360" r:id="rId41"/>
    <p:sldId id="361" r:id="rId42"/>
    <p:sldId id="348" r:id="rId43"/>
    <p:sldId id="342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Bluestein" initials="LB" lastIdx="4" clrIdx="0"/>
  <p:cmAuthor id="1" name="Ellen Bourbon" initials="EB" lastIdx="1" clrIdx="1"/>
  <p:cmAuthor id="2" name="Linda Bluestein" initials="LRB" lastIdx="5" clrIdx="2"/>
  <p:cmAuthor id="3" name="Yue Zhang" initials="YZ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87857" autoAdjust="0"/>
  </p:normalViewPr>
  <p:slideViewPr>
    <p:cSldViewPr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9BFDE0-978E-4289-AD51-52B04A46A0D8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BD5CFB-7C9A-4DB4-A045-6FCFF1DD5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3DF36-D515-496E-B13D-D3DBC280ACC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DF5925-E2B4-4FC0-8D36-67EEFC2915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F5925-E2B4-4FC0-8D36-67EEFC2915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84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17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1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F5925-E2B4-4FC0-8D36-67EEFC2915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6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29C2-5C51-41E5-9231-E55BFCB50DC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12975-34BB-44D6-8468-87083C2672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29C2-5C51-41E5-9231-E55BFCB50DC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12975-34BB-44D6-8468-87083C2672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5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Brief </a:t>
            </a:r>
            <a:r>
              <a:rPr lang="en-US" dirty="0"/>
              <a:t>introduction of the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FF0E-8B3E-4749-9276-3C81BFBC66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Brief </a:t>
            </a:r>
            <a:r>
              <a:rPr lang="en-US" dirty="0"/>
              <a:t>introduction of the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FF0E-8B3E-4749-9276-3C81BFBC66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8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coalition is currently and is expected to be financially sustainable over the next 3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F5925-E2B4-4FC0-8D36-67EEFC2915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DD39B8-CD79-4742-AC6D-798D985A1755}" type="datetime1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333F-93BD-4CD5-9D28-CDCCBED37B74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1A7250-D4E3-4EA7-AB87-C649A9652237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 txBox="1">
            <a:spLocks/>
          </p:cNvSpPr>
          <p:nvPr userDrawn="1"/>
        </p:nvSpPr>
        <p:spPr bwMode="auto">
          <a:xfrm>
            <a:off x="361951" y="6239645"/>
            <a:ext cx="3878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675" dirty="0">
                <a:solidFill>
                  <a:srgbClr val="7F7F7F"/>
                </a:solidFill>
                <a:latin typeface="+mn-lt"/>
                <a:ea typeface="ＭＳ Ｐゴシック"/>
                <a:cs typeface="Arial" charset="0"/>
              </a:rPr>
              <a:t>CenterPoint Energy Proprietary and Confidential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750885"/>
            <a:ext cx="8420100" cy="1470025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2343152"/>
            <a:ext cx="8420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4243391"/>
            <a:ext cx="8420100" cy="714375"/>
          </a:xfrm>
        </p:spPr>
        <p:txBody>
          <a:bodyPr>
            <a:normAutofit/>
          </a:bodyPr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736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53896"/>
            <a:ext cx="4210050" cy="49469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53896"/>
            <a:ext cx="4210050" cy="49469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2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54" y="401527"/>
            <a:ext cx="8004245" cy="1131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3954" y="1703296"/>
            <a:ext cx="8115697" cy="4228042"/>
          </a:xfrm>
        </p:spPr>
        <p:txBody>
          <a:bodyPr numCol="2" spcCol="45720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5848" y="6555446"/>
            <a:ext cx="549273" cy="961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18AE-5831-5845-B137-5B56E031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691374" y="6352803"/>
            <a:ext cx="4017711" cy="298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8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65125"/>
            <a:ext cx="8115300" cy="1201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13953" y="1703296"/>
            <a:ext cx="8115300" cy="4265704"/>
          </a:xfrm>
        </p:spPr>
        <p:txBody>
          <a:bodyPr/>
          <a:lstStyle>
            <a:lvl2pPr>
              <a:defRPr baseline="0">
                <a:latin typeface="+mj-lt"/>
              </a:defRPr>
            </a:lvl2pPr>
            <a:lvl3pPr>
              <a:defRPr baseline="0">
                <a:latin typeface="+mj-lt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5848" y="6555446"/>
            <a:ext cx="549273" cy="9618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18AE-5831-5845-B137-5B56E0317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691374" y="6352803"/>
            <a:ext cx="4017711" cy="298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54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5C03E5-6BBF-094C-8DBA-791CB2F7B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541" y="1269115"/>
            <a:ext cx="5031459" cy="2103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07863" y="6047312"/>
            <a:ext cx="2289124" cy="43123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 spc="375">
                <a:solidFill>
                  <a:srgbClr val="76859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1257663"/>
            <a:ext cx="4135442" cy="2126365"/>
            <a:chOff x="439911" y="1886916"/>
            <a:chExt cx="4689091" cy="2096705"/>
          </a:xfrm>
        </p:grpSpPr>
        <p:sp>
          <p:nvSpPr>
            <p:cNvPr id="13" name="Rectangle 12"/>
            <p:cNvSpPr/>
            <p:nvPr userDrawn="1"/>
          </p:nvSpPr>
          <p:spPr>
            <a:xfrm rot="16200000">
              <a:off x="1712843" y="2809480"/>
              <a:ext cx="2081391" cy="244322"/>
            </a:xfrm>
            <a:prstGeom prst="rect">
              <a:avLst/>
            </a:prstGeom>
            <a:solidFill>
              <a:srgbClr val="00AFAA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6200000">
              <a:off x="799772" y="2739121"/>
              <a:ext cx="2081394" cy="385039"/>
            </a:xfrm>
            <a:prstGeom prst="rect">
              <a:avLst/>
            </a:prstGeom>
            <a:solidFill>
              <a:srgbClr val="00538B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401062" y="2739180"/>
              <a:ext cx="2085414" cy="403468"/>
            </a:xfrm>
            <a:prstGeom prst="rect">
              <a:avLst/>
            </a:prstGeom>
            <a:solidFill>
              <a:schemeClr val="tx1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112483" y="2795214"/>
              <a:ext cx="2085407" cy="276865"/>
            </a:xfrm>
            <a:prstGeom prst="rect">
              <a:avLst/>
            </a:prstGeom>
            <a:solidFill>
              <a:srgbClr val="00A2E0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2897089" y="2836259"/>
              <a:ext cx="2085412" cy="194778"/>
            </a:xfrm>
            <a:prstGeom prst="rect">
              <a:avLst/>
            </a:prstGeom>
            <a:solidFill>
              <a:srgbClr val="79C969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775666" y="2849376"/>
              <a:ext cx="2081394" cy="164528"/>
            </a:xfrm>
            <a:prstGeom prst="rect">
              <a:avLst/>
            </a:prstGeom>
            <a:solidFill>
              <a:srgbClr val="F29934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4041119" y="2884452"/>
              <a:ext cx="2085419" cy="90347"/>
            </a:xfrm>
            <a:prstGeom prst="rect">
              <a:avLst/>
            </a:prstGeom>
            <a:solidFill>
              <a:srgbClr val="EB095F"/>
            </a:solidFill>
            <a:ln w="12700" cmpd="sng">
              <a:noFill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145" y="3750643"/>
            <a:ext cx="4573221" cy="1207061"/>
          </a:xfrm>
        </p:spPr>
        <p:txBody>
          <a:bodyPr lIns="0" tIns="0" rIns="0" anchor="t"/>
          <a:lstStyle>
            <a:lvl1pPr>
              <a:defRPr>
                <a:solidFill>
                  <a:srgbClr val="0053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007146" y="5094014"/>
            <a:ext cx="4553228" cy="28026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00538B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07146" y="5449888"/>
            <a:ext cx="4558472" cy="3617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rgbClr val="00538B"/>
                </a:solidFill>
              </a:defRPr>
            </a:lvl1pPr>
          </a:lstStyle>
          <a:p>
            <a:pPr lvl="0"/>
            <a:r>
              <a:rPr lang="en-US"/>
              <a:t>Presenter Title, Department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040733" y="538610"/>
            <a:ext cx="6559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b="1">
                <a:solidFill>
                  <a:srgbClr val="768591"/>
                </a:solidFill>
                <a:latin typeface="Arial" charset="0"/>
                <a:ea typeface="Arial" charset="0"/>
                <a:cs typeface="Arial" charset="0"/>
              </a:rPr>
              <a:t>icf.com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574122" y="3771821"/>
            <a:ext cx="2899813" cy="1232583"/>
            <a:chOff x="646279" y="4481907"/>
            <a:chExt cx="4639700" cy="147910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7104" y="4481907"/>
              <a:ext cx="1848875" cy="14791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646279" y="5004163"/>
              <a:ext cx="2790825" cy="91571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4500" b="0">
                  <a:solidFill>
                    <a:srgbClr val="768591"/>
                  </a:solidFill>
                </a:rPr>
                <a:t>we</a:t>
              </a:r>
              <a:r>
                <a:rPr lang="en-US" sz="3000" b="0">
                  <a:solidFill>
                    <a:srgbClr val="768591"/>
                  </a:solidFill>
                </a:rPr>
                <a:t> </a:t>
              </a:r>
              <a:r>
                <a:rPr lang="en-US" sz="4500" b="0">
                  <a:solidFill>
                    <a:srgbClr val="768591"/>
                  </a:solidFill>
                </a:rPr>
                <a:t>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14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C87E-E994-46BF-BEB2-D6DB02528FB2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2699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8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5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3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60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F5D-45D8-4895-8395-F75B1E421583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9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6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3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7508FC-C090-414D-A388-4F2CC23C146B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92E1ED-A87D-44AB-95F7-1DB4FE979DA8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C08-A1FA-4CB0-8490-BEC5EA01C8A9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0B5F-D4A8-4602-ADA2-D8C6FEA635FF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17AD-3CFD-40F0-9B25-298C163CBE56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C0EAD6-1C38-4566-AD4C-F00C50725F14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9125E1-5D80-4770-8FB9-5EB5B475D5B7}" type="datetime1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313EE9-96EA-41D2-B4AA-436C9FD330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852280" y="246663"/>
            <a:ext cx="1955409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1" y="189040"/>
            <a:ext cx="6492240" cy="1005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60273"/>
            <a:ext cx="457200" cy="1962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191B-EC79-44DF-9A66-5B2CE6AC2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50241" y="1227982"/>
            <a:ext cx="8229600" cy="1588"/>
          </a:xfrm>
          <a:prstGeom prst="line">
            <a:avLst/>
          </a:prstGeom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auto">
          <a:xfrm>
            <a:off x="457200" y="6657583"/>
            <a:ext cx="8229600" cy="1588"/>
          </a:xfrm>
          <a:prstGeom prst="line">
            <a:avLst/>
          </a:prstGeom>
          <a:ln w="73025" cap="sq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257175" algn="l" defTabSz="685800" rtl="0" eaLnBrk="1" latinLnBrk="0" hangingPunct="1">
        <a:spcBef>
          <a:spcPts val="600"/>
        </a:spcBef>
        <a:buClr>
          <a:schemeClr val="accent6"/>
        </a:buClr>
        <a:buSzPct val="75000"/>
        <a:buFont typeface="Wingdings" panose="05000000000000000000" pitchFamily="2" charset="2"/>
        <a:buChar char="l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257175" algn="l" defTabSz="685800" rtl="0" eaLnBrk="1" latinLnBrk="0" hangingPunct="1">
        <a:spcBef>
          <a:spcPts val="45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257175" algn="l" defTabSz="685800" rtl="0" eaLnBrk="1" latinLnBrk="0" hangingPunct="1">
        <a:spcBef>
          <a:spcPts val="300"/>
        </a:spcBef>
        <a:buClr>
          <a:schemeClr val="accent1"/>
        </a:buClr>
        <a:buSzPct val="75000"/>
        <a:buFont typeface="Wingdings" panose="05000000000000000000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57175" algn="l" defTabSz="685800" rtl="0" eaLnBrk="1" latinLnBrk="0" hangingPunct="1">
        <a:spcBef>
          <a:spcPts val="15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tte.Wellendorf@icf.com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cnpelectrification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1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re.energy.gov/cleancities/accomplishments.html" TargetMode="External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en.Finley@h-gac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Ben.Finley@h-gac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microsoft.com/office/2007/relationships/hdphoto" Target="../media/hdphoto3.wdp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46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png"/><Relationship Id="rId38" Type="http://schemas.openxmlformats.org/officeDocument/2006/relationships/image" Target="../media/image44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jpeg"/><Relationship Id="rId41" Type="http://schemas.microsoft.com/office/2007/relationships/hdphoto" Target="../media/hdphoto4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microsoft.com/office/2007/relationships/hdphoto" Target="../media/hdphoto2.wdp"/><Relationship Id="rId40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36" Type="http://schemas.openxmlformats.org/officeDocument/2006/relationships/image" Target="../media/image43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gif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jp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194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Houston-Galveston </a:t>
            </a:r>
            <a:br>
              <a:rPr lang="en-US" sz="3600" dirty="0"/>
            </a:br>
            <a:r>
              <a:rPr lang="en-US" sz="3600" u="sng" dirty="0"/>
              <a:t>Clean cities Coalition</a:t>
            </a:r>
            <a:br>
              <a:rPr lang="en-US" sz="3600" dirty="0"/>
            </a:br>
            <a:r>
              <a:rPr lang="en-US" sz="3600" dirty="0"/>
              <a:t>QUARTERLY MEETING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38400" y="6183868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August 11</a:t>
            </a:r>
            <a:r>
              <a:rPr lang="en-US" sz="2000" baseline="30000" dirty="0"/>
              <a:t>th</a:t>
            </a:r>
            <a:r>
              <a:rPr lang="en-US" sz="2000" dirty="0"/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10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4" name="Right Triangle 13"/>
          <p:cNvSpPr/>
          <p:nvPr/>
        </p:nvSpPr>
        <p:spPr>
          <a:xfrm flipH="1">
            <a:off x="7668054" y="2245862"/>
            <a:ext cx="716029" cy="2887218"/>
          </a:xfrm>
          <a:prstGeom prst="rtTriangle">
            <a:avLst/>
          </a:prstGeom>
          <a:solidFill>
            <a:srgbClr val="001489"/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103" y="3425439"/>
            <a:ext cx="482918" cy="3731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0793" y="2245789"/>
            <a:ext cx="3910694" cy="2887364"/>
          </a:xfrm>
          <a:prstGeom prst="rect">
            <a:avLst/>
          </a:prstGeom>
          <a:solidFill>
            <a:srgbClr val="001489"/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46268" y="3807932"/>
            <a:ext cx="8420100" cy="1314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8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3429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2100" dirty="0">
                <a:solidFill>
                  <a:srgbClr val="FFFFFF"/>
                </a:solidFill>
                <a:latin typeface="Arial"/>
              </a:rPr>
              <a:t>Bridgette Wellendorf</a:t>
            </a:r>
            <a:br>
              <a:rPr lang="en-US" sz="2100" i="1" dirty="0">
                <a:solidFill>
                  <a:srgbClr val="FFFFFF"/>
                </a:solidFill>
                <a:latin typeface="Arial"/>
              </a:rPr>
            </a:br>
            <a:r>
              <a:rPr lang="en-US" sz="1800" i="1" dirty="0">
                <a:solidFill>
                  <a:srgbClr val="FFFFFF"/>
                </a:solidFill>
                <a:latin typeface="Arial"/>
              </a:rPr>
              <a:t>ICF Sr. Account Manager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08977" y="955222"/>
            <a:ext cx="2273073" cy="740909"/>
            <a:chOff x="8678636" y="130629"/>
            <a:chExt cx="3030764" cy="987878"/>
          </a:xfrm>
        </p:grpSpPr>
        <p:sp>
          <p:nvSpPr>
            <p:cNvPr id="20" name="Rectangle 19"/>
            <p:cNvSpPr/>
            <p:nvPr/>
          </p:nvSpPr>
          <p:spPr>
            <a:xfrm>
              <a:off x="8678636" y="130629"/>
              <a:ext cx="3030764" cy="9878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1" name="Picture 2" descr="https://upload.wikimedia.org/wikipedia/commons/thumb/0/06/CenterPoint_Energy_logo.svg/2000px-CenterPoint_Energy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9942" y="272362"/>
              <a:ext cx="2245179" cy="79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ight Triangle 21"/>
          <p:cNvSpPr/>
          <p:nvPr/>
        </p:nvSpPr>
        <p:spPr>
          <a:xfrm flipV="1">
            <a:off x="4595541" y="2256562"/>
            <a:ext cx="716029" cy="2892140"/>
          </a:xfrm>
          <a:prstGeom prst="rtTriangle">
            <a:avLst/>
          </a:prstGeom>
          <a:solidFill>
            <a:srgbClr val="001489"/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5789" y="3594973"/>
            <a:ext cx="7788294" cy="59516"/>
          </a:xfrm>
          <a:prstGeom prst="rect">
            <a:avLst/>
          </a:prstGeom>
          <a:solidFill>
            <a:srgbClr val="0188B5"/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8"/>
          <a:stretch/>
        </p:blipFill>
        <p:spPr>
          <a:xfrm>
            <a:off x="4779830" y="2259151"/>
            <a:ext cx="3419965" cy="2860640"/>
          </a:xfrm>
          <a:prstGeom prst="parallelogram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791236" y="1603241"/>
            <a:ext cx="8420100" cy="18742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700" dirty="0">
                <a:solidFill>
                  <a:srgbClr val="FFFFFF"/>
                </a:solidFill>
                <a:latin typeface="Arial"/>
              </a:rPr>
              <a:t>CenterPoint Energy’s </a:t>
            </a:r>
            <a:br>
              <a:rPr lang="en-US" sz="2700" dirty="0">
                <a:solidFill>
                  <a:srgbClr val="FFFFFF"/>
                </a:solidFill>
                <a:latin typeface="Arial"/>
              </a:rPr>
            </a:br>
            <a:r>
              <a:rPr lang="en-US" sz="2100" dirty="0">
                <a:solidFill>
                  <a:srgbClr val="FFFFFF"/>
                </a:solidFill>
                <a:latin typeface="Arial"/>
              </a:rPr>
              <a:t>Clean Air Technologies Program</a:t>
            </a:r>
            <a:endParaRPr lang="en-US" sz="27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4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395F-ED38-4B74-90C6-0F25ACBF33D6}"/>
              </a:ext>
            </a:extLst>
          </p:cNvPr>
          <p:cNvCxnSpPr/>
          <p:nvPr/>
        </p:nvCxnSpPr>
        <p:spPr bwMode="auto">
          <a:xfrm>
            <a:off x="450241" y="1778237"/>
            <a:ext cx="8229600" cy="1191"/>
          </a:xfrm>
          <a:prstGeom prst="line">
            <a:avLst/>
          </a:prstGeom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3DF38F-0C3C-46B2-B28D-52B92E88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CenterPoint Energy’s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Clean Air Technologies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E718-138C-48C4-9540-21AF941C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1946668"/>
            <a:ext cx="4953000" cy="3718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Contact us for a free electrification consultation. We will help you:</a:t>
            </a:r>
          </a:p>
          <a:p>
            <a:pPr lvl="2"/>
            <a:r>
              <a:rPr lang="en-US" dirty="0"/>
              <a:t>Understand the benefits of electric equipment, specifically </a:t>
            </a:r>
            <a:r>
              <a:rPr lang="en-US" b="1" dirty="0"/>
              <a:t>forklifts</a:t>
            </a:r>
            <a:r>
              <a:rPr lang="en-US" dirty="0"/>
              <a:t> and </a:t>
            </a:r>
            <a:r>
              <a:rPr lang="en-US" b="1" dirty="0"/>
              <a:t>truck refrigeration units (TRUs)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Calculate the potential financial and environmental savings from converting your fleet.</a:t>
            </a:r>
          </a:p>
          <a:p>
            <a:pPr lvl="2"/>
            <a:r>
              <a:rPr lang="en-US" dirty="0"/>
              <a:t>Connect with local dealers and trade allies</a:t>
            </a:r>
          </a:p>
          <a:p>
            <a:pPr lvl="2"/>
            <a:r>
              <a:rPr lang="en-US" dirty="0"/>
              <a:t>Explore alternative funding opportunities and apply for applicable grants.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C7F06-18FA-4F15-AC6B-B97FA0BD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11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2" descr="https://upload.wikimedia.org/wikipedia/commons/thumb/0/06/CenterPoint_Energy_logo.svg/2000px-CenterPoint_Energy_logo.svg.png">
            <a:extLst>
              <a:ext uri="{FF2B5EF4-FFF2-40B4-BE49-F238E27FC236}">
                <a16:creationId xmlns:a16="http://schemas.microsoft.com/office/drawing/2014/main" id="{24550BFE-3CCC-4B8E-A9E2-466E782B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16" y="5168375"/>
            <a:ext cx="1683884" cy="5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E526C-EBF1-471D-9324-106F1E7BA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854788"/>
            <a:ext cx="2846613" cy="41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2020 Electric-Standby Truck Refrigeration Infrastructure Funding Assistance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1949" y="1946668"/>
            <a:ext cx="5399996" cy="3766292"/>
          </a:xfrm>
        </p:spPr>
        <p:txBody>
          <a:bodyPr vert="horz" lIns="68580" tIns="34290" rIns="68580" bIns="34290" rtlCol="0" anchor="t">
            <a:normAutofit/>
          </a:bodyPr>
          <a:lstStyle/>
          <a:p>
            <a:pPr lvl="1">
              <a:lnSpc>
                <a:spcPct val="120000"/>
              </a:lnSpc>
            </a:pPr>
            <a:endParaRPr lang="en-US" altLang="en-US" dirty="0"/>
          </a:p>
          <a:p>
            <a:pPr lvl="1">
              <a:lnSpc>
                <a:spcPct val="120000"/>
              </a:lnSpc>
            </a:pPr>
            <a:endParaRPr lang="en-US" altLang="en-US" b="1" dirty="0"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D516CA-C0A0-486B-81C4-FEFF09F199BD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17907" y="946292"/>
            <a:ext cx="2273073" cy="740909"/>
            <a:chOff x="8678636" y="130629"/>
            <a:chExt cx="3030764" cy="987878"/>
          </a:xfrm>
        </p:grpSpPr>
        <p:sp>
          <p:nvSpPr>
            <p:cNvPr id="9" name="Rectangle 8"/>
            <p:cNvSpPr/>
            <p:nvPr/>
          </p:nvSpPr>
          <p:spPr>
            <a:xfrm>
              <a:off x="8678636" y="130629"/>
              <a:ext cx="3030764" cy="9878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0" name="Picture 2" descr="https://upload.wikimedia.org/wikipedia/commons/thumb/0/06/CenterPoint_Energy_logo.svg/2000px-CenterPoint_Energy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9942" y="272362"/>
              <a:ext cx="2245179" cy="79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BADBD-BC61-4DD8-A7C7-E43705453B34}"/>
              </a:ext>
            </a:extLst>
          </p:cNvPr>
          <p:cNvCxnSpPr/>
          <p:nvPr/>
        </p:nvCxnSpPr>
        <p:spPr bwMode="auto">
          <a:xfrm>
            <a:off x="450241" y="1778237"/>
            <a:ext cx="8229600" cy="1191"/>
          </a:xfrm>
          <a:prstGeom prst="line">
            <a:avLst/>
          </a:prstGeom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2FAAC2-0CC8-4DA3-8E62-8EB877BF66BF}"/>
              </a:ext>
            </a:extLst>
          </p:cNvPr>
          <p:cNvCxnSpPr/>
          <p:nvPr/>
        </p:nvCxnSpPr>
        <p:spPr bwMode="auto">
          <a:xfrm>
            <a:off x="457200" y="5850437"/>
            <a:ext cx="8229600" cy="1191"/>
          </a:xfrm>
          <a:prstGeom prst="line">
            <a:avLst/>
          </a:prstGeom>
          <a:ln w="73025" cap="sq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BAF20-954D-47B3-8AD8-3BFC298D54DF}"/>
              </a:ext>
            </a:extLst>
          </p:cNvPr>
          <p:cNvSpPr/>
          <p:nvPr/>
        </p:nvSpPr>
        <p:spPr>
          <a:xfrm>
            <a:off x="4894984" y="4336439"/>
            <a:ext cx="3798776" cy="1324262"/>
          </a:xfrm>
          <a:prstGeom prst="rect">
            <a:avLst/>
          </a:prstGeom>
          <a:solidFill>
            <a:srgbClr val="018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4" descr="Truck Trailer North America">
            <a:extLst>
              <a:ext uri="{FF2B5EF4-FFF2-40B4-BE49-F238E27FC236}">
                <a16:creationId xmlns:a16="http://schemas.microsoft.com/office/drawing/2014/main" id="{D37DAF02-CC8E-4E25-840A-4CBB9C43F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546" y="4322395"/>
            <a:ext cx="911130" cy="13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C09DF-9150-4AF3-9CB9-EB840FF12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41" y="4363416"/>
            <a:ext cx="1069973" cy="1297285"/>
          </a:xfrm>
          <a:prstGeom prst="rect">
            <a:avLst/>
          </a:prstGeom>
          <a:ln>
            <a:noFill/>
          </a:ln>
        </p:spPr>
      </p:pic>
      <p:pic>
        <p:nvPicPr>
          <p:cNvPr id="16" name="Picture 4" descr="Image result for thermoking">
            <a:extLst>
              <a:ext uri="{FF2B5EF4-FFF2-40B4-BE49-F238E27FC236}">
                <a16:creationId xmlns:a16="http://schemas.microsoft.com/office/drawing/2014/main" id="{029BE0BB-8EA1-42AE-A4A3-DB94C3A5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053" y="4692305"/>
            <a:ext cx="928516" cy="9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www.midstatesutility.com/images/carrierTransicold-logo.gif">
            <a:extLst>
              <a:ext uri="{FF2B5EF4-FFF2-40B4-BE49-F238E27FC236}">
                <a16:creationId xmlns:a16="http://schemas.microsoft.com/office/drawing/2014/main" id="{9F72E8C0-A943-4DBB-B452-B758B6BE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091" y="4730145"/>
            <a:ext cx="1168394" cy="7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F42952-09BF-4F09-8BAC-5117E125E70E}"/>
              </a:ext>
            </a:extLst>
          </p:cNvPr>
          <p:cNvSpPr/>
          <p:nvPr/>
        </p:nvSpPr>
        <p:spPr>
          <a:xfrm>
            <a:off x="2701325" y="4323166"/>
            <a:ext cx="2102928" cy="300082"/>
          </a:xfrm>
          <a:prstGeom prst="rect">
            <a:avLst/>
          </a:prstGeom>
          <a:solidFill>
            <a:srgbClr val="0188B5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1350" b="1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Primary TRU Manufacturers</a:t>
            </a:r>
            <a:endParaRPr lang="en-US" sz="135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1B9DD-E511-4D64-96FE-77B7579945B6}"/>
              </a:ext>
            </a:extLst>
          </p:cNvPr>
          <p:cNvSpPr/>
          <p:nvPr/>
        </p:nvSpPr>
        <p:spPr>
          <a:xfrm>
            <a:off x="5028526" y="4453704"/>
            <a:ext cx="1970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SafeConnect</a:t>
            </a:r>
            <a:r>
              <a:rPr lang="en-US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 manufacturers an electric standby connection system that mitigates the inherent risk of drivers forgetting to disconnect before driving off.</a:t>
            </a:r>
          </a:p>
        </p:txBody>
      </p:sp>
      <p:pic>
        <p:nvPicPr>
          <p:cNvPr id="20" name="Picture 4" descr="SafeConnect Footer Logo">
            <a:extLst>
              <a:ext uri="{FF2B5EF4-FFF2-40B4-BE49-F238E27FC236}">
                <a16:creationId xmlns:a16="http://schemas.microsoft.com/office/drawing/2014/main" id="{37E0E494-5177-4F7E-8D4B-F6424902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09" y="4642811"/>
            <a:ext cx="1321594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74256E-FAAB-4679-8BDB-AE099226BAFD}"/>
              </a:ext>
            </a:extLst>
          </p:cNvPr>
          <p:cNvSpPr/>
          <p:nvPr/>
        </p:nvSpPr>
        <p:spPr>
          <a:xfrm>
            <a:off x="2646218" y="2547869"/>
            <a:ext cx="6113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srgbClr val="000000"/>
                </a:solidFill>
                <a:latin typeface="Arial"/>
              </a:rPr>
              <a:t>CenterPoint Energy has funding assistance available for customers installing eligible infrastructure to support E/S TRUs.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A55A93-052B-4D9F-BEEF-CF19A0459314}"/>
              </a:ext>
            </a:extLst>
          </p:cNvPr>
          <p:cNvSpPr/>
          <p:nvPr/>
        </p:nvSpPr>
        <p:spPr>
          <a:xfrm>
            <a:off x="124440" y="2294179"/>
            <a:ext cx="25217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0000"/>
                </a:solidFill>
                <a:latin typeface="Arial"/>
              </a:rPr>
              <a:t>UP TO</a:t>
            </a:r>
          </a:p>
          <a:p>
            <a:pPr algn="ctr" defTabSz="685800"/>
            <a:r>
              <a:rPr lang="en-US" sz="5400" b="1" dirty="0">
                <a:solidFill>
                  <a:srgbClr val="0188B5"/>
                </a:solidFill>
                <a:latin typeface="Arial"/>
              </a:rPr>
              <a:t>$1000</a:t>
            </a:r>
          </a:p>
          <a:p>
            <a:pPr algn="ctr" defTabSz="685800"/>
            <a:r>
              <a:rPr lang="en-US" sz="2400" dirty="0">
                <a:solidFill>
                  <a:srgbClr val="000000"/>
                </a:solidFill>
                <a:latin typeface="Arial"/>
              </a:rPr>
              <a:t>PER BAY</a:t>
            </a:r>
          </a:p>
        </p:txBody>
      </p:sp>
    </p:spTree>
    <p:extLst>
      <p:ext uri="{BB962C8B-B14F-4D97-AF65-F5344CB8AC3E}">
        <p14:creationId xmlns:p14="http://schemas.microsoft.com/office/powerpoint/2010/main" val="3318026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dirty="0"/>
            </a:br>
            <a:r>
              <a:rPr lang="en-US" altLang="en-US" dirty="0"/>
              <a:t>Clean Air Technologies Program: Service Area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D516CA-C0A0-486B-81C4-FEFF09F199BD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98797" y="955222"/>
            <a:ext cx="2083253" cy="740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2" descr="https://upload.wikimedia.org/wikipedia/commons/thumb/0/06/CenterPoint_Energy_logo.svg/2000px-CenterPoint_Energy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7" y="1061521"/>
            <a:ext cx="1683884" cy="5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95" y="1959428"/>
            <a:ext cx="5141316" cy="3733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16146" y="218219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Arial"/>
              </a:rPr>
              <a:t>Counties Served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5099" y="2620630"/>
            <a:ext cx="18420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Austin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Brazoria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Chambers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Colorado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Fort Bend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Galveston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Harris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Liberty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Matagorda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Montgomery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Waller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Arial"/>
              </a:rPr>
              <a:t>Wharton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4B048C-C11F-45F0-947E-32C8501B4CFE}"/>
              </a:ext>
            </a:extLst>
          </p:cNvPr>
          <p:cNvCxnSpPr/>
          <p:nvPr/>
        </p:nvCxnSpPr>
        <p:spPr bwMode="auto">
          <a:xfrm>
            <a:off x="450241" y="1778237"/>
            <a:ext cx="8229600" cy="1191"/>
          </a:xfrm>
          <a:prstGeom prst="line">
            <a:avLst/>
          </a:prstGeom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4C1EA-4452-426D-BA2E-9EA8B45E033C}"/>
              </a:ext>
            </a:extLst>
          </p:cNvPr>
          <p:cNvCxnSpPr/>
          <p:nvPr/>
        </p:nvCxnSpPr>
        <p:spPr bwMode="auto">
          <a:xfrm>
            <a:off x="457200" y="5850437"/>
            <a:ext cx="8229600" cy="1191"/>
          </a:xfrm>
          <a:prstGeom prst="line">
            <a:avLst/>
          </a:prstGeom>
          <a:ln w="73025" cap="sq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777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57144"/>
            <a:ext cx="9168512" cy="134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14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86800" y="5764471"/>
            <a:ext cx="457200" cy="1731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FAD191B-EC79-44DF-9A66-5B2CE6AC23F7}" type="slidenum">
              <a:rPr lang="en-US" sz="675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14</a:t>
            </a:fld>
            <a:endParaRPr lang="en-US" sz="675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C161F-4226-40C6-B444-B85D34675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8" r="5609"/>
          <a:stretch/>
        </p:blipFill>
        <p:spPr>
          <a:xfrm>
            <a:off x="1547413" y="1991258"/>
            <a:ext cx="5720801" cy="3008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0E253-E114-4927-8819-1FE4E88E30D1}"/>
              </a:ext>
            </a:extLst>
          </p:cNvPr>
          <p:cNvSpPr txBox="1"/>
          <p:nvPr/>
        </p:nvSpPr>
        <p:spPr>
          <a:xfrm>
            <a:off x="753701" y="1359717"/>
            <a:ext cx="7149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spc="225" dirty="0">
                <a:solidFill>
                  <a:srgbClr val="00B050"/>
                </a:solidFill>
                <a:latin typeface="Arial"/>
              </a:rPr>
              <a:t>ENTERGY ELECTRIC</a:t>
            </a:r>
            <a:r>
              <a:rPr lang="en-US" sz="1500" b="1" spc="225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b="1" spc="225" dirty="0">
                <a:solidFill>
                  <a:srgbClr val="00B050"/>
                </a:solidFill>
                <a:latin typeface="Arial"/>
              </a:rPr>
              <a:t>TECHNOLOGY</a:t>
            </a:r>
            <a:r>
              <a:rPr lang="en-US" sz="1500" b="1" spc="225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b="1" spc="225" dirty="0">
                <a:solidFill>
                  <a:srgbClr val="00B050"/>
                </a:solidFill>
                <a:latin typeface="Arial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2565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57144"/>
            <a:ext cx="9168512" cy="134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15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86800" y="5764471"/>
            <a:ext cx="457200" cy="1731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FAD191B-EC79-44DF-9A66-5B2CE6AC23F7}" type="slidenum">
              <a:rPr lang="en-US" sz="675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15</a:t>
            </a:fld>
            <a:endParaRPr lang="en-US" sz="675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99F54FC-641E-4C94-9236-BCA44C35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13" y="1458766"/>
            <a:ext cx="8858774" cy="267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951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endParaRPr lang="en-US" altLang="en-US" sz="135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BA3DB-9484-4D4D-BEC7-798D432EB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5958" r="448" b="46082"/>
          <a:stretch/>
        </p:blipFill>
        <p:spPr>
          <a:xfrm>
            <a:off x="257219" y="1203343"/>
            <a:ext cx="4281023" cy="102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A007D4-6E11-4026-BFA7-CFDFAD9B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6" y="2336737"/>
            <a:ext cx="4267646" cy="2823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BC03A-4E22-457F-98E5-B99C9F5D0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379" y="2315436"/>
            <a:ext cx="4281022" cy="17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5" y="4657144"/>
            <a:ext cx="9168512" cy="134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16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86800" y="5764471"/>
            <a:ext cx="457200" cy="1731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FAD191B-EC79-44DF-9A66-5B2CE6AC23F7}" type="slidenum">
              <a:rPr lang="en-US" sz="675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16</a:t>
            </a:fld>
            <a:endParaRPr lang="en-US" sz="675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 useBgFill="1">
        <p:nvSpPr>
          <p:cNvPr id="16" name="Rectangle 15"/>
          <p:cNvSpPr/>
          <p:nvPr/>
        </p:nvSpPr>
        <p:spPr>
          <a:xfrm>
            <a:off x="273368" y="1095625"/>
            <a:ext cx="7898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b="1" dirty="0">
                <a:solidFill>
                  <a:srgbClr val="000000"/>
                </a:solidFill>
                <a:latin typeface="Trebuchet MS" panose="020B0603020202020204" pitchFamily="34" charset="0"/>
              </a:rPr>
              <a:t>Application Process</a:t>
            </a:r>
            <a:endParaRPr lang="en-US" sz="3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540" y="1802944"/>
            <a:ext cx="3480854" cy="31875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2061" y="3502349"/>
            <a:ext cx="1940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Customer signs Terms and Conditions Form</a:t>
            </a:r>
          </a:p>
          <a:p>
            <a:pPr algn="ctr" defTabSz="685800"/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 defTabSz="685800"/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 defTabSz="685800"/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Check will be issued and arrive within 7-10 business days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35" y="2575138"/>
            <a:ext cx="624373" cy="6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50" y="3455457"/>
            <a:ext cx="637543" cy="630936"/>
          </a:xfrm>
          <a:prstGeom prst="rect">
            <a:avLst/>
          </a:prstGeom>
        </p:spPr>
      </p:pic>
      <p:sp>
        <p:nvSpPr>
          <p:cNvPr id="21" name="Flowchart: Process 20"/>
          <p:cNvSpPr/>
          <p:nvPr/>
        </p:nvSpPr>
        <p:spPr>
          <a:xfrm>
            <a:off x="5537218" y="1905133"/>
            <a:ext cx="2452135" cy="42746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7051" y="1900048"/>
            <a:ext cx="223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Equipment meets eligibility requirements.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731" y="2579748"/>
            <a:ext cx="177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Dealer submits application and copy of invoice or receipt.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8968" y="1916607"/>
            <a:ext cx="58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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2351" y="2672604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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2351" y="3558251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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5" y="1988779"/>
            <a:ext cx="1666887" cy="216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517" y="3425393"/>
            <a:ext cx="3034085" cy="1574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008949" y="1930631"/>
            <a:ext cx="2305296" cy="737820"/>
          </a:xfrm>
          <a:prstGeom prst="rect">
            <a:avLst/>
          </a:prstGeom>
        </p:spPr>
        <p:txBody>
          <a:bodyPr/>
          <a:lstStyle>
            <a:lvl1pPr marL="112713" indent="0"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535" algn="ctr" defTabSz="342900">
              <a:lnSpc>
                <a:spcPct val="150000"/>
              </a:lnSpc>
            </a:pPr>
            <a:r>
              <a:rPr lang="en-US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Paper Based</a:t>
            </a:r>
          </a:p>
          <a:p>
            <a:pPr marL="84535" algn="ctr" defTabSz="342900">
              <a:lnSpc>
                <a:spcPct val="150000"/>
              </a:lnSpc>
            </a:pPr>
            <a:r>
              <a:rPr lang="en-US" sz="1500" b="0" i="1" dirty="0">
                <a:solidFill>
                  <a:srgbClr val="000000"/>
                </a:solidFill>
                <a:latin typeface="Trebuchet MS" panose="020B0603020202020204" pitchFamily="34" charset="0"/>
              </a:rPr>
              <a:t>OR</a:t>
            </a:r>
          </a:p>
          <a:p>
            <a:pPr marL="84535" algn="ctr" defTabSz="342900">
              <a:lnSpc>
                <a:spcPct val="150000"/>
              </a:lnSpc>
            </a:pPr>
            <a:r>
              <a:rPr lang="en-US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Web Based</a:t>
            </a:r>
            <a:endParaRPr lang="en-US" sz="12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436" y="498079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endParaRPr lang="en-US" sz="12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Trebuchet MS" panose="020B0603020202020204" pitchFamily="34" charset="0"/>
              </a:rPr>
              <a:t>http://Entergyetech.com/</a:t>
            </a:r>
            <a:endParaRPr lang="en-US" sz="9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defTabSz="685800"/>
            <a:endParaRPr lang="en-US" sz="105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6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5" y="4657144"/>
            <a:ext cx="9168512" cy="13436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17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86800" y="5764471"/>
            <a:ext cx="457200" cy="1731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FAD191B-EC79-44DF-9A66-5B2CE6AC23F7}" type="slidenum">
              <a:rPr lang="en-US" sz="675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17</a:t>
            </a:fld>
            <a:endParaRPr lang="en-US" sz="675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368" y="1095625"/>
            <a:ext cx="7898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b="1" dirty="0">
                <a:solidFill>
                  <a:srgbClr val="000000"/>
                </a:solidFill>
                <a:latin typeface="Trebuchet MS" panose="020B0603020202020204" pitchFamily="34" charset="0"/>
              </a:rPr>
              <a:t>Entergy Texas Service Area</a:t>
            </a:r>
            <a:endParaRPr lang="en-US" sz="3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8833" y="1916690"/>
            <a:ext cx="2777246" cy="297773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Brazos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Burleson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Chambers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Falls*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Galveston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Grimes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Hardin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Harris*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Houston*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Jasper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Jefferson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Leon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Liberty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Limestone*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Madison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Milam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Montgomery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Newton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Orange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Polk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Robertson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San Jacinto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Trinity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Tyler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Walker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Waller</a:t>
            </a:r>
          </a:p>
          <a:p>
            <a:pPr defTabSz="685800"/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Washington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9846" y="4881675"/>
            <a:ext cx="181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*Serves limited portions</a:t>
            </a:r>
            <a:endParaRPr lang="en-US" sz="1050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4435" y="1535668"/>
            <a:ext cx="26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Counties Served 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6" y="1791043"/>
            <a:ext cx="4406756" cy="32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95316"/>
            <a:ext cx="9168512" cy="13027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FAD191B-EC79-44DF-9A66-5B2CE6AC23F7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18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hape 45"/>
          <p:cNvSpPr txBox="1">
            <a:spLocks/>
          </p:cNvSpPr>
          <p:nvPr/>
        </p:nvSpPr>
        <p:spPr>
          <a:xfrm>
            <a:off x="424077" y="2078906"/>
            <a:ext cx="8295847" cy="724552"/>
          </a:xfrm>
          <a:prstGeom prst="rect">
            <a:avLst/>
          </a:prstGeom>
          <a:solidFill>
            <a:srgbClr val="001489"/>
          </a:solidFill>
          <a:ln w="38100">
            <a:noFill/>
          </a:ln>
        </p:spPr>
        <p:txBody>
          <a:bodyPr lIns="68569" tIns="68569" rIns="68569" bIns="68569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0"/>
              </a:spcBef>
            </a:pPr>
            <a:r>
              <a:rPr lang="en" sz="6600">
                <a:solidFill>
                  <a:srgbClr val="000000"/>
                </a:solidFill>
                <a:latin typeface="Arial"/>
              </a:rPr>
              <a:t> </a:t>
            </a:r>
            <a:endParaRPr lang="en" sz="6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741" y="2101126"/>
            <a:ext cx="721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" sz="3600" dirty="0">
                <a:solidFill>
                  <a:srgbClr val="FFFFFF"/>
                </a:solidFill>
                <a:latin typeface="Arial"/>
              </a:rPr>
              <a:t>Thanks! Any Questions?</a:t>
            </a:r>
            <a:endParaRPr lang="en-US" sz="52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61950" y="3160594"/>
            <a:ext cx="8420100" cy="15409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8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3429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Bridgette Wellendorf</a:t>
            </a:r>
          </a:p>
          <a:p>
            <a:pPr algn="ctr" defTabSz="685800">
              <a:spcBef>
                <a:spcPts val="750"/>
              </a:spcBef>
            </a:pPr>
            <a:r>
              <a:rPr lang="en-US" sz="1500" i="1" dirty="0">
                <a:solidFill>
                  <a:srgbClr val="000000"/>
                </a:solidFill>
                <a:latin typeface="Arial"/>
              </a:rPr>
              <a:t>ICF Sr. Account Manager | +1.346.291.5476 | </a:t>
            </a:r>
            <a:r>
              <a:rPr lang="en-US" sz="1500" i="1" dirty="0">
                <a:solidFill>
                  <a:srgbClr val="0070C0"/>
                </a:solidFill>
                <a:latin typeface="Arial"/>
                <a:hlinkClick r:id="rId3"/>
              </a:rPr>
              <a:t>Bridgette.Wellendorf@icf.com</a:t>
            </a:r>
            <a:r>
              <a:rPr lang="en-US" sz="1500" i="1" dirty="0">
                <a:solidFill>
                  <a:srgbClr val="000000"/>
                </a:solidFill>
                <a:latin typeface="Arial"/>
              </a:rPr>
              <a:t> | Houston, TX</a:t>
            </a:r>
          </a:p>
          <a:p>
            <a:pPr algn="ctr" defTabSz="685800">
              <a:spcBef>
                <a:spcPts val="750"/>
              </a:spcBef>
            </a:pPr>
            <a:r>
              <a:rPr lang="en-US" sz="1500" i="1" dirty="0">
                <a:solidFill>
                  <a:srgbClr val="000000"/>
                </a:solidFill>
                <a:latin typeface="Arial"/>
              </a:rPr>
              <a:t>CenterPoint Energy Clean Air Technologies Program | </a:t>
            </a:r>
            <a:r>
              <a:rPr lang="en-US" sz="1500" i="1" dirty="0">
                <a:solidFill>
                  <a:srgbClr val="000000"/>
                </a:solidFill>
                <a:latin typeface="Arial"/>
                <a:hlinkClick r:id="rId4"/>
              </a:rPr>
              <a:t>www.CNPelectrification.com</a:t>
            </a:r>
            <a:r>
              <a:rPr lang="en-US" sz="1500" i="1" dirty="0">
                <a:solidFill>
                  <a:srgbClr val="000000"/>
                </a:solidFill>
                <a:latin typeface="Arial"/>
              </a:rPr>
              <a:t> </a:t>
            </a:r>
            <a:endParaRPr lang="en-US" sz="1800" i="1" dirty="0">
              <a:solidFill>
                <a:srgbClr val="000000"/>
              </a:solidFill>
              <a:latin typeface="Arial"/>
            </a:endParaRPr>
          </a:p>
          <a:p>
            <a:pPr algn="ctr" defTabSz="685800">
              <a:spcBef>
                <a:spcPts val="750"/>
              </a:spcBef>
            </a:pPr>
            <a:r>
              <a:rPr lang="en-US" sz="1500" i="1" dirty="0">
                <a:solidFill>
                  <a:srgbClr val="000000"/>
                </a:solidFill>
                <a:latin typeface="Arial"/>
                <a:cs typeface="Arial"/>
              </a:rPr>
              <a:t>Entergy Electric Technology Program </a:t>
            </a:r>
            <a:r>
              <a:rPr lang="en-US" sz="1500" i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| </a:t>
            </a:r>
            <a:r>
              <a:rPr lang="en-US" sz="1500" i="1" u="sng" dirty="0">
                <a:solidFill>
                  <a:srgbClr val="FFB20E"/>
                </a:solidFill>
                <a:latin typeface="Arial"/>
                <a:ea typeface="+mn-lt"/>
                <a:cs typeface="Arial"/>
              </a:rPr>
              <a:t>www.EntergyEtech.com</a:t>
            </a:r>
            <a:endParaRPr lang="en-US" sz="1500" i="1" u="sng" dirty="0">
              <a:solidFill>
                <a:srgbClr val="FFB20E"/>
              </a:solidFill>
              <a:latin typeface="Arial"/>
              <a:cs typeface="Arial"/>
            </a:endParaRPr>
          </a:p>
          <a:p>
            <a:pPr algn="ctr" defTabSz="685800">
              <a:spcBef>
                <a:spcPts val="750"/>
              </a:spcBef>
            </a:pP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61950" y="4078335"/>
            <a:ext cx="8420100" cy="1314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ts val="8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34290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34290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br>
              <a:rPr lang="en-US" sz="2100" dirty="0">
                <a:solidFill>
                  <a:srgbClr val="000000"/>
                </a:solidFill>
                <a:latin typeface="Arial"/>
              </a:rPr>
            </a:br>
            <a:endParaRPr lang="en-US" sz="18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95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2314995"/>
            <a:ext cx="8042276" cy="1111624"/>
          </a:xfrm>
        </p:spPr>
        <p:txBody>
          <a:bodyPr/>
          <a:lstStyle/>
          <a:p>
            <a:pPr algn="ctr"/>
            <a:r>
              <a:rPr lang="en-US" sz="4500" dirty="0">
                <a:latin typeface="Futura Md BT" panose="020B0602020204020303" pitchFamily="34" charset="0"/>
              </a:rPr>
              <a:t>HGCCC 2019 Annual Report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6C25B5-31ED-4B09-99E4-981E2A884FCE}"/>
              </a:ext>
            </a:extLst>
          </p:cNvPr>
          <p:cNvSpPr txBox="1">
            <a:spLocks/>
          </p:cNvSpPr>
          <p:nvPr/>
        </p:nvSpPr>
        <p:spPr>
          <a:xfrm>
            <a:off x="650081" y="5490743"/>
            <a:ext cx="4002088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Futura Md BT" panose="020B0602020204020303" pitchFamily="34" charset="0"/>
                <a:ea typeface="+mj-ea"/>
                <a:cs typeface="+mj-cs"/>
              </a:rPr>
              <a:t>Andrew DeCandis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Futura Md BT" panose="020B0602020204020303" pitchFamily="34" charset="0"/>
                <a:ea typeface="+mj-ea"/>
                <a:cs typeface="+mj-cs"/>
              </a:rPr>
              <a:t>August 11,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43200" y="1600200"/>
            <a:ext cx="5715000" cy="12192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3" rIns="123536" bIns="87343" numCol="1" spcCol="1270" anchor="ctr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Andrew DeCandis, Co-Coordinator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Ben Finley, Co-Coordinator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/>
              <a:t>Gilbert Washington, Coalition Staff</a:t>
            </a:r>
          </a:p>
        </p:txBody>
      </p:sp>
      <p:sp>
        <p:nvSpPr>
          <p:cNvPr id="6" name="Freeform 5"/>
          <p:cNvSpPr/>
          <p:nvPr/>
        </p:nvSpPr>
        <p:spPr>
          <a:xfrm>
            <a:off x="304800" y="17825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Houston-Galveston Clean Cities Coalition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2743200" y="3124200"/>
            <a:ext cx="5715000" cy="18288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2" spcCol="1270" anchor="ctr" anchorCtr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b="1" dirty="0">
                <a:latin typeface="+mj-lt"/>
              </a:rPr>
              <a:t> Chair</a:t>
            </a:r>
            <a:r>
              <a:rPr lang="en-US" sz="1550" dirty="0">
                <a:latin typeface="+mj-lt"/>
              </a:rPr>
              <a:t> –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b="1" dirty="0">
                <a:latin typeface="+mj-lt"/>
              </a:rPr>
              <a:t> Vice Chair </a:t>
            </a:r>
            <a:r>
              <a:rPr lang="en-US" sz="1550" dirty="0">
                <a:latin typeface="+mj-lt"/>
              </a:rPr>
              <a:t>– Norman Whitton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550" dirty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Brian Green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Eddie Murray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550" dirty="0">
                <a:latin typeface="+mj-lt"/>
              </a:rPr>
              <a:t> Susan Shifflett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0414" y="36113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2020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>
                <a:latin typeface="+mj-lt"/>
              </a:rPr>
              <a:t>Advisory Board</a:t>
            </a:r>
          </a:p>
        </p:txBody>
      </p:sp>
      <p:sp>
        <p:nvSpPr>
          <p:cNvPr id="9" name="Freeform 8"/>
          <p:cNvSpPr/>
          <p:nvPr/>
        </p:nvSpPr>
        <p:spPr>
          <a:xfrm>
            <a:off x="2743200" y="5264943"/>
            <a:ext cx="5806440" cy="1059657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900" i="1" kern="1200" dirty="0">
                <a:latin typeface="+mj-lt"/>
              </a:rPr>
              <a:t>Attending via Teams</a:t>
            </a:r>
          </a:p>
        </p:txBody>
      </p:sp>
      <p:sp>
        <p:nvSpPr>
          <p:cNvPr id="10" name="Freeform 9"/>
          <p:cNvSpPr/>
          <p:nvPr/>
        </p:nvSpPr>
        <p:spPr>
          <a:xfrm>
            <a:off x="304800" y="5367535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dirty="0">
                <a:latin typeface="+mj-lt"/>
              </a:rPr>
              <a:t>Stakeholders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89" y="562715"/>
            <a:ext cx="7645819" cy="52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200114"/>
          </a:xfrm>
        </p:spPr>
        <p:txBody>
          <a:bodyPr/>
          <a:lstStyle/>
          <a:p>
            <a:r>
              <a:rPr lang="en-US" sz="3200" dirty="0">
                <a:latin typeface="Futura Md BT" panose="020B0602020204020303" pitchFamily="34" charset="0"/>
              </a:rPr>
              <a:t>Data Collected in Annual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Data characterizes: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Membership, funding, projects, and activities of the coalitions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Data presents: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Sales of alternative fuels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Deployment of alternative fuel vehicles and hybrid electric vehicles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Idle-reduction initiatives 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Fuel economy activities</a:t>
            </a:r>
          </a:p>
          <a:p>
            <a:pPr lvl="1"/>
            <a:r>
              <a:rPr lang="en-US" dirty="0">
                <a:latin typeface="Futura Md BT" panose="020B0602020204020303" pitchFamily="34" charset="0"/>
              </a:rPr>
              <a:t>Programs to reduce vehicle miles traveled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Futura Md BT" panose="020B0602020204020303" pitchFamily="34" charset="0"/>
              </a:rPr>
              <a:t>NREL and DOE analyze the data and translate them into </a:t>
            </a:r>
            <a:r>
              <a:rPr lang="en-US" u="sng" dirty="0">
                <a:latin typeface="Futura Md BT" panose="020B0602020204020303" pitchFamily="34" charset="0"/>
              </a:rPr>
              <a:t>petroleum-use</a:t>
            </a:r>
            <a:r>
              <a:rPr lang="en-US" dirty="0">
                <a:latin typeface="Futura Md BT" panose="020B0602020204020303" pitchFamily="34" charset="0"/>
              </a:rPr>
              <a:t> and </a:t>
            </a:r>
            <a:r>
              <a:rPr lang="en-US" u="sng" dirty="0">
                <a:latin typeface="Futura Md BT" panose="020B0602020204020303" pitchFamily="34" charset="0"/>
              </a:rPr>
              <a:t>greenhouse gas reduction impacts</a:t>
            </a:r>
            <a:r>
              <a:rPr lang="en-US" dirty="0">
                <a:latin typeface="Futura Md BT" panose="020B0602020204020303" pitchFamily="34" charset="0"/>
              </a:rPr>
              <a:t> for individual coalitions and the program as a whole.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1624"/>
          </a:xfrm>
        </p:spPr>
        <p:txBody>
          <a:bodyPr/>
          <a:lstStyle/>
          <a:p>
            <a:r>
              <a:rPr lang="en-US" sz="3200" dirty="0">
                <a:latin typeface="Futura Md BT" panose="020B0602020204020303" pitchFamily="34" charset="0"/>
              </a:rPr>
              <a:t>HGCCC Annual Report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1558" y="1841884"/>
            <a:ext cx="4550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2019 report has been finalized and accepted by DOE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2017 respondents: 68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2018 respondents: 34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2019 respondents: 41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124 organizations were included in 2018 survey – includes carry-over from previous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2 National Clean Cities Partners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0F980-AEC9-4631-ADE6-560175BF2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19200"/>
            <a:ext cx="4130972" cy="53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771538"/>
          </a:xfrm>
        </p:spPr>
        <p:txBody>
          <a:bodyPr/>
          <a:lstStyle/>
          <a:p>
            <a:r>
              <a:rPr lang="en-US" sz="3200" dirty="0">
                <a:latin typeface="Futura Md BT" panose="020B0602020204020303" pitchFamily="34" charset="0"/>
              </a:rPr>
              <a:t>Annual Petroleum Displacement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A84C8-AB4F-4083-91D4-0C245ECA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521"/>
          <a:stretch/>
        </p:blipFill>
        <p:spPr>
          <a:xfrm>
            <a:off x="400710" y="1565248"/>
            <a:ext cx="4169703" cy="327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974D3-1563-4BD0-81EE-6403F2CC68DE}"/>
              </a:ext>
            </a:extLst>
          </p:cNvPr>
          <p:cNvSpPr txBox="1"/>
          <p:nvPr/>
        </p:nvSpPr>
        <p:spPr>
          <a:xfrm>
            <a:off x="4640873" y="1740661"/>
            <a:ext cx="4550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Changes from last year?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Reporting period overlapped with beginning of COVID lockdown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Increase in total respondents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44A58">
                  <a:lumMod val="60000"/>
                  <a:lumOff val="4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Continued effects of Harvey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47185-36FA-4354-9E08-DD0BFA163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06"/>
          <a:stretch/>
        </p:blipFill>
        <p:spPr>
          <a:xfrm>
            <a:off x="1330978" y="5040290"/>
            <a:ext cx="2309166" cy="136322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9EBCB4-0E05-482B-A2FB-3B3EF098A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r="30665" b="57449"/>
          <a:stretch/>
        </p:blipFill>
        <p:spPr>
          <a:xfrm>
            <a:off x="0" y="2044005"/>
            <a:ext cx="4744528" cy="31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2AFF-423D-4C53-932E-2AE3D9B0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96333"/>
            <a:ext cx="8042276" cy="872068"/>
          </a:xfrm>
        </p:spPr>
        <p:txBody>
          <a:bodyPr/>
          <a:lstStyle/>
          <a:p>
            <a:r>
              <a:rPr lang="en-US" sz="3200" dirty="0">
                <a:latin typeface="Futura Md BT" panose="020B0602020204020303" pitchFamily="34" charset="0"/>
              </a:rPr>
              <a:t>Petroleum Displacement by Category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8016254-F0AD-4702-945D-A0345678E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3118" r="5049" b="57895"/>
          <a:stretch/>
        </p:blipFill>
        <p:spPr>
          <a:xfrm>
            <a:off x="564772" y="1422400"/>
            <a:ext cx="7960109" cy="438573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7145DB-4AB9-4A15-B7BC-D4DB5A7F81A1}"/>
              </a:ext>
            </a:extLst>
          </p:cNvPr>
          <p:cNvSpPr/>
          <p:nvPr/>
        </p:nvSpPr>
        <p:spPr>
          <a:xfrm>
            <a:off x="646981" y="5821410"/>
            <a:ext cx="7280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To view aggregated data for all local coalitions that participate in the Clean Cities program, visit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  <a:hlinkClick r:id="rId3"/>
              </a:rPr>
              <a:t>www.eere.energy.gov/cleancities/accomplishments.html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819400"/>
            <a:ext cx="5867400" cy="2362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Houston-Galveston </a:t>
            </a:r>
            <a:br>
              <a:rPr lang="en-US" sz="3600" dirty="0"/>
            </a:br>
            <a:r>
              <a:rPr lang="en-US" sz="3600" u="sng" dirty="0"/>
              <a:t>Clean cities Coalition:</a:t>
            </a:r>
            <a:br>
              <a:rPr lang="en-US" sz="3600" dirty="0"/>
            </a:br>
            <a:r>
              <a:rPr lang="en-US" sz="3600" dirty="0"/>
              <a:t>Volunteer Subcommittee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Subcommittee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27960" y="3810000"/>
            <a:ext cx="5715000" cy="25146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3" rIns="123536" bIns="87343" numCol="1" spcCol="1270" anchor="ctr" anchorCtr="0">
            <a:noAutofit/>
          </a:bodyPr>
          <a:lstStyle/>
          <a:p>
            <a:pPr marL="171450" marR="0" lvl="1" indent="-17145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Provides an opportunity for stakeholders to become more active</a:t>
            </a:r>
          </a:p>
          <a:p>
            <a:pPr marL="171450" marR="0" lvl="1" indent="-17145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Builds cohesion within the coalition</a:t>
            </a:r>
          </a:p>
          <a:p>
            <a:pPr marL="171450" marR="0" lvl="1" indent="-17145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Reduces workload on Coordinators</a:t>
            </a:r>
          </a:p>
          <a:p>
            <a:pPr marL="171450" marR="0" lvl="1" indent="-17145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Provides further education on coalition activities</a:t>
            </a:r>
          </a:p>
          <a:p>
            <a:pPr marL="171450" marR="0" lvl="1" indent="-171450" algn="l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700" y="46400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Why</a:t>
            </a:r>
          </a:p>
        </p:txBody>
      </p:sp>
      <p:sp>
        <p:nvSpPr>
          <p:cNvPr id="7" name="Freeform 6"/>
          <p:cNvSpPr/>
          <p:nvPr/>
        </p:nvSpPr>
        <p:spPr>
          <a:xfrm>
            <a:off x="2727960" y="1905000"/>
            <a:ext cx="5882640" cy="15240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 collection of people willing to volunteer to help accomplish Coalition work outside of Stakeholder Meetings.</a:t>
            </a:r>
          </a:p>
        </p:txBody>
      </p:sp>
      <p:sp>
        <p:nvSpPr>
          <p:cNvPr id="8" name="Freeform 7"/>
          <p:cNvSpPr/>
          <p:nvPr/>
        </p:nvSpPr>
        <p:spPr>
          <a:xfrm>
            <a:off x="266700" y="20873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What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Subcommittee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95600" y="1905000"/>
            <a:ext cx="5715000" cy="40386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Active E-Mail is essential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Send E-Mail to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2"/>
              </a:rPr>
              <a:t>Ben.Finley@h-gac.com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Title E-Mail: CCC Volunteer Subcommittee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Include in E-Mail: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Name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Phone Number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Company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3400" y="3429000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Sign Me Up</a:t>
            </a:r>
          </a:p>
        </p:txBody>
      </p:sp>
    </p:spTree>
    <p:extLst>
      <p:ext uri="{BB962C8B-B14F-4D97-AF65-F5344CB8AC3E}">
        <p14:creationId xmlns:p14="http://schemas.microsoft.com/office/powerpoint/2010/main" val="515659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90600" y="2251617"/>
            <a:ext cx="7391399" cy="36919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anticipate building a large volunteer “pool” over the next few years.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Tasks and projects will be identified as needed.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LATER, there may be an opportunity for the subcommittee to perform self identified tasks and projects.</a:t>
            </a:r>
          </a:p>
          <a:p>
            <a:pPr marL="457200" marR="0" lvl="2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78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90599" y="1577340"/>
            <a:ext cx="7391399" cy="403860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Logging Prices of Alternative Fuels</a:t>
            </a:r>
          </a:p>
        </p:txBody>
      </p:sp>
      <p:sp>
        <p:nvSpPr>
          <p:cNvPr id="8" name="Freeform 7"/>
          <p:cNvSpPr/>
          <p:nvPr/>
        </p:nvSpPr>
        <p:spPr>
          <a:xfrm>
            <a:off x="990600" y="2251617"/>
            <a:ext cx="7391399" cy="36919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Alternative Fueling Stations App 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DOE sponsored app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Users find fueling locations and prices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Can sort by alternative fuel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Alternative Fuel Price Report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DOE sponsored: Alternative Fuel Data Center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Users find data on alternative fuels, to include trending fuel prices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Site is alternative fuel neutral</a:t>
            </a:r>
          </a:p>
        </p:txBody>
      </p:sp>
    </p:spTree>
    <p:extLst>
      <p:ext uri="{BB962C8B-B14F-4D97-AF65-F5344CB8AC3E}">
        <p14:creationId xmlns:p14="http://schemas.microsoft.com/office/powerpoint/2010/main" val="169027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Coalition Chair and Advisory 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90600" y="1905000"/>
            <a:ext cx="7391399" cy="346617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Coalition Chair Election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990600" y="2251617"/>
            <a:ext cx="7391399" cy="12535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Officers chair meetings and advise on overall operations of the Coalition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Help determine the direction of Coalition activities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600" dirty="0"/>
              <a:t>Attend conference calls in between quarterly meetings to discuss and plan upcoming activities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5C6B29-6B9D-4F77-9993-CB87A3382B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3500846"/>
            <a:ext cx="7162800" cy="2057400"/>
          </a:xfrm>
        </p:spPr>
        <p:txBody>
          <a:bodyPr numCol="1">
            <a:normAutofit/>
          </a:bodyPr>
          <a:lstStyle/>
          <a:p>
            <a:r>
              <a:rPr lang="en-US" sz="2800" dirty="0"/>
              <a:t>Chair – </a:t>
            </a:r>
          </a:p>
          <a:p>
            <a:r>
              <a:rPr lang="en-US" sz="2800" dirty="0"/>
              <a:t>Vice Chair – Norm Whitton</a:t>
            </a:r>
          </a:p>
        </p:txBody>
      </p:sp>
    </p:spTree>
    <p:extLst>
      <p:ext uri="{BB962C8B-B14F-4D97-AF65-F5344CB8AC3E}">
        <p14:creationId xmlns:p14="http://schemas.microsoft.com/office/powerpoint/2010/main" val="265206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9C85-B44B-4BBC-A7EE-E37EF454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Fueling Station 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C3092-B8B0-428C-A955-748F7786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A3A0B-2F1C-4600-B715-471C45B165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1382" t="13560" r="20987" b="6779"/>
          <a:stretch/>
        </p:blipFill>
        <p:spPr>
          <a:xfrm>
            <a:off x="1219200" y="1554051"/>
            <a:ext cx="6781799" cy="44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4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8FAA-3487-44EF-9E3E-9F58EF82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Fuels Data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47FC00-2560-4DFB-8F53-B0F4B7C8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34984-AAE2-43EA-ADC9-433CFEADE7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0B464-058C-498E-B93E-B06C7EEEB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2550" r="10834" b="8047"/>
          <a:stretch/>
        </p:blipFill>
        <p:spPr>
          <a:xfrm>
            <a:off x="563879" y="1569720"/>
            <a:ext cx="8161851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2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90599" y="1577340"/>
            <a:ext cx="7391399" cy="403860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Logging Prices of Alternative Fuels</a:t>
            </a:r>
          </a:p>
        </p:txBody>
      </p:sp>
      <p:sp>
        <p:nvSpPr>
          <p:cNvPr id="8" name="Freeform 7"/>
          <p:cNvSpPr/>
          <p:nvPr/>
        </p:nvSpPr>
        <p:spPr>
          <a:xfrm>
            <a:off x="838200" y="2251617"/>
            <a:ext cx="8153400" cy="36919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Particulars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Task needs to be done quarterly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Task typically takes 3 people 1 day to complete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Volunteer will be given a call sheet with contact people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Volunteer to call contact, ask about prices, and records prices / notes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Volunteer e-mail completed call sheets to Co-coordinator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Co-coordinator fills in the gaps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Co-coordinator sends data to DOE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THIS TASK, it might be best if volunteer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associated with an alternative fuel vendor</a:t>
            </a:r>
          </a:p>
          <a:p>
            <a:pPr marL="457200" marR="0" lvl="2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0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90599" y="1577340"/>
            <a:ext cx="7391399" cy="403860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Virtual Site Visit Collection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838200" y="2308860"/>
            <a:ext cx="8153399" cy="36919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Collecting “Infomercials” from Stakeholders  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satisfy one of our Coalition’s task of “On-Site Visits”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Allows for more promotion of our Stakeholders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Collection of links to infomercials housed on Clean Cities website</a:t>
            </a: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Volunteers: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Stakeholders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Inquires about infomercials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Coordinates list of links with a Clean Cities Co-coordinator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Special: Does stakeholder need help making an infomercial?</a:t>
            </a:r>
          </a:p>
        </p:txBody>
      </p:sp>
    </p:spTree>
    <p:extLst>
      <p:ext uri="{BB962C8B-B14F-4D97-AF65-F5344CB8AC3E}">
        <p14:creationId xmlns:p14="http://schemas.microsoft.com/office/powerpoint/2010/main" val="245950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90599" y="1577340"/>
            <a:ext cx="7391399" cy="403860"/>
          </a:xfrm>
          <a:custGeom>
            <a:avLst/>
            <a:gdLst>
              <a:gd name="connsiteX0" fmla="*/ 0 w 7391399"/>
              <a:gd name="connsiteY0" fmla="*/ 69997 h 419971"/>
              <a:gd name="connsiteX1" fmla="*/ 20502 w 7391399"/>
              <a:gd name="connsiteY1" fmla="*/ 20502 h 419971"/>
              <a:gd name="connsiteX2" fmla="*/ 69997 w 7391399"/>
              <a:gd name="connsiteY2" fmla="*/ 0 h 419971"/>
              <a:gd name="connsiteX3" fmla="*/ 7321402 w 7391399"/>
              <a:gd name="connsiteY3" fmla="*/ 0 h 419971"/>
              <a:gd name="connsiteX4" fmla="*/ 7370897 w 7391399"/>
              <a:gd name="connsiteY4" fmla="*/ 20502 h 419971"/>
              <a:gd name="connsiteX5" fmla="*/ 7391399 w 7391399"/>
              <a:gd name="connsiteY5" fmla="*/ 69997 h 419971"/>
              <a:gd name="connsiteX6" fmla="*/ 7391399 w 7391399"/>
              <a:gd name="connsiteY6" fmla="*/ 349974 h 419971"/>
              <a:gd name="connsiteX7" fmla="*/ 7370897 w 7391399"/>
              <a:gd name="connsiteY7" fmla="*/ 399469 h 419971"/>
              <a:gd name="connsiteX8" fmla="*/ 7321402 w 7391399"/>
              <a:gd name="connsiteY8" fmla="*/ 419971 h 419971"/>
              <a:gd name="connsiteX9" fmla="*/ 69997 w 7391399"/>
              <a:gd name="connsiteY9" fmla="*/ 419971 h 419971"/>
              <a:gd name="connsiteX10" fmla="*/ 20502 w 7391399"/>
              <a:gd name="connsiteY10" fmla="*/ 399469 h 419971"/>
              <a:gd name="connsiteX11" fmla="*/ 0 w 7391399"/>
              <a:gd name="connsiteY11" fmla="*/ 349974 h 419971"/>
              <a:gd name="connsiteX12" fmla="*/ 0 w 7391399"/>
              <a:gd name="connsiteY12" fmla="*/ 69997 h 4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1399" h="419971">
                <a:moveTo>
                  <a:pt x="0" y="69997"/>
                </a:moveTo>
                <a:cubicBezTo>
                  <a:pt x="0" y="51433"/>
                  <a:pt x="7375" y="33629"/>
                  <a:pt x="20502" y="20502"/>
                </a:cubicBezTo>
                <a:cubicBezTo>
                  <a:pt x="33629" y="7375"/>
                  <a:pt x="51433" y="0"/>
                  <a:pt x="69997" y="0"/>
                </a:cubicBezTo>
                <a:lnTo>
                  <a:pt x="7321402" y="0"/>
                </a:lnTo>
                <a:cubicBezTo>
                  <a:pt x="7339966" y="0"/>
                  <a:pt x="7357770" y="7375"/>
                  <a:pt x="7370897" y="20502"/>
                </a:cubicBezTo>
                <a:cubicBezTo>
                  <a:pt x="7384024" y="33629"/>
                  <a:pt x="7391399" y="51433"/>
                  <a:pt x="7391399" y="69997"/>
                </a:cubicBezTo>
                <a:lnTo>
                  <a:pt x="7391399" y="349974"/>
                </a:lnTo>
                <a:cubicBezTo>
                  <a:pt x="7391399" y="368538"/>
                  <a:pt x="7384024" y="386342"/>
                  <a:pt x="7370897" y="399469"/>
                </a:cubicBezTo>
                <a:cubicBezTo>
                  <a:pt x="7357770" y="412596"/>
                  <a:pt x="7339966" y="419971"/>
                  <a:pt x="7321402" y="419971"/>
                </a:cubicBezTo>
                <a:lnTo>
                  <a:pt x="69997" y="419971"/>
                </a:lnTo>
                <a:cubicBezTo>
                  <a:pt x="51433" y="419971"/>
                  <a:pt x="33629" y="412596"/>
                  <a:pt x="20502" y="399469"/>
                </a:cubicBezTo>
                <a:cubicBezTo>
                  <a:pt x="7375" y="386342"/>
                  <a:pt x="0" y="368538"/>
                  <a:pt x="0" y="349974"/>
                </a:cubicBezTo>
                <a:lnTo>
                  <a:pt x="0" y="699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61" tIns="81461" rIns="81461" bIns="81461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Virtual Site Visit Collection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990600" y="2251617"/>
            <a:ext cx="7391399" cy="3691983"/>
          </a:xfrm>
          <a:custGeom>
            <a:avLst/>
            <a:gdLst>
              <a:gd name="connsiteX0" fmla="*/ 0 w 7391399"/>
              <a:gd name="connsiteY0" fmla="*/ 0 h 727928"/>
              <a:gd name="connsiteX1" fmla="*/ 7391399 w 7391399"/>
              <a:gd name="connsiteY1" fmla="*/ 0 h 727928"/>
              <a:gd name="connsiteX2" fmla="*/ 7391399 w 7391399"/>
              <a:gd name="connsiteY2" fmla="*/ 727928 h 727928"/>
              <a:gd name="connsiteX3" fmla="*/ 0 w 7391399"/>
              <a:gd name="connsiteY3" fmla="*/ 727928 h 727928"/>
              <a:gd name="connsiteX4" fmla="*/ 0 w 7391399"/>
              <a:gd name="connsiteY4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399" h="727928">
                <a:moveTo>
                  <a:pt x="0" y="0"/>
                </a:moveTo>
                <a:lnTo>
                  <a:pt x="7391399" y="0"/>
                </a:lnTo>
                <a:lnTo>
                  <a:pt x="73913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77" tIns="20320" rIns="113792" bIns="20320" numCol="1" spcCol="1270" anchor="t" anchorCtr="0">
            <a:no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Goals 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At least 1 volunteer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At least 4 infomercials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Start date is August 18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Deadline is Thanksgiving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Anticipated hours: 8</a:t>
            </a:r>
          </a:p>
          <a:p>
            <a:pPr marL="628650" marR="0" lvl="2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9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13EE9-96EA-41D2-B4AA-436C9FD3307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95600" y="1676400"/>
            <a:ext cx="6096000" cy="15240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Send E-Mail to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2"/>
              </a:rPr>
              <a:t>Ben.Finley@h-gac.com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Title E-Mail: CCC Volunteer Subcommittee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3400" y="21254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Sign Up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A221FC7-52AB-4854-BC9C-836B4DA9C66B}"/>
              </a:ext>
            </a:extLst>
          </p:cNvPr>
          <p:cNvSpPr/>
          <p:nvPr/>
        </p:nvSpPr>
        <p:spPr>
          <a:xfrm>
            <a:off x="533400" y="36494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Task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C910133-5850-42BA-A8EE-45FA5A3B427C}"/>
              </a:ext>
            </a:extLst>
          </p:cNvPr>
          <p:cNvSpPr/>
          <p:nvPr/>
        </p:nvSpPr>
        <p:spPr>
          <a:xfrm>
            <a:off x="2895600" y="3429000"/>
            <a:ext cx="6096000" cy="13716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Logging Prices of Alternative Fuels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Begins next quarter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Call stations from a list, and record prices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C44AD59B-B7F8-4D46-8401-EA8D8A23D269}"/>
              </a:ext>
            </a:extLst>
          </p:cNvPr>
          <p:cNvSpPr/>
          <p:nvPr/>
        </p:nvSpPr>
        <p:spPr>
          <a:xfrm>
            <a:off x="548640" y="5173464"/>
            <a:ext cx="2057400" cy="854471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24" tIns="100129" rIns="136324" bIns="100129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Project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88A5FE7-6E53-4545-872E-D613E24FAD7F}"/>
              </a:ext>
            </a:extLst>
          </p:cNvPr>
          <p:cNvSpPr/>
          <p:nvPr/>
        </p:nvSpPr>
        <p:spPr>
          <a:xfrm>
            <a:off x="2880360" y="4953000"/>
            <a:ext cx="6111240" cy="152400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6"/>
                </a:moveTo>
                <a:lnTo>
                  <a:pt x="1047750" y="3251184"/>
                </a:lnTo>
                <a:cubicBezTo>
                  <a:pt x="1047750" y="3423644"/>
                  <a:pt x="1042809" y="3589037"/>
                  <a:pt x="1034014" y="3710982"/>
                </a:cubicBezTo>
                <a:cubicBezTo>
                  <a:pt x="1025219" y="3832927"/>
                  <a:pt x="1013290" y="3901438"/>
                  <a:pt x="1000853" y="3901434"/>
                </a:cubicBezTo>
                <a:cubicBezTo>
                  <a:pt x="667235" y="3901434"/>
                  <a:pt x="333617" y="3901438"/>
                  <a:pt x="0" y="3901438"/>
                </a:cubicBezTo>
                <a:lnTo>
                  <a:pt x="0" y="3901438"/>
                </a:lnTo>
                <a:lnTo>
                  <a:pt x="0" y="3901438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0853" y="2"/>
                </a:lnTo>
                <a:cubicBezTo>
                  <a:pt x="1013291" y="2"/>
                  <a:pt x="1025219" y="68509"/>
                  <a:pt x="1034014" y="190458"/>
                </a:cubicBezTo>
                <a:cubicBezTo>
                  <a:pt x="1042809" y="312403"/>
                  <a:pt x="1047750" y="477800"/>
                  <a:pt x="1047750" y="650256"/>
                </a:cubicBezTo>
                <a:lnTo>
                  <a:pt x="1047750" y="65025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1" tIns="87342" rIns="123536" bIns="87343" numCol="1" spcCol="1270" anchor="ctr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Virtual Site Visit Collection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Begins August 18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Collect links to infomercials from our Stakeholders</a:t>
            </a:r>
          </a:p>
        </p:txBody>
      </p:sp>
    </p:spTree>
    <p:extLst>
      <p:ext uri="{BB962C8B-B14F-4D97-AF65-F5344CB8AC3E}">
        <p14:creationId xmlns:p14="http://schemas.microsoft.com/office/powerpoint/2010/main" val="4274180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Quarterly Meeting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 numCol="1">
            <a:normAutofit/>
          </a:bodyPr>
          <a:lstStyle/>
          <a:p>
            <a:pPr lvl="1"/>
            <a:r>
              <a:rPr lang="en-US" sz="2800" dirty="0"/>
              <a:t>September 23</a:t>
            </a:r>
            <a:r>
              <a:rPr lang="en-US" sz="2800" baseline="30000" dirty="0"/>
              <a:t>rd</a:t>
            </a:r>
            <a:r>
              <a:rPr lang="en-US" sz="2800" dirty="0"/>
              <a:t> 	9:30-11am</a:t>
            </a:r>
            <a:endParaRPr lang="en-US" sz="32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Coalition Activities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313EE9-96EA-41D2-B4AA-436C9FD330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0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D5053-E0E9-4F87-8809-BC8D387FD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August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0308C-1944-4C24-9FBC-44CF679D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146" y="3670232"/>
            <a:ext cx="4265998" cy="905296"/>
          </a:xfrm>
        </p:spPr>
        <p:txBody>
          <a:bodyPr>
            <a:normAutofit/>
          </a:bodyPr>
          <a:lstStyle/>
          <a:p>
            <a:r>
              <a:rPr lang="en-US" dirty="0"/>
              <a:t>Greater Houston Area Beneficial Electrification Programs</a:t>
            </a:r>
            <a:endParaRPr lang="en-US" sz="22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3DDD5-D4B0-44D8-9E5A-6A90D4960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Bridgette Wellendorf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1436A7C-DA94-4145-AD11-80685AB98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7146" y="4944666"/>
            <a:ext cx="4558472" cy="271275"/>
          </a:xfrm>
        </p:spPr>
        <p:txBody>
          <a:bodyPr/>
          <a:lstStyle/>
          <a:p>
            <a:r>
              <a:rPr lang="en-US" dirty="0"/>
              <a:t>ICF Account Manager</a:t>
            </a:r>
          </a:p>
        </p:txBody>
      </p:sp>
      <p:pic>
        <p:nvPicPr>
          <p:cNvPr id="9" name="Picture 2" descr="https://upload.wikimedia.org/wikipedia/commons/thumb/0/06/CenterPoint_Energy_logo.svg/2000px-CenterPoint_Energy_logo.svg.png">
            <a:extLst>
              <a:ext uri="{FF2B5EF4-FFF2-40B4-BE49-F238E27FC236}">
                <a16:creationId xmlns:a16="http://schemas.microsoft.com/office/drawing/2014/main" id="{4895B787-451C-477F-8195-7D8F9CCB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3" y="4899325"/>
            <a:ext cx="1613800" cy="5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 picture containing drawing, table&#10;&#10;Description generated with very high confidence">
            <a:extLst>
              <a:ext uri="{FF2B5EF4-FFF2-40B4-BE49-F238E27FC236}">
                <a16:creationId xmlns:a16="http://schemas.microsoft.com/office/drawing/2014/main" id="{AC52FDE5-7AE3-4849-97BB-251A4534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43" y="4856115"/>
            <a:ext cx="1306447" cy="6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025848" y="5621852"/>
            <a:ext cx="549273" cy="22411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54864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1480"/>
            <a:fld id="{11EC18AE-5831-5845-B137-5B56E031790C}" type="slidenum">
              <a:rPr lang="en-US" sz="625">
                <a:solidFill>
                  <a:srgbClr val="000000">
                    <a:tint val="75000"/>
                  </a:srgbClr>
                </a:solidFill>
                <a:latin typeface="Arial"/>
              </a:rPr>
              <a:pPr defTabSz="411480"/>
              <a:t>6</a:t>
            </a:fld>
            <a:endParaRPr lang="en-US" sz="625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76FBD-80C7-4F67-85BA-60C915120B81}"/>
              </a:ext>
            </a:extLst>
          </p:cNvPr>
          <p:cNvSpPr txBox="1"/>
          <p:nvPr/>
        </p:nvSpPr>
        <p:spPr>
          <a:xfrm>
            <a:off x="526400" y="2889685"/>
            <a:ext cx="2475806" cy="221977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Strategic Planning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Technology Screening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Market Assessment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System/Locational Impact Analysis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Environmental Impact Analysis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Cost-Effectiveness Evaluation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Program Design and Delivery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Program Evaluation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Marketing &amp; Outreach</a:t>
            </a:r>
          </a:p>
          <a:p>
            <a:pPr defTabSz="685800">
              <a:lnSpc>
                <a:spcPts val="1145"/>
              </a:lnSpc>
              <a:spcBef>
                <a:spcPts val="417"/>
              </a:spcBef>
              <a:spcAft>
                <a:spcPts val="313"/>
              </a:spcAft>
            </a:pPr>
            <a:r>
              <a:rPr lang="en-US" sz="1250" dirty="0">
                <a:solidFill>
                  <a:srgbClr val="0188B5"/>
                </a:solidFill>
                <a:latin typeface="Arial"/>
              </a:rPr>
              <a:t>Grant Application Assistance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73" y="2569617"/>
            <a:ext cx="1338416" cy="21124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685800">
              <a:spcBef>
                <a:spcPts val="750"/>
              </a:spcBef>
            </a:pPr>
            <a:r>
              <a:rPr lang="en-US" sz="1500" b="1" dirty="0">
                <a:solidFill>
                  <a:srgbClr val="FF0000"/>
                </a:solidFill>
                <a:latin typeface="Arial"/>
              </a:rPr>
              <a:t>Electrification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8497" y="2566866"/>
            <a:ext cx="1205505" cy="21399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685800">
              <a:spcBef>
                <a:spcPts val="750"/>
              </a:spcBef>
            </a:pPr>
            <a:r>
              <a:rPr lang="en-US" sz="1500" b="1" dirty="0">
                <a:solidFill>
                  <a:srgbClr val="FF0000"/>
                </a:solidFill>
                <a:latin typeface="Arial"/>
              </a:rPr>
              <a:t>Electrification Clients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19B3D634-640F-4FB1-8501-F90016DC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908" y="3622113"/>
            <a:ext cx="529829" cy="2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xconomy.com/wordpress/wp-content/images/2009/10/SDGE-logo.jpg">
            <a:extLst>
              <a:ext uri="{FF2B5EF4-FFF2-40B4-BE49-F238E27FC236}">
                <a16:creationId xmlns:a16="http://schemas.microsoft.com/office/drawing/2014/main" id="{D913C03D-F78B-4B38-AF59-1F0B4496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3398" y="4950547"/>
            <a:ext cx="605898" cy="2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337A555B-90E5-4395-BA62-DDDC6C35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399" y="3605644"/>
            <a:ext cx="663896" cy="1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6897" t="33870" r="63448" b="53716"/>
          <a:stretch/>
        </p:blipFill>
        <p:spPr>
          <a:xfrm>
            <a:off x="4061837" y="3959978"/>
            <a:ext cx="529019" cy="187941"/>
          </a:xfrm>
          <a:prstGeom prst="rect">
            <a:avLst/>
          </a:prstGeom>
        </p:spPr>
      </p:pic>
      <p:pic>
        <p:nvPicPr>
          <p:cNvPr id="16" name="Picture 15" descr="http://kgnb.am/sites/default/files/images/centerpoint%20energy%20logo.preview.jpg">
            <a:extLst>
              <a:ext uri="{FF2B5EF4-FFF2-40B4-BE49-F238E27FC236}">
                <a16:creationId xmlns:a16="http://schemas.microsoft.com/office/drawing/2014/main" id="{E687895C-A8B4-48D4-A8DC-C74471FA2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1089" y="3199999"/>
            <a:ext cx="718594" cy="2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entergy arkansas">
            <a:extLst>
              <a:ext uri="{FF2B5EF4-FFF2-40B4-BE49-F238E27FC236}">
                <a16:creationId xmlns:a16="http://schemas.microsoft.com/office/drawing/2014/main" id="{5586DE44-5AD6-457A-9AF2-1F1C9D8F7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0"/>
          <a:stretch/>
        </p:blipFill>
        <p:spPr bwMode="auto">
          <a:xfrm>
            <a:off x="3157983" y="4029208"/>
            <a:ext cx="844807" cy="2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131273" y="4323787"/>
            <a:ext cx="390149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1C52AC-0284-4AF7-BF2F-47E84EC1890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24620" r="15916" b="25900"/>
          <a:stretch/>
        </p:blipFill>
        <p:spPr>
          <a:xfrm>
            <a:off x="4773128" y="4054804"/>
            <a:ext cx="619386" cy="258449"/>
          </a:xfrm>
          <a:prstGeom prst="rect">
            <a:avLst/>
          </a:prstGeom>
          <a:noFill/>
        </p:spPr>
      </p:pic>
      <p:pic>
        <p:nvPicPr>
          <p:cNvPr id="20" name="Picture 18" descr="Image result for tv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97" y="3248215"/>
            <a:ext cx="270100" cy="1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greensavingsco.com/wp-content/uploads/2011/02/Ameren_MO_4c.png">
            <a:extLst>
              <a:ext uri="{FF2B5EF4-FFF2-40B4-BE49-F238E27FC236}">
                <a16:creationId xmlns:a16="http://schemas.microsoft.com/office/drawing/2014/main" id="{37A867CB-1568-4118-A33F-4245F239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822" y="4440461"/>
            <a:ext cx="519128" cy="2826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2" descr="Image result for alliant energ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0" y="4526199"/>
            <a:ext cx="536504" cy="3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Image result for je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28" y="3641741"/>
            <a:ext cx="420516" cy="2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00721" y="2895525"/>
            <a:ext cx="571500" cy="5715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685800">
              <a:spcBef>
                <a:spcPts val="750"/>
              </a:spcBef>
            </a:pPr>
            <a:r>
              <a:rPr lang="en-US" sz="1250" b="1" dirty="0">
                <a:solidFill>
                  <a:srgbClr val="0070C0"/>
                </a:solidFill>
                <a:latin typeface="Arial"/>
              </a:rPr>
              <a:t>Utilities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8464" y="2885603"/>
            <a:ext cx="571500" cy="5715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spcBef>
                <a:spcPts val="1440"/>
              </a:spcBef>
              <a:defRPr sz="2800" b="1">
                <a:solidFill>
                  <a:schemeClr val="accent2"/>
                </a:solidFill>
              </a:defRPr>
            </a:lvl1pPr>
          </a:lstStyle>
          <a:p>
            <a:pPr defTabSz="685800">
              <a:spcBef>
                <a:spcPts val="1080"/>
              </a:spcBef>
            </a:pPr>
            <a:r>
              <a:rPr lang="en-US" sz="1250" dirty="0">
                <a:solidFill>
                  <a:srgbClr val="0070C0"/>
                </a:solidFill>
                <a:latin typeface="Arial"/>
              </a:rPr>
              <a:t>Non-Utilities</a:t>
            </a:r>
          </a:p>
        </p:txBody>
      </p:sp>
      <p:pic>
        <p:nvPicPr>
          <p:cNvPr id="26" name="Content Placeholder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503" y="4893969"/>
            <a:ext cx="531767" cy="3326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16" descr="Image result for caletc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2" b="27218"/>
          <a:stretch/>
        </p:blipFill>
        <p:spPr bwMode="auto">
          <a:xfrm>
            <a:off x="6016329" y="3194133"/>
            <a:ext cx="548887" cy="24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6534" y="3225607"/>
            <a:ext cx="632576" cy="183560"/>
          </a:xfrm>
          <a:prstGeom prst="rect">
            <a:avLst/>
          </a:prstGeom>
        </p:spPr>
      </p:pic>
      <p:pic>
        <p:nvPicPr>
          <p:cNvPr id="29" name="Picture 28" descr="Image result for sonoma clean pow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99" y="5397490"/>
            <a:ext cx="448774" cy="1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8" descr="Image result for Yukon Energ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99" y="5040513"/>
            <a:ext cx="531644" cy="1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NYSERDA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05" y="3207592"/>
            <a:ext cx="732396" cy="2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sanda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4" b="38529"/>
          <a:stretch/>
        </p:blipFill>
        <p:spPr bwMode="auto">
          <a:xfrm>
            <a:off x="6696826" y="3587841"/>
            <a:ext cx="872408" cy="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Image result for county of santa clara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52" y="4458423"/>
            <a:ext cx="437702" cy="4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Image result for Sonoma County Transportation authority"/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2" b="29238"/>
          <a:stretch/>
        </p:blipFill>
        <p:spPr bwMode="auto">
          <a:xfrm>
            <a:off x="6803674" y="3960610"/>
            <a:ext cx="658713" cy="2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TRPA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99" y="4407999"/>
            <a:ext cx="673262" cy="3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Image result for LA Metro LACMTA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92" y="4470901"/>
            <a:ext cx="760961" cy="4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Image result for DVRPC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90" y="3535578"/>
            <a:ext cx="688562" cy="3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6" descr="Image result for CVA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98" y="3982739"/>
            <a:ext cx="341749" cy="3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BAAQMD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25023" r="18449" b="25560"/>
          <a:stretch/>
        </p:blipFill>
        <p:spPr bwMode="auto">
          <a:xfrm>
            <a:off x="6845033" y="4934824"/>
            <a:ext cx="575995" cy="2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0" descr="Image result for MTC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31" y="5302011"/>
            <a:ext cx="332083" cy="3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2" descr="Image result for County of los angele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93" y="3951306"/>
            <a:ext cx="414820" cy="4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Image result for NJTPA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07" y="3205026"/>
            <a:ext cx="472446" cy="2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6" descr="Image result for NREL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48" y="4988423"/>
            <a:ext cx="719110" cy="2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0" descr="Image result for STA solano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1"/>
          <a:stretch/>
        </p:blipFill>
        <p:spPr bwMode="auto">
          <a:xfrm>
            <a:off x="6018315" y="4973408"/>
            <a:ext cx="544913" cy="2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2" descr="Image result for alberta transportation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21201" r="15309" b="22127"/>
          <a:stretch/>
        </p:blipFill>
        <p:spPr bwMode="auto">
          <a:xfrm>
            <a:off x="7682407" y="3505459"/>
            <a:ext cx="713192" cy="3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cxnSpLocks/>
          </p:cNvCxnSpPr>
          <p:nvPr/>
        </p:nvCxnSpPr>
        <p:spPr>
          <a:xfrm>
            <a:off x="3254307" y="3105500"/>
            <a:ext cx="2229202" cy="0"/>
          </a:xfrm>
          <a:prstGeom prst="line">
            <a:avLst/>
          </a:prstGeom>
          <a:ln>
            <a:solidFill>
              <a:srgbClr val="76859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948465" y="3097012"/>
            <a:ext cx="2508288" cy="0"/>
          </a:xfrm>
          <a:prstGeom prst="line">
            <a:avLst/>
          </a:prstGeom>
          <a:ln>
            <a:solidFill>
              <a:srgbClr val="76859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1FEE941-C496-D54E-A37D-A8DE30C11E42}"/>
              </a:ext>
            </a:extLst>
          </p:cNvPr>
          <p:cNvCxnSpPr>
            <a:cxnSpLocks/>
          </p:cNvCxnSpPr>
          <p:nvPr/>
        </p:nvCxnSpPr>
        <p:spPr>
          <a:xfrm>
            <a:off x="3260094" y="2829566"/>
            <a:ext cx="5196659" cy="0"/>
          </a:xfrm>
          <a:prstGeom prst="line">
            <a:avLst/>
          </a:prstGeom>
          <a:ln>
            <a:solidFill>
              <a:srgbClr val="76859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DC63FB-EDBC-EC46-93EF-4A0ECB64AC43}"/>
              </a:ext>
            </a:extLst>
          </p:cNvPr>
          <p:cNvCxnSpPr>
            <a:cxnSpLocks/>
          </p:cNvCxnSpPr>
          <p:nvPr/>
        </p:nvCxnSpPr>
        <p:spPr>
          <a:xfrm>
            <a:off x="510465" y="2829566"/>
            <a:ext cx="2182987" cy="0"/>
          </a:xfrm>
          <a:prstGeom prst="line">
            <a:avLst/>
          </a:prstGeom>
          <a:ln>
            <a:solidFill>
              <a:srgbClr val="76859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65" y="1600077"/>
            <a:ext cx="2168413" cy="88368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4467" y="1594202"/>
            <a:ext cx="1711880" cy="8875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2580" y="1549350"/>
            <a:ext cx="2713306" cy="10863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9654" y="1539419"/>
            <a:ext cx="2230696" cy="1016147"/>
          </a:xfrm>
          <a:prstGeom prst="rect">
            <a:avLst/>
          </a:prstGeom>
        </p:spPr>
      </p:pic>
      <p:sp>
        <p:nvSpPr>
          <p:cNvPr id="5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91375" y="5580145"/>
            <a:ext cx="4765379" cy="265825"/>
          </a:xfrm>
        </p:spPr>
        <p:txBody>
          <a:bodyPr/>
          <a:lstStyle/>
          <a:p>
            <a:pPr algn="r" defTabSz="685800"/>
            <a:r>
              <a:rPr lang="en-US" dirty="0">
                <a:solidFill>
                  <a:srgbClr val="000000">
                    <a:tint val="75000"/>
                  </a:srgbClr>
                </a:solidFill>
                <a:latin typeface="Arial"/>
              </a:rPr>
              <a:t>ICF Corporate Overview</a:t>
            </a:r>
          </a:p>
        </p:txBody>
      </p:sp>
      <p:pic>
        <p:nvPicPr>
          <p:cNvPr id="56" name="Picture 5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8721E37-9350-4E97-A2D6-985ACE29991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55480" y="5202832"/>
            <a:ext cx="831833" cy="7260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EF1D33-55FD-4C8D-A75C-9147F48C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ICF</a:t>
            </a:r>
          </a:p>
        </p:txBody>
      </p:sp>
    </p:spTree>
    <p:extLst>
      <p:ext uri="{BB962C8B-B14F-4D97-AF65-F5344CB8AC3E}">
        <p14:creationId xmlns:p14="http://schemas.microsoft.com/office/powerpoint/2010/main" val="40056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1" y="1847065"/>
            <a:ext cx="7748477" cy="3265928"/>
          </a:xfrm>
        </p:spPr>
        <p:txBody>
          <a:bodyPr/>
          <a:lstStyle/>
          <a:p>
            <a:r>
              <a:rPr lang="en-US" sz="1500" dirty="0"/>
              <a:t>Electric-powered technologies offer several key benefits to end users over their internal-combustion counterparts. Some of the benefits of electric technologies can include: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1EC18AE-5831-5845-B137-5B56E031790C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7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/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69" y="2584766"/>
            <a:ext cx="580592" cy="26610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12361" y="2584766"/>
            <a:ext cx="6088007" cy="3037086"/>
          </a:xfrm>
          <a:prstGeom prst="rect">
            <a:avLst/>
          </a:prstGeom>
        </p:spPr>
        <p:txBody>
          <a:bodyPr vert="horz" lIns="57150" tIns="28575" rIns="57150" bIns="28575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US" sz="1500" b="1" dirty="0">
                <a:solidFill>
                  <a:srgbClr val="61A60E"/>
                </a:solidFill>
                <a:latin typeface="Arial"/>
              </a:rPr>
              <a:t>Reduced Maintenance</a:t>
            </a:r>
          </a:p>
          <a:p>
            <a:pPr algn="l" defTabSz="685800"/>
            <a:r>
              <a:rPr lang="en-US" sz="1125" dirty="0">
                <a:solidFill>
                  <a:srgbClr val="000000"/>
                </a:solidFill>
                <a:latin typeface="Arial"/>
              </a:rPr>
              <a:t>Electric motors have 90 percent fewer moving parts with no engine fluids or hoses significantly reducing time and money spent on maintenance.</a:t>
            </a:r>
          </a:p>
          <a:p>
            <a:pPr algn="l" defTabSz="685800"/>
            <a:endParaRPr lang="en-US" sz="688" dirty="0">
              <a:solidFill>
                <a:srgbClr val="000000"/>
              </a:solidFill>
              <a:latin typeface="Arial"/>
            </a:endParaRPr>
          </a:p>
          <a:p>
            <a:pPr algn="l" defTabSz="685800"/>
            <a:r>
              <a:rPr lang="en-US" sz="1500" b="1" dirty="0">
                <a:solidFill>
                  <a:srgbClr val="61A60E"/>
                </a:solidFill>
                <a:latin typeface="Arial"/>
              </a:rPr>
              <a:t>Lower Fuel Consumption</a:t>
            </a:r>
          </a:p>
          <a:p>
            <a:pPr algn="l" defTabSz="685800"/>
            <a:r>
              <a:rPr lang="en-US" sz="1125" dirty="0">
                <a:solidFill>
                  <a:srgbClr val="000000"/>
                </a:solidFill>
                <a:latin typeface="Arial"/>
              </a:rPr>
              <a:t>By reducing the reliance on fuel, exposure to fluctuating gasoline prices decreases.</a:t>
            </a:r>
          </a:p>
          <a:p>
            <a:pPr algn="l" defTabSz="685800"/>
            <a:endParaRPr lang="en-US" sz="688" dirty="0">
              <a:solidFill>
                <a:srgbClr val="000000"/>
              </a:solidFill>
              <a:latin typeface="Arial"/>
            </a:endParaRPr>
          </a:p>
          <a:p>
            <a:pPr algn="l" defTabSz="685800"/>
            <a:r>
              <a:rPr lang="en-US" sz="1500" b="1" dirty="0">
                <a:solidFill>
                  <a:srgbClr val="61A60E"/>
                </a:solidFill>
                <a:latin typeface="Arial"/>
              </a:rPr>
              <a:t>Safe and Efficient Workplace</a:t>
            </a:r>
          </a:p>
          <a:p>
            <a:pPr algn="l" defTabSz="685800"/>
            <a:r>
              <a:rPr lang="en-US" sz="1125" dirty="0">
                <a:solidFill>
                  <a:srgbClr val="000000"/>
                </a:solidFill>
                <a:latin typeface="Arial"/>
              </a:rPr>
              <a:t>Electric equipment allows an optimal layout of facilities leading to a safer, more efficient work atmosphere.</a:t>
            </a:r>
          </a:p>
          <a:p>
            <a:pPr algn="l" defTabSz="685800"/>
            <a:endParaRPr lang="en-US" sz="688" dirty="0">
              <a:solidFill>
                <a:srgbClr val="000000"/>
              </a:solidFill>
              <a:latin typeface="Arial"/>
            </a:endParaRPr>
          </a:p>
          <a:p>
            <a:pPr algn="l" defTabSz="685800"/>
            <a:r>
              <a:rPr lang="en-US" sz="1500" b="1" dirty="0">
                <a:solidFill>
                  <a:srgbClr val="61A60E"/>
                </a:solidFill>
                <a:latin typeface="Arial"/>
              </a:rPr>
              <a:t>Less Noise</a:t>
            </a:r>
          </a:p>
          <a:p>
            <a:pPr algn="l" defTabSz="685800"/>
            <a:r>
              <a:rPr lang="en-US" sz="1125" dirty="0">
                <a:solidFill>
                  <a:srgbClr val="000000"/>
                </a:solidFill>
                <a:latin typeface="Arial"/>
              </a:rPr>
              <a:t>Electric equipment is much quieter than conventional counterparts which means greater operator awareness for reduced fatigue and increased safety.</a:t>
            </a:r>
          </a:p>
          <a:p>
            <a:pPr algn="l" defTabSz="685800"/>
            <a:endParaRPr lang="en-US" sz="688" dirty="0">
              <a:solidFill>
                <a:srgbClr val="000000"/>
              </a:solidFill>
              <a:latin typeface="Arial"/>
            </a:endParaRPr>
          </a:p>
          <a:p>
            <a:pPr algn="l" defTabSz="685800"/>
            <a:r>
              <a:rPr lang="en-US" sz="1500" b="1" dirty="0">
                <a:solidFill>
                  <a:srgbClr val="61A60E"/>
                </a:solidFill>
                <a:latin typeface="Arial"/>
              </a:rPr>
              <a:t>Clean and Healthy Environment</a:t>
            </a:r>
          </a:p>
          <a:p>
            <a:pPr algn="l" defTabSz="685800"/>
            <a:r>
              <a:rPr lang="en-US" sz="1125" dirty="0">
                <a:solidFill>
                  <a:srgbClr val="000000"/>
                </a:solidFill>
                <a:latin typeface="Arial"/>
              </a:rPr>
              <a:t>Electric equipment produces zero site emissions for a cleaner, healthier work environment</a:t>
            </a:r>
            <a:r>
              <a:rPr lang="en-US" sz="125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l" defTabSz="685800"/>
            <a:endParaRPr lang="en-US" sz="17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/>
              </a:rPr>
              <a:t>Mutual Value Propositions</a:t>
            </a:r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E83D7E2-2419-4B89-82BD-17402FEB2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80" y="5202832"/>
            <a:ext cx="831833" cy="7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" y="1745008"/>
            <a:ext cx="8188947" cy="3651248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Financial incentives to eligible individuals, businesses, or local governments to reduce emissions from polluting vehicles and equipment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Developed and administered by the Texas Commission on Environmental Quality (TCEQ)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11 Grant Programs, 8 have funding available for electrification projects: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514350" lvl="1"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14313" indent="-214313">
              <a:buFont typeface="Arial"/>
              <a:buChar char="•"/>
            </a:pPr>
            <a:endParaRPr lang="en-US" sz="1500" b="1" dirty="0">
              <a:ea typeface="+mn-lt"/>
              <a:cs typeface="+mn-lt"/>
            </a:endParaRPr>
          </a:p>
          <a:p>
            <a:endParaRPr lang="en-US" sz="1500" b="1" dirty="0">
              <a:ea typeface="+mn-lt"/>
              <a:cs typeface="+mn-lt"/>
            </a:endParaRPr>
          </a:p>
          <a:p>
            <a:pPr marL="214313" indent="-214313">
              <a:buFont typeface="Arial"/>
              <a:buChar char="•"/>
            </a:pPr>
            <a:endParaRPr lang="en-US" sz="1500" b="1" dirty="0">
              <a:ea typeface="+mn-lt"/>
              <a:cs typeface="+mn-lt"/>
            </a:endParaRPr>
          </a:p>
          <a:p>
            <a:r>
              <a:rPr lang="en-US" sz="1500" b="1" dirty="0"/>
              <a:t>We can provide TERP grant application assistance for eligible Entergy and CenterPoint Energy customer electrification projects.</a:t>
            </a:r>
          </a:p>
          <a:p>
            <a:endParaRPr lang="en-US" sz="1500" b="1" dirty="0">
              <a:cs typeface="Arial"/>
            </a:endParaRP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1EC18AE-5831-5845-B137-5B56E031790C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8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/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4350" y="1131094"/>
            <a:ext cx="8115300" cy="613913"/>
          </a:xfrm>
        </p:spPr>
        <p:txBody>
          <a:bodyPr/>
          <a:lstStyle/>
          <a:p>
            <a:r>
              <a:rPr lang="en-US" dirty="0">
                <a:latin typeface="+mn-lt"/>
                <a:ea typeface="+mj-lt"/>
                <a:cs typeface="+mj-lt"/>
              </a:rPr>
              <a:t>Texas Emission Reduction Plan (TERP)</a:t>
            </a:r>
            <a:endParaRPr lang="en-US" dirty="0">
              <a:latin typeface="+mn-lt"/>
              <a:ea typeface="ＭＳ Ｐゴシック"/>
            </a:endParaRPr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E83D7E2-2419-4B89-82BD-17402FEB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0" y="5202832"/>
            <a:ext cx="831833" cy="7260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E0CD1C-28A6-44CF-93B6-3EB1C9D1E500}"/>
              </a:ext>
            </a:extLst>
          </p:cNvPr>
          <p:cNvGraphicFramePr>
            <a:graphicFrameLocks noGrp="1"/>
          </p:cNvGraphicFramePr>
          <p:nvPr/>
        </p:nvGraphicFramePr>
        <p:xfrm>
          <a:off x="602139" y="3013640"/>
          <a:ext cx="7846637" cy="177459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346582">
                  <a:extLst>
                    <a:ext uri="{9D8B030D-6E8A-4147-A177-3AD203B41FA5}">
                      <a16:colId xmlns:a16="http://schemas.microsoft.com/office/drawing/2014/main" val="78352569"/>
                    </a:ext>
                  </a:extLst>
                </a:gridCol>
                <a:gridCol w="875014">
                  <a:extLst>
                    <a:ext uri="{9D8B030D-6E8A-4147-A177-3AD203B41FA5}">
                      <a16:colId xmlns:a16="http://schemas.microsoft.com/office/drawing/2014/main" val="2859567035"/>
                    </a:ext>
                  </a:extLst>
                </a:gridCol>
                <a:gridCol w="875014">
                  <a:extLst>
                    <a:ext uri="{9D8B030D-6E8A-4147-A177-3AD203B41FA5}">
                      <a16:colId xmlns:a16="http://schemas.microsoft.com/office/drawing/2014/main" val="2440196650"/>
                    </a:ext>
                  </a:extLst>
                </a:gridCol>
                <a:gridCol w="875014">
                  <a:extLst>
                    <a:ext uri="{9D8B030D-6E8A-4147-A177-3AD203B41FA5}">
                      <a16:colId xmlns:a16="http://schemas.microsoft.com/office/drawing/2014/main" val="733099787"/>
                    </a:ext>
                  </a:extLst>
                </a:gridCol>
                <a:gridCol w="875014">
                  <a:extLst>
                    <a:ext uri="{9D8B030D-6E8A-4147-A177-3AD203B41FA5}">
                      <a16:colId xmlns:a16="http://schemas.microsoft.com/office/drawing/2014/main" val="1895470198"/>
                    </a:ext>
                  </a:extLst>
                </a:gridCol>
              </a:tblGrid>
              <a:tr h="1774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Application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Electrification Equipment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1873887"/>
                  </a:ext>
                </a:extLst>
              </a:tr>
              <a:tr h="177459"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Status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Period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Off-Road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On-Road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50957191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Alternative Fueling Facilities Program (AFFP)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Closed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TBD</a:t>
                      </a: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75339327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Seaport and Rail Yard Areas Emissions Reduction (SPRY) Program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Open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2/12/2021</a:t>
                      </a: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</a:t>
                      </a: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11073829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Emissions Reduction Incentive Grants (ERIG)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Closed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00990922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Rebate Grants for TERP Small Businesses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Open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TBD 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49785827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Texas Clean Fleet Program (TCFP)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Closed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05561444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Texas Clean School Bus (TCSB) Program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Due 12/17/20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942181491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Light-Duty Motor Vehicle Purchase/Lease Incentive Program (LDPLIP)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Due 1/7/21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416570353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Governmental Alternative Fuel Fleet (GAFF) Grant Program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Closed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■</a:t>
                      </a:r>
                      <a:endParaRPr lang="en-US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3382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02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" y="1752078"/>
            <a:ext cx="8188947" cy="369367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Who is invited to participate?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Eligible applicants include individuals, corporations, organizations, governments or governmental subdivisions or agencies, business trusts, partnerships, associations, or other legal entities, in the State of Texas.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Eligible Activities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Funds may be used for the purchase and installation of new light-duty electric vehicle Level 2 charging equipment. Funding is available statewide for equipment installed: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a public place, workplace, or multi-unit dwelling (i.e. not located at a private residential dwelling that is not a multi-unit dwelling in Texas); and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 a site without existing light-duty electric charging services or to expand the number of vehicles that may be serviced at an existing site.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</a:rPr>
              <a:t>Funding Availability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A total of $10.4 million in grant funding will be available for 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reimbursements of up to $2,500 per installation.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 Grants will be awarded on a first-come, first-served basis and may not exceed the following percentages of eligible costs:</a:t>
            </a:r>
          </a:p>
          <a:p>
            <a:pPr marL="257175" indent="-257175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electric chargers available to the public: 70%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electric chargers available at a workplace or multi-unit dwelling: 60%</a:t>
            </a:r>
            <a:endParaRPr lang="en-US" sz="1500" dirty="0"/>
          </a:p>
          <a:p>
            <a:r>
              <a:rPr lang="en-US" sz="1500" dirty="0"/>
              <a:t>Grants will be awarded on a first-come, first-served basis. </a:t>
            </a:r>
          </a:p>
          <a:p>
            <a:r>
              <a:rPr lang="en-US" sz="1500" b="1" dirty="0"/>
              <a:t>We can provide TERP grant application assistance for eligible Entergy and CenterPoint Energy customer electrification projects.</a:t>
            </a:r>
          </a:p>
          <a:p>
            <a:endParaRPr lang="en-US" sz="1500" dirty="0"/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1EC18AE-5831-5845-B137-5B56E031790C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685800"/>
              <a:t>9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/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4350" y="1131094"/>
            <a:ext cx="8408120" cy="6139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+mj-lt"/>
                <a:cs typeface="+mj-lt"/>
              </a:rPr>
              <a:t>Texas Volkswagen Environmental Mitigation Program (</a:t>
            </a:r>
            <a:r>
              <a:rPr lang="en-US" dirty="0" err="1">
                <a:ea typeface="+mj-lt"/>
                <a:cs typeface="+mj-lt"/>
              </a:rPr>
              <a:t>TxVEMP</a:t>
            </a:r>
            <a:r>
              <a:rPr lang="en-US" dirty="0">
                <a:latin typeface="+mn-lt"/>
                <a:ea typeface="+mj-lt"/>
                <a:cs typeface="+mj-lt"/>
              </a:rPr>
              <a:t>)</a:t>
            </a:r>
            <a:br>
              <a:rPr lang="en-US" dirty="0">
                <a:latin typeface="+mn-lt"/>
                <a:ea typeface="+mj-lt"/>
                <a:cs typeface="+mj-lt"/>
              </a:rPr>
            </a:br>
            <a:r>
              <a:rPr lang="en-US" dirty="0">
                <a:latin typeface="+mn-lt"/>
                <a:ea typeface="+mj-lt"/>
                <a:cs typeface="+mj-lt"/>
              </a:rPr>
              <a:t>-</a:t>
            </a:r>
            <a:r>
              <a:rPr lang="en-US" sz="1500" dirty="0">
                <a:latin typeface="+mn-lt"/>
                <a:ea typeface="+mj-lt"/>
                <a:cs typeface="+mj-lt"/>
              </a:rPr>
              <a:t>Level 2 Charging Equipment for Light-Duty Zero Emission Vehicles</a:t>
            </a:r>
            <a:endParaRPr lang="en-US" sz="1500" dirty="0">
              <a:latin typeface="+mn-lt"/>
              <a:ea typeface="ＭＳ Ｐゴシック"/>
            </a:endParaRPr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E83D7E2-2419-4B89-82BD-17402FEB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0" y="5202832"/>
            <a:ext cx="831833" cy="7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>
          <a:outerShdw blurRad="228600" dist="1397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F91D74CB0348B366A84E6AAE43A7" ma:contentTypeVersion="2" ma:contentTypeDescription="Create a new document." ma:contentTypeScope="" ma:versionID="8d9bf9b54c776dcd9e52d97d08f6fed8">
  <xsd:schema xmlns:xsd="http://www.w3.org/2001/XMLSchema" xmlns:xs="http://www.w3.org/2001/XMLSchema" xmlns:p="http://schemas.microsoft.com/office/2006/metadata/properties" xmlns:ns2="87b9e4dc-a43b-460c-acab-a7dce2b38dc8" targetNamespace="http://schemas.microsoft.com/office/2006/metadata/properties" ma:root="true" ma:fieldsID="4e052daf0d1a6962fad4a176cf97133b" ns2:_="">
    <xsd:import namespace="87b9e4dc-a43b-460c-acab-a7dce2b38d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e4dc-a43b-460c-acab-a7dce2b38d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b9e4dc-a43b-460c-acab-a7dce2b38dc8">ARRAEUAATR24-503547211-8374</_dlc_DocId>
    <_dlc_DocIdUrl xmlns="87b9e4dc-a43b-460c-acab-a7dce2b38dc8">
      <Url>http://aq.hgac.net/_layouts/15/DocIdRedir.aspx?ID=ARRAEUAATR24-503547211-8374</Url>
      <Description>ARRAEUAATR24-503547211-8374</Description>
    </_dlc_DocIdUrl>
  </documentManagement>
</p:properties>
</file>

<file path=customXml/itemProps1.xml><?xml version="1.0" encoding="utf-8"?>
<ds:datastoreItem xmlns:ds="http://schemas.openxmlformats.org/officeDocument/2006/customXml" ds:itemID="{5A7D9297-BAC1-4638-8B0F-792F8096CE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A3DFB-AECC-4548-BD36-D8D01F63BF1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9B6262-C49B-4A3F-83FB-8E18BC788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9e4dc-a43b-460c-acab-a7dce2b38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D5A02E-FC5A-4628-8450-51D6F0FF081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7b9e4dc-a43b-460c-acab-a7dce2b38dc8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6875</TotalTime>
  <Words>1781</Words>
  <Application>Microsoft Office PowerPoint</Application>
  <PresentationFormat>On-screen Show (4:3)</PresentationFormat>
  <Paragraphs>378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Arial Narrow</vt:lpstr>
      <vt:lpstr>Calibri</vt:lpstr>
      <vt:lpstr>Futura Md BT</vt:lpstr>
      <vt:lpstr>News Gothic MT</vt:lpstr>
      <vt:lpstr>Symbol</vt:lpstr>
      <vt:lpstr>Trebuchet MS</vt:lpstr>
      <vt:lpstr>Tw Cen MT</vt:lpstr>
      <vt:lpstr>Wingdings</vt:lpstr>
      <vt:lpstr>Wingdings 2</vt:lpstr>
      <vt:lpstr>Median</vt:lpstr>
      <vt:lpstr>Office Theme</vt:lpstr>
      <vt:lpstr>Breeze</vt:lpstr>
      <vt:lpstr>Houston-Galveston  Clean cities Coalition QUARTERLY MEETING   </vt:lpstr>
      <vt:lpstr>Introductions</vt:lpstr>
      <vt:lpstr>Coalition Chair and Advisory Board</vt:lpstr>
      <vt:lpstr>Recent Coalition Activities</vt:lpstr>
      <vt:lpstr>Greater Houston Area Beneficial Electrification Programs</vt:lpstr>
      <vt:lpstr>Introduction to ICF</vt:lpstr>
      <vt:lpstr>Mutual Value Propositions</vt:lpstr>
      <vt:lpstr>Texas Emission Reduction Plan (TERP)</vt:lpstr>
      <vt:lpstr>Texas Volkswagen Environmental Mitigation Program (TxVEMP) -Level 2 Charging Equipment for Light-Duty Zero Emission Vehicles</vt:lpstr>
      <vt:lpstr>PowerPoint Presentation</vt:lpstr>
      <vt:lpstr>CenterPoint Energy’s Clean Air Technologies Program</vt:lpstr>
      <vt:lpstr>2020 Electric-Standby Truck Refrigeration Infrastructure Funding Assistance</vt:lpstr>
      <vt:lpstr> Clean Air Technologies Program: Service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HGCCC 2019 Annual Report</vt:lpstr>
      <vt:lpstr>PowerPoint Presentation</vt:lpstr>
      <vt:lpstr>Data Collected in Annual Survey</vt:lpstr>
      <vt:lpstr>HGCCC Annual Report</vt:lpstr>
      <vt:lpstr>Annual Petroleum Displacement</vt:lpstr>
      <vt:lpstr>Petroleum Displacement by Category</vt:lpstr>
      <vt:lpstr>Houston-Galveston  Clean cities Coalition: Volunteer Subcommittee   </vt:lpstr>
      <vt:lpstr>Volunteer Subcommittee</vt:lpstr>
      <vt:lpstr>Volunteer Subcommittee</vt:lpstr>
      <vt:lpstr>Goals</vt:lpstr>
      <vt:lpstr>Next Task</vt:lpstr>
      <vt:lpstr>Alternative Fueling Station Ap</vt:lpstr>
      <vt:lpstr>Alternative Fuels Data Center</vt:lpstr>
      <vt:lpstr>Next Task</vt:lpstr>
      <vt:lpstr>Next Project</vt:lpstr>
      <vt:lpstr>Next Project</vt:lpstr>
      <vt:lpstr>Summary</vt:lpstr>
      <vt:lpstr>2020 Quarterly Meeting Schedule</vt:lpstr>
      <vt:lpstr>Thank You!</vt:lpstr>
    </vt:vector>
  </TitlesOfParts>
  <Company>New West Technologies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for Clean Cities Coalition Re-designation Webinars</dc:title>
  <dc:subject>Template for Clean Cities coalitions to create presentations for re-designation Webinars</dc:subject>
  <dc:creator>Ellen Bourbon</dc:creator>
  <cp:lastModifiedBy>Andrew J. DeCandis</cp:lastModifiedBy>
  <cp:revision>653</cp:revision>
  <cp:lastPrinted>2014-08-08T14:33:49Z</cp:lastPrinted>
  <dcterms:created xsi:type="dcterms:W3CDTF">2010-08-13T14:26:26Z</dcterms:created>
  <dcterms:modified xsi:type="dcterms:W3CDTF">2020-08-11T14:05:22Z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0x01010067E7F91D74CB0348B366A84E6AAE43A7</vt:lpwstr>
  </property>
  <property fmtid="{D5CDD505-2E9C-101B-9397-08002B2CF9AE}" pid="3" name="_dlc_DocIdItemGuid">
    <vt:lpwstr>495e524d-4e46-4471-9097-638312eaf5d1</vt:lpwstr>
  </property>
</Properties>
</file>