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4"/>
    <p:sldMasterId id="2147483981" r:id="rId5"/>
  </p:sldMasterIdLst>
  <p:notesMasterIdLst>
    <p:notesMasterId r:id="rId21"/>
  </p:notesMasterIdLst>
  <p:handoutMasterIdLst>
    <p:handoutMasterId r:id="rId22"/>
  </p:handoutMasterIdLst>
  <p:sldIdLst>
    <p:sldId id="256" r:id="rId6"/>
    <p:sldId id="636" r:id="rId7"/>
    <p:sldId id="321" r:id="rId8"/>
    <p:sldId id="351" r:id="rId9"/>
    <p:sldId id="352" r:id="rId10"/>
    <p:sldId id="630" r:id="rId11"/>
    <p:sldId id="631" r:id="rId12"/>
    <p:sldId id="310" r:id="rId13"/>
    <p:sldId id="318" r:id="rId14"/>
    <p:sldId id="348" r:id="rId15"/>
    <p:sldId id="632" r:id="rId16"/>
    <p:sldId id="633" r:id="rId17"/>
    <p:sldId id="634" r:id="rId18"/>
    <p:sldId id="635" r:id="rId19"/>
    <p:sldId id="342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a Bluestein" initials="LB" lastIdx="4" clrIdx="0"/>
  <p:cmAuthor id="1" name="Ellen Bourbon" initials="EB" lastIdx="1" clrIdx="1"/>
  <p:cmAuthor id="2" name="Linda Bluestein" initials="LRB" lastIdx="5" clrIdx="2"/>
  <p:cmAuthor id="3" name="Yue Zhang" initials="YZ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DD74A9-0A7C-4F1D-8E07-70D65D35D0AD}" v="5" dt="2020-11-09T20:18:13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0" autoAdjust="0"/>
    <p:restoredTop sz="87857" autoAdjust="0"/>
  </p:normalViewPr>
  <p:slideViewPr>
    <p:cSldViewPr>
      <p:cViewPr varScale="1">
        <p:scale>
          <a:sx n="75" d="100"/>
          <a:sy n="75" d="100"/>
        </p:scale>
        <p:origin x="166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shington, Gilbert" userId="5d2eb247-bda9-416c-9f81-37703e9882a4" providerId="ADAL" clId="{E0DD74A9-0A7C-4F1D-8E07-70D65D35D0AD}"/>
    <pc:docChg chg="custSel addSld modSld">
      <pc:chgData name="Washington, Gilbert" userId="5d2eb247-bda9-416c-9f81-37703e9882a4" providerId="ADAL" clId="{E0DD74A9-0A7C-4F1D-8E07-70D65D35D0AD}" dt="2020-11-09T20:18:22.567" v="38" actId="1076"/>
      <pc:docMkLst>
        <pc:docMk/>
      </pc:docMkLst>
      <pc:sldChg chg="modSp">
        <pc:chgData name="Washington, Gilbert" userId="5d2eb247-bda9-416c-9f81-37703e9882a4" providerId="ADAL" clId="{E0DD74A9-0A7C-4F1D-8E07-70D65D35D0AD}" dt="2020-11-09T20:08:49.044" v="33" actId="2"/>
        <pc:sldMkLst>
          <pc:docMk/>
          <pc:sldMk cId="1200083675" sldId="630"/>
        </pc:sldMkLst>
        <pc:spChg chg="mod">
          <ac:chgData name="Washington, Gilbert" userId="5d2eb247-bda9-416c-9f81-37703e9882a4" providerId="ADAL" clId="{E0DD74A9-0A7C-4F1D-8E07-70D65D35D0AD}" dt="2020-11-09T20:08:49.044" v="33" actId="2"/>
          <ac:spMkLst>
            <pc:docMk/>
            <pc:sldMk cId="1200083675" sldId="630"/>
            <ac:spMk id="4" creationId="{ADA427D5-7DA9-48F3-9242-553426A24173}"/>
          </ac:spMkLst>
        </pc:spChg>
      </pc:sldChg>
      <pc:sldChg chg="addSp delSp modSp add">
        <pc:chgData name="Washington, Gilbert" userId="5d2eb247-bda9-416c-9f81-37703e9882a4" providerId="ADAL" clId="{E0DD74A9-0A7C-4F1D-8E07-70D65D35D0AD}" dt="2020-11-09T20:18:22.567" v="38" actId="1076"/>
        <pc:sldMkLst>
          <pc:docMk/>
          <pc:sldMk cId="2048033809" sldId="636"/>
        </pc:sldMkLst>
        <pc:spChg chg="del">
          <ac:chgData name="Washington, Gilbert" userId="5d2eb247-bda9-416c-9f81-37703e9882a4" providerId="ADAL" clId="{E0DD74A9-0A7C-4F1D-8E07-70D65D35D0AD}" dt="2020-11-09T19:54:59.058" v="7" actId="478"/>
          <ac:spMkLst>
            <pc:docMk/>
            <pc:sldMk cId="2048033809" sldId="636"/>
            <ac:spMk id="2" creationId="{247478EB-8DA5-48F3-9ECD-ADE921E91B1D}"/>
          </ac:spMkLst>
        </pc:spChg>
        <pc:spChg chg="add mod">
          <ac:chgData name="Washington, Gilbert" userId="5d2eb247-bda9-416c-9f81-37703e9882a4" providerId="ADAL" clId="{E0DD74A9-0A7C-4F1D-8E07-70D65D35D0AD}" dt="2020-11-09T20:18:22.567" v="38" actId="1076"/>
          <ac:spMkLst>
            <pc:docMk/>
            <pc:sldMk cId="2048033809" sldId="636"/>
            <ac:spMk id="2" creationId="{4CA1D57C-B4A0-4FAE-886F-BA1806C18E6D}"/>
          </ac:spMkLst>
        </pc:spChg>
        <pc:spChg chg="mod">
          <ac:chgData name="Washington, Gilbert" userId="5d2eb247-bda9-416c-9f81-37703e9882a4" providerId="ADAL" clId="{E0DD74A9-0A7C-4F1D-8E07-70D65D35D0AD}" dt="2020-11-09T19:53:36.118" v="1" actId="27636"/>
          <ac:spMkLst>
            <pc:docMk/>
            <pc:sldMk cId="2048033809" sldId="636"/>
            <ac:spMk id="3" creationId="{8B8EB161-734E-4AAA-897A-5B1BED8B5299}"/>
          </ac:spMkLst>
        </pc:spChg>
        <pc:spChg chg="del mod">
          <ac:chgData name="Washington, Gilbert" userId="5d2eb247-bda9-416c-9f81-37703e9882a4" providerId="ADAL" clId="{E0DD74A9-0A7C-4F1D-8E07-70D65D35D0AD}" dt="2020-11-09T19:54:38.676" v="3" actId="478"/>
          <ac:spMkLst>
            <pc:docMk/>
            <pc:sldMk cId="2048033809" sldId="636"/>
            <ac:spMk id="4" creationId="{F50414FD-B2A1-477B-880C-1614C7608C0A}"/>
          </ac:spMkLst>
        </pc:spChg>
        <pc:spChg chg="add del mod">
          <ac:chgData name="Washington, Gilbert" userId="5d2eb247-bda9-416c-9f81-37703e9882a4" providerId="ADAL" clId="{E0DD74A9-0A7C-4F1D-8E07-70D65D35D0AD}" dt="2020-11-09T19:56:52.190" v="23" actId="478"/>
          <ac:spMkLst>
            <pc:docMk/>
            <pc:sldMk cId="2048033809" sldId="636"/>
            <ac:spMk id="6" creationId="{D629680D-56F2-4E0E-A459-7921B0CAB9B9}"/>
          </ac:spMkLst>
        </pc:spChg>
        <pc:spChg chg="add mod">
          <ac:chgData name="Washington, Gilbert" userId="5d2eb247-bda9-416c-9f81-37703e9882a4" providerId="ADAL" clId="{E0DD74A9-0A7C-4F1D-8E07-70D65D35D0AD}" dt="2020-11-09T20:08:43.622" v="31" actId="313"/>
          <ac:spMkLst>
            <pc:docMk/>
            <pc:sldMk cId="2048033809" sldId="636"/>
            <ac:spMk id="7" creationId="{9643D28D-1D0A-48E9-995E-C2B1494319CE}"/>
          </ac:spMkLst>
        </pc:spChg>
        <pc:picChg chg="add del mod modCrop">
          <ac:chgData name="Washington, Gilbert" userId="5d2eb247-bda9-416c-9f81-37703e9882a4" providerId="ADAL" clId="{E0DD74A9-0A7C-4F1D-8E07-70D65D35D0AD}" dt="2020-11-09T20:12:56.702" v="34" actId="478"/>
          <ac:picMkLst>
            <pc:docMk/>
            <pc:sldMk cId="2048033809" sldId="636"/>
            <ac:picMk id="5" creationId="{23AB90DD-48D7-4BC8-AE9F-704BC621C2F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9BFDE0-978E-4289-AD51-52B04A46A0D8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BD5CFB-7C9A-4DB4-A045-6FCFF1DD50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36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93DF36-D515-496E-B13D-D3DBC280ACC9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DF5925-E2B4-4FC0-8D36-67EEFC2915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3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F5925-E2B4-4FC0-8D36-67EEFC29154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1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coalition is currently and is expected to be financially sustainable over the next 3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F5925-E2B4-4FC0-8D36-67EEFC29154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6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Brief </a:t>
            </a:r>
            <a:r>
              <a:rPr lang="en-US" dirty="0"/>
              <a:t>introduction of the Annual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2FF0E-8B3E-4749-9276-3C81BFBC660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FDD39B8-CD79-4742-AC6D-798D985A1755}" type="datetime1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333F-93BD-4CD5-9D28-CDCCBED37B74}" type="datetime1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3EE9-96EA-41D2-B4AA-436C9FD330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01A7250-D4E3-4EA7-AB87-C649A9652237}" type="datetime1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E313EE9-96EA-41D2-B4AA-436C9FD330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08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35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2699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18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85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53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9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4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C87E-E994-46BF-BEB2-D6DB02528FB2}" type="datetime1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5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6017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98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86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3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EF5D-45D8-4895-8395-F75B1E421583}" type="datetime1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7508FC-C090-414D-A388-4F2CC23C146B}" type="datetime1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313EE9-96EA-41D2-B4AA-436C9FD330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692E1ED-A87D-44AB-95F7-1DB4FE979DA8}" type="datetime1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313EE9-96EA-41D2-B4AA-436C9FD330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4C08-A1FA-4CB0-8490-BEC5EA01C8A9}" type="datetime1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B5F-D4A8-4602-ADA2-D8C6FEA635FF}" type="datetime1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17AD-3CFD-40F0-9B25-298C163CBE56}" type="datetime1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C0EAD6-1C38-4566-AD4C-F00C50725F14}" type="datetime1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9125E1-5D80-4770-8FB9-5EB5B475D5B7}" type="datetime1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8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Arial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819400"/>
            <a:ext cx="8229600" cy="3124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Houston-Galveston </a:t>
            </a:r>
            <a:br>
              <a:rPr lang="en-US" sz="3600" dirty="0"/>
            </a:br>
            <a:r>
              <a:rPr lang="en-US" sz="3600" u="sng" dirty="0"/>
              <a:t>Clean cities Coalition</a:t>
            </a:r>
            <a:br>
              <a:rPr lang="en-US" sz="3600" dirty="0"/>
            </a:br>
            <a:r>
              <a:rPr lang="en-US" sz="3600" dirty="0"/>
              <a:t>QUARTERLY MEETING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438400" y="6183868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November 9</a:t>
            </a:r>
            <a:r>
              <a:rPr lang="en-US" sz="2000" baseline="30000" dirty="0"/>
              <a:t>th</a:t>
            </a:r>
            <a:r>
              <a:rPr lang="en-US" sz="2000" dirty="0"/>
              <a:t>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 Fuel Funding- November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BE35DA-C4AD-4AC6-8308-33C68F53F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600200"/>
            <a:ext cx="8001000" cy="2362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F1E5B9-F303-47FC-9127-2F56F1A9A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4343400"/>
            <a:ext cx="68199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7561C-05A4-411D-9D9B-CCA45C98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 Fuel Funding- November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40E99-63B5-40ED-839F-3E6B8B09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B938F-64A9-44C6-A69B-2E5BD079B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676400"/>
            <a:ext cx="8382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30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74574-F902-4D21-96D5-DA3EECE1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 Fuel Funding- November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DE8982-038B-4C3C-8A7E-61B6D3F8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0739C-75F8-4495-8A2B-C9908DA0E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676400"/>
            <a:ext cx="7235952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E8330-4070-4FF2-B3C5-8E5FBBD2D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4222881"/>
            <a:ext cx="7073044" cy="217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1D964-86D3-4CF6-8052-B71C3946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 Fuel Funding- November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110FE3-C3D1-4F69-9E2D-C1FA0E60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71F336-8407-4CEE-9480-9C02EDE63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52"/>
          <a:stretch/>
        </p:blipFill>
        <p:spPr>
          <a:xfrm>
            <a:off x="208157" y="1752600"/>
            <a:ext cx="8557891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1C2171-3798-428C-ADFF-9DE59A98D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57" y="4426902"/>
            <a:ext cx="8714770" cy="19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25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584ECB-B0C5-4BFE-92FB-4869D254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CFD9F-ED0A-429B-8DDD-4BD7D887DC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3352800"/>
            <a:ext cx="80772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Announcements of Current &amp; Upcoming Activities</a:t>
            </a:r>
          </a:p>
        </p:txBody>
      </p:sp>
    </p:spTree>
    <p:extLst>
      <p:ext uri="{BB962C8B-B14F-4D97-AF65-F5344CB8AC3E}">
        <p14:creationId xmlns:p14="http://schemas.microsoft.com/office/powerpoint/2010/main" val="3907989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8EB161-734E-4AAA-897A-5B1BED8B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43D28D-1D0A-48E9-995E-C2B14943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A1D57C-B4A0-4FAE-886F-BA1806C18E6D}"/>
              </a:ext>
            </a:extLst>
          </p:cNvPr>
          <p:cNvSpPr/>
          <p:nvPr/>
        </p:nvSpPr>
        <p:spPr>
          <a:xfrm>
            <a:off x="612648" y="16764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1.	Introductions – HGCCC Chair</a:t>
            </a:r>
          </a:p>
          <a:p>
            <a:endParaRPr lang="en-US" dirty="0"/>
          </a:p>
          <a:p>
            <a:r>
              <a:rPr lang="en-US" dirty="0"/>
              <a:t>2.	Overview of Recent Coalition Activities</a:t>
            </a:r>
          </a:p>
          <a:p>
            <a:endParaRPr lang="en-US" dirty="0"/>
          </a:p>
          <a:p>
            <a:r>
              <a:rPr lang="en-US" dirty="0"/>
              <a:t>3.	Roundtable Discussion: Dealerships and Alt-Fuel Vehicles </a:t>
            </a:r>
          </a:p>
          <a:p>
            <a:endParaRPr lang="en-US" dirty="0"/>
          </a:p>
          <a:p>
            <a:r>
              <a:rPr lang="en-US" dirty="0"/>
              <a:t>4.	The Propane Education &amp; Research Council Webinar Preview</a:t>
            </a:r>
          </a:p>
          <a:p>
            <a:endParaRPr lang="en-US" dirty="0"/>
          </a:p>
          <a:p>
            <a:r>
              <a:rPr lang="en-US" dirty="0"/>
              <a:t>5.	Clean Cities Annual Survey – Andrew DeCandis, HGCCC</a:t>
            </a:r>
          </a:p>
          <a:p>
            <a:endParaRPr lang="en-US" dirty="0"/>
          </a:p>
          <a:p>
            <a:r>
              <a:rPr lang="en-US" dirty="0"/>
              <a:t>6.	Current Funding Announcements and Updates – HGCCC Staff</a:t>
            </a:r>
          </a:p>
          <a:p>
            <a:endParaRPr lang="en-US" dirty="0"/>
          </a:p>
          <a:p>
            <a:r>
              <a:rPr lang="en-US" dirty="0"/>
              <a:t>7.	Announcements of Current &amp; Upcoming Activities</a:t>
            </a:r>
          </a:p>
          <a:p>
            <a:endParaRPr lang="en-US" dirty="0"/>
          </a:p>
          <a:p>
            <a:r>
              <a:rPr lang="en-US" dirty="0"/>
              <a:t>8.	Adjourn meeting</a:t>
            </a:r>
          </a:p>
        </p:txBody>
      </p:sp>
    </p:spTree>
    <p:extLst>
      <p:ext uri="{BB962C8B-B14F-4D97-AF65-F5344CB8AC3E}">
        <p14:creationId xmlns:p14="http://schemas.microsoft.com/office/powerpoint/2010/main" val="204803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743200" y="1600200"/>
            <a:ext cx="5715000" cy="1219200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6"/>
                </a:moveTo>
                <a:lnTo>
                  <a:pt x="1047750" y="3251184"/>
                </a:lnTo>
                <a:cubicBezTo>
                  <a:pt x="1047750" y="3423644"/>
                  <a:pt x="1042809" y="3589037"/>
                  <a:pt x="1034014" y="3710982"/>
                </a:cubicBezTo>
                <a:cubicBezTo>
                  <a:pt x="1025219" y="3832927"/>
                  <a:pt x="1013290" y="3901438"/>
                  <a:pt x="1000853" y="3901434"/>
                </a:cubicBezTo>
                <a:cubicBezTo>
                  <a:pt x="667235" y="3901434"/>
                  <a:pt x="333617" y="3901438"/>
                  <a:pt x="0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000853" y="2"/>
                </a:lnTo>
                <a:cubicBezTo>
                  <a:pt x="1013291" y="2"/>
                  <a:pt x="1025219" y="68509"/>
                  <a:pt x="1034014" y="190458"/>
                </a:cubicBezTo>
                <a:cubicBezTo>
                  <a:pt x="1042809" y="312403"/>
                  <a:pt x="1047750" y="477800"/>
                  <a:pt x="1047750" y="650256"/>
                </a:cubicBezTo>
                <a:lnTo>
                  <a:pt x="1047750" y="65025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1" tIns="87343" rIns="123536" bIns="87343" numCol="1" spcCol="1270" anchor="ctr" anchorCtr="0">
            <a:noAutofit/>
          </a:bodyPr>
          <a:lstStyle/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dirty="0"/>
              <a:t>Andrew DeCandis, Co-Coordinator</a:t>
            </a:r>
          </a:p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dirty="0"/>
              <a:t>Ben Finley, Co-Coordinator</a:t>
            </a:r>
          </a:p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dirty="0"/>
              <a:t>Gilbert Washington, Coalition Staff</a:t>
            </a:r>
          </a:p>
        </p:txBody>
      </p:sp>
      <p:sp>
        <p:nvSpPr>
          <p:cNvPr id="6" name="Freeform 5"/>
          <p:cNvSpPr/>
          <p:nvPr/>
        </p:nvSpPr>
        <p:spPr>
          <a:xfrm>
            <a:off x="304800" y="1782564"/>
            <a:ext cx="2057400" cy="854471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24" tIns="100129" rIns="136324" bIns="100129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>
                <a:latin typeface="+mj-lt"/>
              </a:rPr>
              <a:t>Houston-Galveston Clean Cities Coalition</a:t>
            </a:r>
          </a:p>
        </p:txBody>
      </p:sp>
      <p:sp>
        <p:nvSpPr>
          <p:cNvPr id="7" name="Freeform 6"/>
          <p:cNvSpPr/>
          <p:nvPr/>
        </p:nvSpPr>
        <p:spPr>
          <a:xfrm>
            <a:off x="2743200" y="3124200"/>
            <a:ext cx="5715000" cy="1828800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6"/>
                </a:moveTo>
                <a:lnTo>
                  <a:pt x="1047750" y="3251184"/>
                </a:lnTo>
                <a:cubicBezTo>
                  <a:pt x="1047750" y="3423644"/>
                  <a:pt x="1042809" y="3589037"/>
                  <a:pt x="1034014" y="3710982"/>
                </a:cubicBezTo>
                <a:cubicBezTo>
                  <a:pt x="1025219" y="3832927"/>
                  <a:pt x="1013290" y="3901438"/>
                  <a:pt x="1000853" y="3901434"/>
                </a:cubicBezTo>
                <a:cubicBezTo>
                  <a:pt x="667235" y="3901434"/>
                  <a:pt x="333617" y="3901438"/>
                  <a:pt x="0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000853" y="2"/>
                </a:lnTo>
                <a:cubicBezTo>
                  <a:pt x="1013291" y="2"/>
                  <a:pt x="1025219" y="68509"/>
                  <a:pt x="1034014" y="190458"/>
                </a:cubicBezTo>
                <a:cubicBezTo>
                  <a:pt x="1042809" y="312403"/>
                  <a:pt x="1047750" y="477800"/>
                  <a:pt x="1047750" y="650256"/>
                </a:cubicBezTo>
                <a:lnTo>
                  <a:pt x="1047750" y="65025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1" tIns="87342" rIns="123536" bIns="87343" numCol="2" spcCol="1270" anchor="ctr" anchorCtr="0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550" b="1" dirty="0">
                <a:latin typeface="+mj-lt"/>
              </a:rPr>
              <a:t> Chair</a:t>
            </a:r>
            <a:r>
              <a:rPr lang="en-US" sz="1550" dirty="0">
                <a:latin typeface="+mj-lt"/>
              </a:rPr>
              <a:t> –  To Be Filled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550" b="1" dirty="0">
                <a:latin typeface="+mj-lt"/>
              </a:rPr>
              <a:t> Vice Chair </a:t>
            </a:r>
            <a:r>
              <a:rPr lang="en-US" sz="1550" dirty="0">
                <a:latin typeface="+mj-lt"/>
              </a:rPr>
              <a:t>– Norman Whitton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55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550" dirty="0">
                <a:latin typeface="+mj-lt"/>
              </a:rPr>
              <a:t> Brian Green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550" dirty="0">
                <a:latin typeface="+mj-lt"/>
              </a:rPr>
              <a:t> Eddie Murray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550" dirty="0">
                <a:latin typeface="+mj-lt"/>
              </a:rPr>
              <a:t> Susan Shifflett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400" dirty="0">
              <a:latin typeface="+mj-l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30414" y="3611364"/>
            <a:ext cx="2057400" cy="854471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24" tIns="100129" rIns="136324" bIns="100129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>
                <a:latin typeface="+mj-lt"/>
              </a:rPr>
              <a:t>2020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>
                <a:latin typeface="+mj-lt"/>
              </a:rPr>
              <a:t>Advisory Board</a:t>
            </a:r>
          </a:p>
        </p:txBody>
      </p:sp>
      <p:sp>
        <p:nvSpPr>
          <p:cNvPr id="9" name="Freeform 8"/>
          <p:cNvSpPr/>
          <p:nvPr/>
        </p:nvSpPr>
        <p:spPr>
          <a:xfrm>
            <a:off x="2743200" y="5264943"/>
            <a:ext cx="5806440" cy="1059657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6"/>
                </a:moveTo>
                <a:lnTo>
                  <a:pt x="1047750" y="3251184"/>
                </a:lnTo>
                <a:cubicBezTo>
                  <a:pt x="1047750" y="3423644"/>
                  <a:pt x="1042809" y="3589037"/>
                  <a:pt x="1034014" y="3710982"/>
                </a:cubicBezTo>
                <a:cubicBezTo>
                  <a:pt x="1025219" y="3832927"/>
                  <a:pt x="1013290" y="3901438"/>
                  <a:pt x="1000853" y="3901434"/>
                </a:cubicBezTo>
                <a:cubicBezTo>
                  <a:pt x="667235" y="3901434"/>
                  <a:pt x="333617" y="3901438"/>
                  <a:pt x="0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000853" y="2"/>
                </a:lnTo>
                <a:cubicBezTo>
                  <a:pt x="1013291" y="2"/>
                  <a:pt x="1025219" y="68509"/>
                  <a:pt x="1034014" y="190458"/>
                </a:cubicBezTo>
                <a:cubicBezTo>
                  <a:pt x="1042809" y="312403"/>
                  <a:pt x="1047750" y="477800"/>
                  <a:pt x="1047750" y="650256"/>
                </a:cubicBezTo>
                <a:lnTo>
                  <a:pt x="1047750" y="65025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1" tIns="87342" rIns="123536" bIns="87343" numCol="1" spcCol="1270" anchor="ctr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n-US" sz="1900" i="1" kern="1200" dirty="0">
                <a:latin typeface="+mj-lt"/>
              </a:rPr>
              <a:t>Attending via Teams</a:t>
            </a:r>
          </a:p>
        </p:txBody>
      </p:sp>
      <p:sp>
        <p:nvSpPr>
          <p:cNvPr id="10" name="Freeform 9"/>
          <p:cNvSpPr/>
          <p:nvPr/>
        </p:nvSpPr>
        <p:spPr>
          <a:xfrm>
            <a:off x="304800" y="5367535"/>
            <a:ext cx="2057400" cy="854471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24" tIns="100129" rIns="136324" bIns="100129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dirty="0">
                <a:latin typeface="+mj-lt"/>
              </a:rPr>
              <a:t>Stakeholders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Coalition Chair and Advisory Board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990600" y="1905000"/>
            <a:ext cx="7391399" cy="346617"/>
          </a:xfrm>
          <a:custGeom>
            <a:avLst/>
            <a:gdLst>
              <a:gd name="connsiteX0" fmla="*/ 0 w 7391399"/>
              <a:gd name="connsiteY0" fmla="*/ 69997 h 419971"/>
              <a:gd name="connsiteX1" fmla="*/ 20502 w 7391399"/>
              <a:gd name="connsiteY1" fmla="*/ 20502 h 419971"/>
              <a:gd name="connsiteX2" fmla="*/ 69997 w 7391399"/>
              <a:gd name="connsiteY2" fmla="*/ 0 h 419971"/>
              <a:gd name="connsiteX3" fmla="*/ 7321402 w 7391399"/>
              <a:gd name="connsiteY3" fmla="*/ 0 h 419971"/>
              <a:gd name="connsiteX4" fmla="*/ 7370897 w 7391399"/>
              <a:gd name="connsiteY4" fmla="*/ 20502 h 419971"/>
              <a:gd name="connsiteX5" fmla="*/ 7391399 w 7391399"/>
              <a:gd name="connsiteY5" fmla="*/ 69997 h 419971"/>
              <a:gd name="connsiteX6" fmla="*/ 7391399 w 7391399"/>
              <a:gd name="connsiteY6" fmla="*/ 349974 h 419971"/>
              <a:gd name="connsiteX7" fmla="*/ 7370897 w 7391399"/>
              <a:gd name="connsiteY7" fmla="*/ 399469 h 419971"/>
              <a:gd name="connsiteX8" fmla="*/ 7321402 w 7391399"/>
              <a:gd name="connsiteY8" fmla="*/ 419971 h 419971"/>
              <a:gd name="connsiteX9" fmla="*/ 69997 w 7391399"/>
              <a:gd name="connsiteY9" fmla="*/ 419971 h 419971"/>
              <a:gd name="connsiteX10" fmla="*/ 20502 w 7391399"/>
              <a:gd name="connsiteY10" fmla="*/ 399469 h 419971"/>
              <a:gd name="connsiteX11" fmla="*/ 0 w 7391399"/>
              <a:gd name="connsiteY11" fmla="*/ 349974 h 419971"/>
              <a:gd name="connsiteX12" fmla="*/ 0 w 7391399"/>
              <a:gd name="connsiteY12" fmla="*/ 69997 h 41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91399" h="419971">
                <a:moveTo>
                  <a:pt x="0" y="69997"/>
                </a:moveTo>
                <a:cubicBezTo>
                  <a:pt x="0" y="51433"/>
                  <a:pt x="7375" y="33629"/>
                  <a:pt x="20502" y="20502"/>
                </a:cubicBezTo>
                <a:cubicBezTo>
                  <a:pt x="33629" y="7375"/>
                  <a:pt x="51433" y="0"/>
                  <a:pt x="69997" y="0"/>
                </a:cubicBezTo>
                <a:lnTo>
                  <a:pt x="7321402" y="0"/>
                </a:lnTo>
                <a:cubicBezTo>
                  <a:pt x="7339966" y="0"/>
                  <a:pt x="7357770" y="7375"/>
                  <a:pt x="7370897" y="20502"/>
                </a:cubicBezTo>
                <a:cubicBezTo>
                  <a:pt x="7384024" y="33629"/>
                  <a:pt x="7391399" y="51433"/>
                  <a:pt x="7391399" y="69997"/>
                </a:cubicBezTo>
                <a:lnTo>
                  <a:pt x="7391399" y="349974"/>
                </a:lnTo>
                <a:cubicBezTo>
                  <a:pt x="7391399" y="368538"/>
                  <a:pt x="7384024" y="386342"/>
                  <a:pt x="7370897" y="399469"/>
                </a:cubicBezTo>
                <a:cubicBezTo>
                  <a:pt x="7357770" y="412596"/>
                  <a:pt x="7339966" y="419971"/>
                  <a:pt x="7321402" y="419971"/>
                </a:cubicBezTo>
                <a:lnTo>
                  <a:pt x="69997" y="419971"/>
                </a:lnTo>
                <a:cubicBezTo>
                  <a:pt x="51433" y="419971"/>
                  <a:pt x="33629" y="412596"/>
                  <a:pt x="20502" y="399469"/>
                </a:cubicBezTo>
                <a:cubicBezTo>
                  <a:pt x="7375" y="386342"/>
                  <a:pt x="0" y="368538"/>
                  <a:pt x="0" y="349974"/>
                </a:cubicBezTo>
                <a:lnTo>
                  <a:pt x="0" y="6999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461" tIns="81461" rIns="81461" bIns="81461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Coalition Chair Election</a:t>
            </a:r>
          </a:p>
        </p:txBody>
      </p:sp>
      <p:sp>
        <p:nvSpPr>
          <p:cNvPr id="8" name="Freeform 7"/>
          <p:cNvSpPr/>
          <p:nvPr/>
        </p:nvSpPr>
        <p:spPr>
          <a:xfrm>
            <a:off x="990600" y="2251617"/>
            <a:ext cx="7391399" cy="1253583"/>
          </a:xfrm>
          <a:custGeom>
            <a:avLst/>
            <a:gdLst>
              <a:gd name="connsiteX0" fmla="*/ 0 w 7391399"/>
              <a:gd name="connsiteY0" fmla="*/ 0 h 727928"/>
              <a:gd name="connsiteX1" fmla="*/ 7391399 w 7391399"/>
              <a:gd name="connsiteY1" fmla="*/ 0 h 727928"/>
              <a:gd name="connsiteX2" fmla="*/ 7391399 w 7391399"/>
              <a:gd name="connsiteY2" fmla="*/ 727928 h 727928"/>
              <a:gd name="connsiteX3" fmla="*/ 0 w 7391399"/>
              <a:gd name="connsiteY3" fmla="*/ 727928 h 727928"/>
              <a:gd name="connsiteX4" fmla="*/ 0 w 7391399"/>
              <a:gd name="connsiteY4" fmla="*/ 0 h 72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1399" h="727928">
                <a:moveTo>
                  <a:pt x="0" y="0"/>
                </a:moveTo>
                <a:lnTo>
                  <a:pt x="7391399" y="0"/>
                </a:lnTo>
                <a:lnTo>
                  <a:pt x="7391399" y="727928"/>
                </a:lnTo>
                <a:lnTo>
                  <a:pt x="0" y="7279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677" tIns="20320" rIns="113792" bIns="20320" numCol="1" spcCol="1270" anchor="t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600" dirty="0"/>
              <a:t>Officers chair meetings and advise on overall operations of the Coalition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600" dirty="0"/>
              <a:t>Help determine the direction of Coalition activities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600" dirty="0"/>
              <a:t>Attend conference calls in between quarterly meetings to discuss and plan upcoming activities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E5C6B29-6B9D-4F77-9993-CB87A3382BC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71600" y="3500846"/>
            <a:ext cx="7162800" cy="2057400"/>
          </a:xfrm>
        </p:spPr>
        <p:txBody>
          <a:bodyPr numCol="1">
            <a:normAutofit/>
          </a:bodyPr>
          <a:lstStyle/>
          <a:p>
            <a:r>
              <a:rPr lang="en-US" sz="2800" dirty="0"/>
              <a:t>Chair – If filled for remainder of 2020, the chair is reopened in 2021</a:t>
            </a:r>
          </a:p>
          <a:p>
            <a:r>
              <a:rPr lang="en-US" sz="2800" dirty="0"/>
              <a:t>Vice Chair – Norm Whitton</a:t>
            </a:r>
          </a:p>
        </p:txBody>
      </p:sp>
    </p:spTree>
    <p:extLst>
      <p:ext uri="{BB962C8B-B14F-4D97-AF65-F5344CB8AC3E}">
        <p14:creationId xmlns:p14="http://schemas.microsoft.com/office/powerpoint/2010/main" val="265206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 Coalition Activities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 numCol="1">
            <a:normAutofit lnSpcReduction="10000"/>
          </a:bodyPr>
          <a:lstStyle/>
          <a:p>
            <a:r>
              <a:rPr lang="en-US" sz="2400" dirty="0"/>
              <a:t>Podcast Recordings- Fuel for Thought </a:t>
            </a:r>
          </a:p>
          <a:p>
            <a:pPr lvl="1"/>
            <a:r>
              <a:rPr lang="en-US" sz="1800" dirty="0"/>
              <a:t>Clean Vehicle Program’s Senior Coordinator </a:t>
            </a:r>
          </a:p>
          <a:p>
            <a:pPr lvl="1"/>
            <a:r>
              <a:rPr lang="en-US" sz="2100" dirty="0"/>
              <a:t>HGAC’s Deputy Transportation Director </a:t>
            </a:r>
          </a:p>
          <a:p>
            <a:pPr lvl="1"/>
            <a:r>
              <a:rPr lang="en-US" sz="2100" dirty="0"/>
              <a:t>DOE’s South Central Regional Manager</a:t>
            </a:r>
          </a:p>
          <a:p>
            <a:pPr lvl="1"/>
            <a:r>
              <a:rPr lang="en-US" sz="2100" dirty="0"/>
              <a:t>Alternative Fuel Professionals</a:t>
            </a:r>
          </a:p>
          <a:p>
            <a:r>
              <a:rPr lang="en-US" sz="2400" dirty="0"/>
              <a:t>Webinars </a:t>
            </a:r>
          </a:p>
          <a:p>
            <a:pPr lvl="1"/>
            <a:r>
              <a:rPr lang="en-US" sz="2100" dirty="0"/>
              <a:t>Episode 1:Funding Alternative Fuel Transitions During Difficult Economic Times</a:t>
            </a:r>
          </a:p>
          <a:p>
            <a:pPr lvl="1"/>
            <a:r>
              <a:rPr lang="en-US" sz="2100" dirty="0"/>
              <a:t>Upcoming: Collaboration with Propane Education and Research Council (PERC)</a:t>
            </a:r>
          </a:p>
          <a:p>
            <a:r>
              <a:rPr lang="en-US" sz="2400" dirty="0"/>
              <a:t>Recently approved by DOE to create a collage of video productions to promote our stakeholders</a:t>
            </a:r>
            <a:endParaRPr lang="en-US" sz="21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105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0520F-F3DA-4935-B050-6545B5449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Discussion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772D07-27B4-46C0-AAD8-08839595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427D5-7DA9-48F3-9242-553426A2417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Kyrish Truck Centers</a:t>
            </a:r>
          </a:p>
          <a:p>
            <a:pPr marL="0" indent="0">
              <a:buNone/>
            </a:pPr>
            <a:r>
              <a:rPr lang="en-US" dirty="0"/>
              <a:t>25 Locations in Texas</a:t>
            </a:r>
          </a:p>
          <a:p>
            <a:pPr marL="0" indent="0">
              <a:buNone/>
            </a:pPr>
            <a:r>
              <a:rPr lang="en-US" dirty="0"/>
              <a:t>-6 in Houston Region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Carlos Weeber-New Truck Sales</a:t>
            </a:r>
          </a:p>
          <a:p>
            <a:r>
              <a:rPr lang="en-US" dirty="0"/>
              <a:t>Inventory </a:t>
            </a:r>
          </a:p>
          <a:p>
            <a:r>
              <a:rPr lang="en-US" dirty="0"/>
              <a:t>Maintenance/Service Available </a:t>
            </a:r>
          </a:p>
          <a:p>
            <a:r>
              <a:rPr lang="en-US" dirty="0"/>
              <a:t>Consumer behavior</a:t>
            </a:r>
          </a:p>
          <a:p>
            <a:r>
              <a:rPr lang="en-US" dirty="0"/>
              <a:t>How AFVs become viable options for customers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8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645C9-8E39-4443-A2A8-924F158B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PERC Webinar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D73512-F67C-4AF8-8107-405A2EED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FAF8A-E8D8-4825-8644-C734F040AB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December 1</a:t>
            </a:r>
            <a:r>
              <a:rPr lang="en-US" baseline="30000" dirty="0"/>
              <a:t>st</a:t>
            </a:r>
            <a:r>
              <a:rPr lang="en-US" dirty="0"/>
              <a:t> – 9:00 AM</a:t>
            </a:r>
          </a:p>
          <a:p>
            <a:r>
              <a:rPr lang="en-US" dirty="0"/>
              <a:t>Presenter: Brian Green 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CC15E-B662-466C-91A8-7BB303AFB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096" y="1600199"/>
            <a:ext cx="3799304" cy="491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91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2314995"/>
            <a:ext cx="8042276" cy="1111624"/>
          </a:xfrm>
        </p:spPr>
        <p:txBody>
          <a:bodyPr/>
          <a:lstStyle/>
          <a:p>
            <a:pPr algn="ctr"/>
            <a:r>
              <a:rPr lang="en-US" sz="4500" dirty="0">
                <a:latin typeface="Futura Md BT" panose="020B0602020204020303" pitchFamily="34" charset="0"/>
              </a:rPr>
              <a:t>HGCCC 2020 Annual Survey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6C25B5-31ED-4B09-99E4-981E2A884FCE}"/>
              </a:ext>
            </a:extLst>
          </p:cNvPr>
          <p:cNvSpPr txBox="1">
            <a:spLocks/>
          </p:cNvSpPr>
          <p:nvPr/>
        </p:nvSpPr>
        <p:spPr>
          <a:xfrm>
            <a:off x="650081" y="5490743"/>
            <a:ext cx="4002088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7C9F"/>
              </a:solidFill>
              <a:effectLst/>
              <a:uLnTx/>
              <a:uFillTx/>
              <a:latin typeface="Futura Md BT" panose="020B0602020204020303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200114"/>
          </a:xfrm>
        </p:spPr>
        <p:txBody>
          <a:bodyPr/>
          <a:lstStyle/>
          <a:p>
            <a:r>
              <a:rPr lang="en-US" sz="3200" dirty="0">
                <a:latin typeface="Futura Md BT" panose="020B0602020204020303" pitchFamily="34" charset="0"/>
              </a:rPr>
              <a:t>Data Collected in Annual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>
                <a:latin typeface="Futura Md BT" panose="020B0602020204020303" pitchFamily="34" charset="0"/>
              </a:rPr>
              <a:t>Data characterizes:</a:t>
            </a:r>
          </a:p>
          <a:p>
            <a:pPr lvl="1"/>
            <a:r>
              <a:rPr lang="en-US" dirty="0">
                <a:latin typeface="Futura Md BT" panose="020B0602020204020303" pitchFamily="34" charset="0"/>
              </a:rPr>
              <a:t>Membership, funding, projects, and activities of the coalitions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Futura Md BT" panose="020B0602020204020303" pitchFamily="34" charset="0"/>
              </a:rPr>
              <a:t>Data presents: </a:t>
            </a:r>
          </a:p>
          <a:p>
            <a:pPr lvl="1"/>
            <a:r>
              <a:rPr lang="en-US" dirty="0">
                <a:latin typeface="Futura Md BT" panose="020B0602020204020303" pitchFamily="34" charset="0"/>
              </a:rPr>
              <a:t>Sales of alternative fuels </a:t>
            </a:r>
          </a:p>
          <a:p>
            <a:pPr lvl="1"/>
            <a:r>
              <a:rPr lang="en-US" dirty="0">
                <a:latin typeface="Futura Md BT" panose="020B0602020204020303" pitchFamily="34" charset="0"/>
              </a:rPr>
              <a:t>Deployment of alternative fuel vehicles and hybrid electric vehicles </a:t>
            </a:r>
          </a:p>
          <a:p>
            <a:pPr lvl="1"/>
            <a:r>
              <a:rPr lang="en-US" dirty="0">
                <a:latin typeface="Futura Md BT" panose="020B0602020204020303" pitchFamily="34" charset="0"/>
              </a:rPr>
              <a:t>Idle-reduction initiatives </a:t>
            </a:r>
          </a:p>
          <a:p>
            <a:pPr lvl="1"/>
            <a:r>
              <a:rPr lang="en-US" dirty="0">
                <a:latin typeface="Futura Md BT" panose="020B0602020204020303" pitchFamily="34" charset="0"/>
              </a:rPr>
              <a:t>Fuel economy activities</a:t>
            </a:r>
          </a:p>
          <a:p>
            <a:pPr lvl="1"/>
            <a:r>
              <a:rPr lang="en-US" dirty="0">
                <a:latin typeface="Futura Md BT" panose="020B0602020204020303" pitchFamily="34" charset="0"/>
              </a:rPr>
              <a:t>Programs to reduce vehicle miles traveled 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Futura Md BT" panose="020B0602020204020303" pitchFamily="34" charset="0"/>
              </a:rPr>
              <a:t>NREL and DOE analyze the data and translate them into </a:t>
            </a:r>
            <a:r>
              <a:rPr lang="en-US" u="sng" dirty="0">
                <a:latin typeface="Futura Md BT" panose="020B0602020204020303" pitchFamily="34" charset="0"/>
              </a:rPr>
              <a:t>petroleum-use</a:t>
            </a:r>
            <a:r>
              <a:rPr lang="en-US" dirty="0">
                <a:latin typeface="Futura Md BT" panose="020B0602020204020303" pitchFamily="34" charset="0"/>
              </a:rPr>
              <a:t> and </a:t>
            </a:r>
            <a:r>
              <a:rPr lang="en-US" u="sng" dirty="0">
                <a:latin typeface="Futura Md BT" panose="020B0602020204020303" pitchFamily="34" charset="0"/>
              </a:rPr>
              <a:t>greenhouse gas reduction impacts</a:t>
            </a:r>
            <a:r>
              <a:rPr lang="en-US" dirty="0">
                <a:latin typeface="Futura Md BT" panose="020B0602020204020303" pitchFamily="34" charset="0"/>
              </a:rPr>
              <a:t> for individual coalitions and the program as a whole.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FB2365CF3364395008765E600E391" ma:contentTypeVersion="13" ma:contentTypeDescription="Create a new document." ma:contentTypeScope="" ma:versionID="af86fd502081e5f7a64ea18f5938ef09">
  <xsd:schema xmlns:xsd="http://www.w3.org/2001/XMLSchema" xmlns:xs="http://www.w3.org/2001/XMLSchema" xmlns:p="http://schemas.microsoft.com/office/2006/metadata/properties" xmlns:ns3="efe90663-e857-4fba-a385-2238c0dcfa56" xmlns:ns4="7c0ac9e1-d0f3-47a8-bba8-a301e3057cce" targetNamespace="http://schemas.microsoft.com/office/2006/metadata/properties" ma:root="true" ma:fieldsID="d0e25447befef6f8f404b499eb2ee1df" ns3:_="" ns4:_="">
    <xsd:import namespace="efe90663-e857-4fba-a385-2238c0dcfa56"/>
    <xsd:import namespace="7c0ac9e1-d0f3-47a8-bba8-a301e3057c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90663-e857-4fba-a385-2238c0dcfa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ac9e1-d0f3-47a8-bba8-a301e3057c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7D9297-BAC1-4638-8B0F-792F8096CE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D5A02E-FC5A-4628-8450-51D6F0FF081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5734EC-4C7A-4844-B2C3-0603CC3232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e90663-e857-4fba-a385-2238c0dcfa56"/>
    <ds:schemaRef ds:uri="7c0ac9e1-d0f3-47a8-bba8-a301e3057c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7048</TotalTime>
  <Words>443</Words>
  <Application>Microsoft Office PowerPoint</Application>
  <PresentationFormat>On-screen Show (4:3)</PresentationFormat>
  <Paragraphs>98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Futura Md BT</vt:lpstr>
      <vt:lpstr>News Gothic MT</vt:lpstr>
      <vt:lpstr>Tw Cen MT</vt:lpstr>
      <vt:lpstr>Wingdings</vt:lpstr>
      <vt:lpstr>Wingdings 2</vt:lpstr>
      <vt:lpstr>Median</vt:lpstr>
      <vt:lpstr>Breeze</vt:lpstr>
      <vt:lpstr>Houston-Galveston  Clean cities Coalition QUARTERLY MEETING   </vt:lpstr>
      <vt:lpstr>Agenda</vt:lpstr>
      <vt:lpstr>Introductions</vt:lpstr>
      <vt:lpstr>Coalition Chair and Advisory Board</vt:lpstr>
      <vt:lpstr>Recent Coalition Activities</vt:lpstr>
      <vt:lpstr>Roundtable Discussion </vt:lpstr>
      <vt:lpstr>Upcoming PERC Webinar</vt:lpstr>
      <vt:lpstr>HGCCC 2020 Annual Survey</vt:lpstr>
      <vt:lpstr>Data Collected in Annual Survey</vt:lpstr>
      <vt:lpstr>Alt Fuel Funding- November 2020</vt:lpstr>
      <vt:lpstr>Alt Fuel Funding- November 2020</vt:lpstr>
      <vt:lpstr>Alt Fuel Funding- November 2020</vt:lpstr>
      <vt:lpstr>Alt Fuel Funding- November 2020</vt:lpstr>
      <vt:lpstr>PowerPoint Presentation</vt:lpstr>
      <vt:lpstr>Thank You!</vt:lpstr>
    </vt:vector>
  </TitlesOfParts>
  <Company>New West Technologies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for Clean Cities Coalition Re-designation Webinars</dc:title>
  <dc:subject>Template for Clean Cities coalitions to create presentations for re-designation Webinars</dc:subject>
  <dc:creator>Ellen Bourbon</dc:creator>
  <cp:lastModifiedBy>Washington, Gilbert</cp:lastModifiedBy>
  <cp:revision>663</cp:revision>
  <cp:lastPrinted>2014-08-08T14:33:49Z</cp:lastPrinted>
  <dcterms:created xsi:type="dcterms:W3CDTF">2010-08-13T14:26:26Z</dcterms:created>
  <dcterms:modified xsi:type="dcterms:W3CDTF">2020-11-09T20:18:28Z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0x010100E53FB2365CF3364395008765E600E391</vt:lpwstr>
  </property>
  <property fmtid="{D5CDD505-2E9C-101B-9397-08002B2CF9AE}" pid="3" name="_dlc_DocIdItemGuid">
    <vt:lpwstr>495e524d-4e46-4471-9097-638312eaf5d1</vt:lpwstr>
  </property>
</Properties>
</file>