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0" r:id="rId5"/>
  </p:sldMasterIdLst>
  <p:notesMasterIdLst>
    <p:notesMasterId r:id="rId12"/>
  </p:notesMasterIdLst>
  <p:handoutMasterIdLst>
    <p:handoutMasterId r:id="rId13"/>
  </p:handoutMasterIdLst>
  <p:sldIdLst>
    <p:sldId id="256" r:id="rId6"/>
    <p:sldId id="321" r:id="rId7"/>
    <p:sldId id="345" r:id="rId8"/>
    <p:sldId id="350" r:id="rId9"/>
    <p:sldId id="351" r:id="rId10"/>
    <p:sldId id="352"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nda Bluestein" initials="LB" lastIdx="4" clrIdx="0"/>
  <p:cmAuthor id="1" name="Ellen Bourbon" initials="EB" lastIdx="1" clrIdx="1"/>
  <p:cmAuthor id="2" name="Linda Bluestein" initials="LRB" lastIdx="5" clrIdx="2"/>
  <p:cmAuthor id="3" name="Yue Zhang" initials="YZ"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0" autoAdjust="0"/>
    <p:restoredTop sz="87857" autoAdjust="0"/>
  </p:normalViewPr>
  <p:slideViewPr>
    <p:cSldViewPr>
      <p:cViewPr varScale="1">
        <p:scale>
          <a:sx n="75" d="100"/>
          <a:sy n="75" d="100"/>
        </p:scale>
        <p:origin x="1661"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A9BFDE0-978E-4289-AD51-52B04A46A0D8}" type="datetimeFigureOut">
              <a:rPr lang="en-US" smtClean="0"/>
              <a:pPr/>
              <a:t>1/26/2021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4BD5CFB-7C9A-4DB4-A045-6FCFF1DD5070}" type="slidenum">
              <a:rPr lang="en-US" smtClean="0"/>
              <a:pPr/>
              <a:t>‹#›</a:t>
            </a:fld>
            <a:endParaRPr lang="en-US"/>
          </a:p>
        </p:txBody>
      </p:sp>
    </p:spTree>
    <p:extLst>
      <p:ext uri="{BB962C8B-B14F-4D97-AF65-F5344CB8AC3E}">
        <p14:creationId xmlns:p14="http://schemas.microsoft.com/office/powerpoint/2010/main" val="5983361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93DF36-D515-496E-B13D-D3DBC280ACC9}" type="datetimeFigureOut">
              <a:rPr lang="en-US" smtClean="0"/>
              <a:pPr/>
              <a:t>1/26/2021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0DF5925-E2B4-4FC0-8D36-67EEFC29154C}" type="slidenum">
              <a:rPr lang="en-US" smtClean="0"/>
              <a:pPr/>
              <a:t>‹#›</a:t>
            </a:fld>
            <a:endParaRPr lang="en-US"/>
          </a:p>
        </p:txBody>
      </p:sp>
    </p:spTree>
    <p:extLst>
      <p:ext uri="{BB962C8B-B14F-4D97-AF65-F5344CB8AC3E}">
        <p14:creationId xmlns:p14="http://schemas.microsoft.com/office/powerpoint/2010/main" val="3473536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DF5925-E2B4-4FC0-8D36-67EEFC29154C}" type="slidenum">
              <a:rPr lang="en-US" smtClean="0"/>
              <a:pPr/>
              <a:t>1</a:t>
            </a:fld>
            <a:endParaRPr lang="en-US"/>
          </a:p>
        </p:txBody>
      </p:sp>
    </p:spTree>
    <p:extLst>
      <p:ext uri="{BB962C8B-B14F-4D97-AF65-F5344CB8AC3E}">
        <p14:creationId xmlns:p14="http://schemas.microsoft.com/office/powerpoint/2010/main" val="212671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Elected Chair had change in career </a:t>
            </a:r>
          </a:p>
          <a:p>
            <a:r>
              <a:rPr lang="en-US" dirty="0"/>
              <a:t>13 new Subscribers </a:t>
            </a:r>
          </a:p>
        </p:txBody>
      </p:sp>
      <p:sp>
        <p:nvSpPr>
          <p:cNvPr id="4" name="Slide Number Placeholder 3"/>
          <p:cNvSpPr>
            <a:spLocks noGrp="1"/>
          </p:cNvSpPr>
          <p:nvPr>
            <p:ph type="sldNum" sz="quarter" idx="5"/>
          </p:nvPr>
        </p:nvSpPr>
        <p:spPr/>
        <p:txBody>
          <a:bodyPr/>
          <a:lstStyle/>
          <a:p>
            <a:fld id="{F0DF5925-E2B4-4FC0-8D36-67EEFC29154C}" type="slidenum">
              <a:rPr lang="en-US" smtClean="0"/>
              <a:pPr/>
              <a:t>2</a:t>
            </a:fld>
            <a:endParaRPr lang="en-US"/>
          </a:p>
        </p:txBody>
      </p:sp>
    </p:spTree>
    <p:extLst>
      <p:ext uri="{BB962C8B-B14F-4D97-AF65-F5344CB8AC3E}">
        <p14:creationId xmlns:p14="http://schemas.microsoft.com/office/powerpoint/2010/main" val="785804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Annual Survey Results were presented August 11</a:t>
            </a:r>
            <a:r>
              <a:rPr lang="en-US" baseline="30000" dirty="0"/>
              <a:t>th</a:t>
            </a:r>
            <a:r>
              <a:rPr lang="en-US" dirty="0"/>
              <a:t> 2020- Made updates that home to improve respondent count </a:t>
            </a:r>
          </a:p>
          <a:p>
            <a:r>
              <a:rPr lang="en-US" dirty="0"/>
              <a:t>Quarterly Regional Calls- Collaborations </a:t>
            </a:r>
          </a:p>
          <a:p>
            <a:r>
              <a:rPr lang="en-US" dirty="0"/>
              <a:t> </a:t>
            </a:r>
          </a:p>
        </p:txBody>
      </p:sp>
      <p:sp>
        <p:nvSpPr>
          <p:cNvPr id="4" name="Slide Number Placeholder 3"/>
          <p:cNvSpPr>
            <a:spLocks noGrp="1"/>
          </p:cNvSpPr>
          <p:nvPr>
            <p:ph type="sldNum" sz="quarter" idx="5"/>
          </p:nvPr>
        </p:nvSpPr>
        <p:spPr/>
        <p:txBody>
          <a:bodyPr/>
          <a:lstStyle/>
          <a:p>
            <a:fld id="{F0DF5925-E2B4-4FC0-8D36-67EEFC29154C}" type="slidenum">
              <a:rPr lang="en-US" smtClean="0"/>
              <a:pPr/>
              <a:t>3</a:t>
            </a:fld>
            <a:endParaRPr lang="en-US"/>
          </a:p>
        </p:txBody>
      </p:sp>
    </p:spTree>
    <p:extLst>
      <p:ext uri="{BB962C8B-B14F-4D97-AF65-F5344CB8AC3E}">
        <p14:creationId xmlns:p14="http://schemas.microsoft.com/office/powerpoint/2010/main" val="717652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0DF5925-E2B4-4FC0-8D36-67EEFC29154C}" type="slidenum">
              <a:rPr lang="en-US" smtClean="0"/>
              <a:pPr/>
              <a:t>4</a:t>
            </a:fld>
            <a:endParaRPr lang="en-US"/>
          </a:p>
        </p:txBody>
      </p:sp>
    </p:spTree>
    <p:extLst>
      <p:ext uri="{BB962C8B-B14F-4D97-AF65-F5344CB8AC3E}">
        <p14:creationId xmlns:p14="http://schemas.microsoft.com/office/powerpoint/2010/main" val="421012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0DF5925-E2B4-4FC0-8D36-67EEFC29154C}" type="slidenum">
              <a:rPr lang="en-US" smtClean="0"/>
              <a:pPr/>
              <a:t>5</a:t>
            </a:fld>
            <a:endParaRPr lang="en-US"/>
          </a:p>
        </p:txBody>
      </p:sp>
    </p:spTree>
    <p:extLst>
      <p:ext uri="{BB962C8B-B14F-4D97-AF65-F5344CB8AC3E}">
        <p14:creationId xmlns:p14="http://schemas.microsoft.com/office/powerpoint/2010/main" val="392450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The coalition is currently and is expected to be financially sustainable over the next 3 years. </a:t>
            </a:r>
          </a:p>
        </p:txBody>
      </p:sp>
      <p:sp>
        <p:nvSpPr>
          <p:cNvPr id="4" name="Slide Number Placeholder 3"/>
          <p:cNvSpPr>
            <a:spLocks noGrp="1"/>
          </p:cNvSpPr>
          <p:nvPr>
            <p:ph type="sldNum" sz="quarter" idx="10"/>
          </p:nvPr>
        </p:nvSpPr>
        <p:spPr/>
        <p:txBody>
          <a:bodyPr/>
          <a:lstStyle/>
          <a:p>
            <a:fld id="{F0DF5925-E2B4-4FC0-8D36-67EEFC29154C}" type="slidenum">
              <a:rPr lang="en-US" smtClean="0"/>
              <a:pPr/>
              <a:t>6</a:t>
            </a:fld>
            <a:endParaRPr lang="en-US"/>
          </a:p>
        </p:txBody>
      </p:sp>
    </p:spTree>
    <p:extLst>
      <p:ext uri="{BB962C8B-B14F-4D97-AF65-F5344CB8AC3E}">
        <p14:creationId xmlns:p14="http://schemas.microsoft.com/office/powerpoint/2010/main" val="2474624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FDD39B8-CD79-4742-AC6D-798D985A1755}" type="datetime1">
              <a:rPr lang="en-US" smtClean="0"/>
              <a:pPr/>
              <a:t>1/26/2021</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5E313EE9-96EA-41D2-B4AA-436C9FD3307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8A8333F-93BD-4CD5-9D28-CDCCBED37B74}" type="datetime1">
              <a:rPr lang="en-US" smtClean="0"/>
              <a:pPr/>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13EE9-96EA-41D2-B4AA-436C9FD330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501A7250-D4E3-4EA7-AB87-C649A9652237}" type="datetime1">
              <a:rPr lang="en-US" smtClean="0"/>
              <a:pPr/>
              <a:t>1/26/2021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5E313EE9-96EA-41D2-B4AA-436C9FD330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0E4C87E-E994-46BF-BEB2-D6DB02528FB2}" type="datetime1">
              <a:rPr lang="en-US" smtClean="0"/>
              <a:pPr/>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E313EE9-96EA-41D2-B4AA-436C9FD3307D}"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9342EF5D-45D8-4895-8395-F75B1E421583}" type="datetime1">
              <a:rPr lang="en-US" smtClean="0"/>
              <a:pPr/>
              <a:t>1/26/2021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E313EE9-96EA-41D2-B4AA-436C9FD3307D}"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3B7508FC-C090-414D-A388-4F2CC23C146B}" type="datetime1">
              <a:rPr lang="en-US" smtClean="0"/>
              <a:pPr/>
              <a:t>1/26/2021</a:t>
            </a:fld>
            <a:endParaRPr lang="en-US"/>
          </a:p>
        </p:txBody>
      </p:sp>
      <p:sp>
        <p:nvSpPr>
          <p:cNvPr id="10" name="Slide Number Placeholder 9"/>
          <p:cNvSpPr>
            <a:spLocks noGrp="1"/>
          </p:cNvSpPr>
          <p:nvPr>
            <p:ph type="sldNum" sz="quarter" idx="16"/>
          </p:nvPr>
        </p:nvSpPr>
        <p:spPr/>
        <p:txBody>
          <a:bodyPr rtlCol="0"/>
          <a:lstStyle/>
          <a:p>
            <a:fld id="{5E313EE9-96EA-41D2-B4AA-436C9FD3307D}"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E692E1ED-A87D-44AB-95F7-1DB4FE979DA8}" type="datetime1">
              <a:rPr lang="en-US" smtClean="0"/>
              <a:pPr/>
              <a:t>1/26/2021</a:t>
            </a:fld>
            <a:endParaRPr lang="en-US"/>
          </a:p>
        </p:txBody>
      </p:sp>
      <p:sp>
        <p:nvSpPr>
          <p:cNvPr id="12" name="Slide Number Placeholder 11"/>
          <p:cNvSpPr>
            <a:spLocks noGrp="1"/>
          </p:cNvSpPr>
          <p:nvPr>
            <p:ph type="sldNum" sz="quarter" idx="16"/>
          </p:nvPr>
        </p:nvSpPr>
        <p:spPr/>
        <p:txBody>
          <a:bodyPr rtlCol="0"/>
          <a:lstStyle/>
          <a:p>
            <a:fld id="{5E313EE9-96EA-41D2-B4AA-436C9FD3307D}"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85E4C08-A1FA-4CB0-8490-BEC5EA01C8A9}" type="datetime1">
              <a:rPr lang="en-US" smtClean="0"/>
              <a:pPr/>
              <a:t>1/26/2021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E313EE9-96EA-41D2-B4AA-436C9FD330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C0B5F-D4A8-4602-ADA2-D8C6FEA635FF}" type="datetime1">
              <a:rPr lang="en-US" smtClean="0"/>
              <a:pPr/>
              <a:t>1/26/2021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5E313EE9-96EA-41D2-B4AA-436C9FD330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9F7C17AD-3CFD-40F0-9B25-298C163CBE56}" type="datetime1">
              <a:rPr lang="en-US" smtClean="0"/>
              <a:pPr/>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5E313EE9-96EA-41D2-B4AA-436C9FD3307D}"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66C0EAD6-1C38-4566-AD4C-F00C50725F14}" type="datetime1">
              <a:rPr lang="en-US" smtClean="0"/>
              <a:pPr/>
              <a:t>1/26/2021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5E313EE9-96EA-41D2-B4AA-436C9FD3307D}"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29125E1-5D80-4770-8FB9-5EB5B475D5B7}" type="datetime1">
              <a:rPr lang="en-US" smtClean="0"/>
              <a:pPr/>
              <a:t>1/26/2021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E313EE9-96EA-41D2-B4AA-436C9FD3307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400" y="2819400"/>
            <a:ext cx="8229600" cy="3124200"/>
          </a:xfrm>
        </p:spPr>
        <p:txBody>
          <a:bodyPr>
            <a:normAutofit fontScale="90000"/>
          </a:bodyPr>
          <a:lstStyle/>
          <a:p>
            <a:r>
              <a:rPr lang="en-US" sz="3600" dirty="0"/>
              <a:t>Houston-Galveston </a:t>
            </a:r>
            <a:br>
              <a:rPr lang="en-US" sz="3600" dirty="0"/>
            </a:br>
            <a:r>
              <a:rPr lang="en-US" sz="3600" u="sng" dirty="0"/>
              <a:t>Clean cities Coalition</a:t>
            </a:r>
            <a:br>
              <a:rPr lang="en-US" sz="3600" dirty="0"/>
            </a:br>
            <a:r>
              <a:rPr lang="en-US" sz="3600" dirty="0"/>
              <a:t>2020 Activity Summary </a:t>
            </a:r>
            <a:br>
              <a:rPr lang="en-US" sz="3600" dirty="0"/>
            </a:br>
            <a:br>
              <a:rPr lang="en-US" sz="3600" dirty="0"/>
            </a:br>
            <a:br>
              <a:rPr lang="en-US" sz="3600" dirty="0"/>
            </a:br>
            <a:endParaRPr lang="en-US" sz="3600" dirty="0"/>
          </a:p>
        </p:txBody>
      </p:sp>
      <p:sp>
        <p:nvSpPr>
          <p:cNvPr id="4" name="Rectangle 3"/>
          <p:cNvSpPr/>
          <p:nvPr/>
        </p:nvSpPr>
        <p:spPr>
          <a:xfrm>
            <a:off x="2438400" y="6183868"/>
            <a:ext cx="2438400" cy="400110"/>
          </a:xfrm>
          <a:prstGeom prst="rect">
            <a:avLst/>
          </a:prstGeom>
        </p:spPr>
        <p:txBody>
          <a:bodyPr wrap="square">
            <a:spAutoFit/>
          </a:bodyPr>
          <a:lstStyle/>
          <a:p>
            <a:r>
              <a:rPr lang="en-US" sz="2000" dirty="0"/>
              <a:t>January 27</a:t>
            </a:r>
            <a:r>
              <a:rPr lang="en-US" sz="2000" baseline="30000" dirty="0"/>
              <a:t>th</a:t>
            </a:r>
            <a:r>
              <a:rPr lang="en-US" sz="2000" dirty="0"/>
              <a:t> 2021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Coalition</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2</a:t>
            </a:fld>
            <a:endParaRPr lang="en-US"/>
          </a:p>
        </p:txBody>
      </p:sp>
      <p:sp>
        <p:nvSpPr>
          <p:cNvPr id="5" name="Freeform 4"/>
          <p:cNvSpPr/>
          <p:nvPr/>
        </p:nvSpPr>
        <p:spPr>
          <a:xfrm>
            <a:off x="2743200" y="1600200"/>
            <a:ext cx="5715000" cy="1524000"/>
          </a:xfrm>
          <a:custGeom>
            <a:avLst/>
            <a:gdLst>
              <a:gd name="connsiteX0" fmla="*/ 174629 w 1047750"/>
              <a:gd name="connsiteY0" fmla="*/ 0 h 3901440"/>
              <a:gd name="connsiteX1" fmla="*/ 873121 w 1047750"/>
              <a:gd name="connsiteY1" fmla="*/ 0 h 3901440"/>
              <a:gd name="connsiteX2" fmla="*/ 996602 w 1047750"/>
              <a:gd name="connsiteY2" fmla="*/ 51148 h 3901440"/>
              <a:gd name="connsiteX3" fmla="*/ 1047749 w 1047750"/>
              <a:gd name="connsiteY3" fmla="*/ 174629 h 3901440"/>
              <a:gd name="connsiteX4" fmla="*/ 1047750 w 1047750"/>
              <a:gd name="connsiteY4" fmla="*/ 3901440 h 3901440"/>
              <a:gd name="connsiteX5" fmla="*/ 1047750 w 1047750"/>
              <a:gd name="connsiteY5" fmla="*/ 3901440 h 3901440"/>
              <a:gd name="connsiteX6" fmla="*/ 1047750 w 1047750"/>
              <a:gd name="connsiteY6" fmla="*/ 3901440 h 3901440"/>
              <a:gd name="connsiteX7" fmla="*/ 0 w 1047750"/>
              <a:gd name="connsiteY7" fmla="*/ 3901440 h 3901440"/>
              <a:gd name="connsiteX8" fmla="*/ 0 w 1047750"/>
              <a:gd name="connsiteY8" fmla="*/ 3901440 h 3901440"/>
              <a:gd name="connsiteX9" fmla="*/ 0 w 1047750"/>
              <a:gd name="connsiteY9" fmla="*/ 3901440 h 3901440"/>
              <a:gd name="connsiteX10" fmla="*/ 0 w 1047750"/>
              <a:gd name="connsiteY10" fmla="*/ 174629 h 3901440"/>
              <a:gd name="connsiteX11" fmla="*/ 51148 w 1047750"/>
              <a:gd name="connsiteY11" fmla="*/ 51148 h 3901440"/>
              <a:gd name="connsiteX12" fmla="*/ 174629 w 1047750"/>
              <a:gd name="connsiteY12" fmla="*/ 1 h 3901440"/>
              <a:gd name="connsiteX13" fmla="*/ 174629 w 1047750"/>
              <a:gd name="connsiteY13" fmla="*/ 0 h 390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0" h="3901440">
                <a:moveTo>
                  <a:pt x="1047750" y="650256"/>
                </a:moveTo>
                <a:lnTo>
                  <a:pt x="1047750" y="3251184"/>
                </a:lnTo>
                <a:cubicBezTo>
                  <a:pt x="1047750" y="3423644"/>
                  <a:pt x="1042809" y="3589037"/>
                  <a:pt x="1034014" y="3710982"/>
                </a:cubicBezTo>
                <a:cubicBezTo>
                  <a:pt x="1025219" y="3832927"/>
                  <a:pt x="1013290" y="3901438"/>
                  <a:pt x="1000853" y="3901434"/>
                </a:cubicBezTo>
                <a:cubicBezTo>
                  <a:pt x="667235" y="3901434"/>
                  <a:pt x="333617" y="3901438"/>
                  <a:pt x="0" y="3901438"/>
                </a:cubicBezTo>
                <a:lnTo>
                  <a:pt x="0" y="3901438"/>
                </a:lnTo>
                <a:lnTo>
                  <a:pt x="0" y="3901438"/>
                </a:lnTo>
                <a:lnTo>
                  <a:pt x="0" y="2"/>
                </a:lnTo>
                <a:lnTo>
                  <a:pt x="0" y="2"/>
                </a:lnTo>
                <a:lnTo>
                  <a:pt x="0" y="2"/>
                </a:lnTo>
                <a:lnTo>
                  <a:pt x="1000853" y="2"/>
                </a:lnTo>
                <a:cubicBezTo>
                  <a:pt x="1013291" y="2"/>
                  <a:pt x="1025219" y="68509"/>
                  <a:pt x="1034014" y="190458"/>
                </a:cubicBezTo>
                <a:cubicBezTo>
                  <a:pt x="1042809" y="312403"/>
                  <a:pt x="1047750" y="477800"/>
                  <a:pt x="1047750" y="650256"/>
                </a:cubicBezTo>
                <a:lnTo>
                  <a:pt x="1047750" y="6502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2391" tIns="87343" rIns="123536" bIns="87343" numCol="1" spcCol="1270" anchor="ctr" anchorCtr="0">
            <a:noAutofit/>
          </a:bodyPr>
          <a:lstStyle/>
          <a:p>
            <a:pPr marL="171450" lvl="1" indent="-171450" algn="l" defTabSz="844550">
              <a:lnSpc>
                <a:spcPct val="90000"/>
              </a:lnSpc>
              <a:spcBef>
                <a:spcPct val="0"/>
              </a:spcBef>
              <a:spcAft>
                <a:spcPct val="15000"/>
              </a:spcAft>
              <a:buChar char="••"/>
            </a:pPr>
            <a:r>
              <a:rPr lang="en-US" kern="1200" dirty="0">
                <a:latin typeface="+mj-lt"/>
              </a:rPr>
              <a:t>Sandra Holliday, Air Quality Program Manager </a:t>
            </a:r>
          </a:p>
          <a:p>
            <a:pPr marL="171450" lvl="1" indent="-171450" defTabSz="844550">
              <a:lnSpc>
                <a:spcPct val="90000"/>
              </a:lnSpc>
              <a:spcBef>
                <a:spcPct val="0"/>
              </a:spcBef>
              <a:spcAft>
                <a:spcPct val="15000"/>
              </a:spcAft>
              <a:buFontTx/>
              <a:buChar char="••"/>
            </a:pPr>
            <a:r>
              <a:rPr lang="en-US" dirty="0"/>
              <a:t>Andrew DeCandis, Planner</a:t>
            </a:r>
          </a:p>
          <a:p>
            <a:pPr marL="171450" lvl="1" indent="-171450" defTabSz="844550">
              <a:lnSpc>
                <a:spcPct val="90000"/>
              </a:lnSpc>
              <a:spcBef>
                <a:spcPct val="0"/>
              </a:spcBef>
              <a:spcAft>
                <a:spcPct val="15000"/>
              </a:spcAft>
              <a:buFontTx/>
              <a:buChar char="••"/>
            </a:pPr>
            <a:r>
              <a:rPr lang="en-US" dirty="0"/>
              <a:t>Ben Finley, Program Coordinator</a:t>
            </a:r>
          </a:p>
          <a:p>
            <a:pPr marL="171450" lvl="1" indent="-171450" defTabSz="844550">
              <a:lnSpc>
                <a:spcPct val="90000"/>
              </a:lnSpc>
              <a:spcBef>
                <a:spcPct val="0"/>
              </a:spcBef>
              <a:spcAft>
                <a:spcPct val="15000"/>
              </a:spcAft>
              <a:buFontTx/>
              <a:buChar char="••"/>
            </a:pPr>
            <a:r>
              <a:rPr lang="en-US" dirty="0"/>
              <a:t>Gilbert Washington, Program Coordinator</a:t>
            </a:r>
          </a:p>
        </p:txBody>
      </p:sp>
      <p:sp>
        <p:nvSpPr>
          <p:cNvPr id="6" name="Freeform 5"/>
          <p:cNvSpPr/>
          <p:nvPr/>
        </p:nvSpPr>
        <p:spPr>
          <a:xfrm>
            <a:off x="304800" y="1934964"/>
            <a:ext cx="2057400" cy="854471"/>
          </a:xfrm>
          <a:custGeom>
            <a:avLst/>
            <a:gdLst>
              <a:gd name="connsiteX0" fmla="*/ 0 w 2194560"/>
              <a:gd name="connsiteY0" fmla="*/ 218286 h 1309687"/>
              <a:gd name="connsiteX1" fmla="*/ 63935 w 2194560"/>
              <a:gd name="connsiteY1" fmla="*/ 63935 h 1309687"/>
              <a:gd name="connsiteX2" fmla="*/ 218287 w 2194560"/>
              <a:gd name="connsiteY2" fmla="*/ 1 h 1309687"/>
              <a:gd name="connsiteX3" fmla="*/ 1976274 w 2194560"/>
              <a:gd name="connsiteY3" fmla="*/ 0 h 1309687"/>
              <a:gd name="connsiteX4" fmla="*/ 2130625 w 2194560"/>
              <a:gd name="connsiteY4" fmla="*/ 63935 h 1309687"/>
              <a:gd name="connsiteX5" fmla="*/ 2194559 w 2194560"/>
              <a:gd name="connsiteY5" fmla="*/ 218287 h 1309687"/>
              <a:gd name="connsiteX6" fmla="*/ 2194560 w 2194560"/>
              <a:gd name="connsiteY6" fmla="*/ 1091401 h 1309687"/>
              <a:gd name="connsiteX7" fmla="*/ 2130625 w 2194560"/>
              <a:gd name="connsiteY7" fmla="*/ 1245753 h 1309687"/>
              <a:gd name="connsiteX8" fmla="*/ 1976273 w 2194560"/>
              <a:gd name="connsiteY8" fmla="*/ 1309687 h 1309687"/>
              <a:gd name="connsiteX9" fmla="*/ 218286 w 2194560"/>
              <a:gd name="connsiteY9" fmla="*/ 1309687 h 1309687"/>
              <a:gd name="connsiteX10" fmla="*/ 63934 w 2194560"/>
              <a:gd name="connsiteY10" fmla="*/ 1245752 h 1309687"/>
              <a:gd name="connsiteX11" fmla="*/ 0 w 2194560"/>
              <a:gd name="connsiteY11" fmla="*/ 1091400 h 1309687"/>
              <a:gd name="connsiteX12" fmla="*/ 0 w 2194560"/>
              <a:gd name="connsiteY12" fmla="*/ 218286 h 130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4560" h="1309687">
                <a:moveTo>
                  <a:pt x="0" y="218286"/>
                </a:moveTo>
                <a:cubicBezTo>
                  <a:pt x="0" y="160393"/>
                  <a:pt x="22998" y="104871"/>
                  <a:pt x="63935" y="63935"/>
                </a:cubicBezTo>
                <a:cubicBezTo>
                  <a:pt x="104872" y="22998"/>
                  <a:pt x="160394" y="1"/>
                  <a:pt x="218287" y="1"/>
                </a:cubicBezTo>
                <a:lnTo>
                  <a:pt x="1976274" y="0"/>
                </a:lnTo>
                <a:cubicBezTo>
                  <a:pt x="2034167" y="0"/>
                  <a:pt x="2089689" y="22998"/>
                  <a:pt x="2130625" y="63935"/>
                </a:cubicBezTo>
                <a:cubicBezTo>
                  <a:pt x="2171562" y="104872"/>
                  <a:pt x="2194559" y="160394"/>
                  <a:pt x="2194559" y="218287"/>
                </a:cubicBezTo>
                <a:cubicBezTo>
                  <a:pt x="2194559" y="509325"/>
                  <a:pt x="2194560" y="800363"/>
                  <a:pt x="2194560" y="1091401"/>
                </a:cubicBezTo>
                <a:cubicBezTo>
                  <a:pt x="2194560" y="1149294"/>
                  <a:pt x="2171562" y="1204816"/>
                  <a:pt x="2130625" y="1245753"/>
                </a:cubicBezTo>
                <a:cubicBezTo>
                  <a:pt x="2089688" y="1286690"/>
                  <a:pt x="2034166" y="1309687"/>
                  <a:pt x="1976273" y="1309687"/>
                </a:cubicBezTo>
                <a:lnTo>
                  <a:pt x="218286" y="1309687"/>
                </a:lnTo>
                <a:cubicBezTo>
                  <a:pt x="160393" y="1309687"/>
                  <a:pt x="104871" y="1286689"/>
                  <a:pt x="63934" y="1245752"/>
                </a:cubicBezTo>
                <a:cubicBezTo>
                  <a:pt x="22997" y="1204815"/>
                  <a:pt x="0" y="1149293"/>
                  <a:pt x="0" y="1091400"/>
                </a:cubicBezTo>
                <a:lnTo>
                  <a:pt x="0" y="218286"/>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36324" tIns="100129" rIns="136324" bIns="100129" numCol="1" spcCol="1270" anchor="ctr" anchorCtr="0">
            <a:noAutofit/>
          </a:bodyPr>
          <a:lstStyle/>
          <a:p>
            <a:pPr lvl="0" algn="ctr" defTabSz="844550">
              <a:lnSpc>
                <a:spcPct val="90000"/>
              </a:lnSpc>
              <a:spcBef>
                <a:spcPct val="0"/>
              </a:spcBef>
              <a:spcAft>
                <a:spcPct val="35000"/>
              </a:spcAft>
            </a:pPr>
            <a:r>
              <a:rPr lang="en-US" sz="1900" b="1" kern="1200" dirty="0">
                <a:latin typeface="+mj-lt"/>
              </a:rPr>
              <a:t>Houston-Galveston Clean Cities Coalition</a:t>
            </a:r>
          </a:p>
        </p:txBody>
      </p:sp>
      <p:sp>
        <p:nvSpPr>
          <p:cNvPr id="7" name="Freeform 6"/>
          <p:cNvSpPr/>
          <p:nvPr/>
        </p:nvSpPr>
        <p:spPr>
          <a:xfrm>
            <a:off x="2743200" y="3429000"/>
            <a:ext cx="5715000" cy="1219200"/>
          </a:xfrm>
          <a:custGeom>
            <a:avLst/>
            <a:gdLst>
              <a:gd name="connsiteX0" fmla="*/ 174629 w 1047750"/>
              <a:gd name="connsiteY0" fmla="*/ 0 h 3901440"/>
              <a:gd name="connsiteX1" fmla="*/ 873121 w 1047750"/>
              <a:gd name="connsiteY1" fmla="*/ 0 h 3901440"/>
              <a:gd name="connsiteX2" fmla="*/ 996602 w 1047750"/>
              <a:gd name="connsiteY2" fmla="*/ 51148 h 3901440"/>
              <a:gd name="connsiteX3" fmla="*/ 1047749 w 1047750"/>
              <a:gd name="connsiteY3" fmla="*/ 174629 h 3901440"/>
              <a:gd name="connsiteX4" fmla="*/ 1047750 w 1047750"/>
              <a:gd name="connsiteY4" fmla="*/ 3901440 h 3901440"/>
              <a:gd name="connsiteX5" fmla="*/ 1047750 w 1047750"/>
              <a:gd name="connsiteY5" fmla="*/ 3901440 h 3901440"/>
              <a:gd name="connsiteX6" fmla="*/ 1047750 w 1047750"/>
              <a:gd name="connsiteY6" fmla="*/ 3901440 h 3901440"/>
              <a:gd name="connsiteX7" fmla="*/ 0 w 1047750"/>
              <a:gd name="connsiteY7" fmla="*/ 3901440 h 3901440"/>
              <a:gd name="connsiteX8" fmla="*/ 0 w 1047750"/>
              <a:gd name="connsiteY8" fmla="*/ 3901440 h 3901440"/>
              <a:gd name="connsiteX9" fmla="*/ 0 w 1047750"/>
              <a:gd name="connsiteY9" fmla="*/ 3901440 h 3901440"/>
              <a:gd name="connsiteX10" fmla="*/ 0 w 1047750"/>
              <a:gd name="connsiteY10" fmla="*/ 174629 h 3901440"/>
              <a:gd name="connsiteX11" fmla="*/ 51148 w 1047750"/>
              <a:gd name="connsiteY11" fmla="*/ 51148 h 3901440"/>
              <a:gd name="connsiteX12" fmla="*/ 174629 w 1047750"/>
              <a:gd name="connsiteY12" fmla="*/ 1 h 3901440"/>
              <a:gd name="connsiteX13" fmla="*/ 174629 w 1047750"/>
              <a:gd name="connsiteY13" fmla="*/ 0 h 390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0" h="3901440">
                <a:moveTo>
                  <a:pt x="1047750" y="650256"/>
                </a:moveTo>
                <a:lnTo>
                  <a:pt x="1047750" y="3251184"/>
                </a:lnTo>
                <a:cubicBezTo>
                  <a:pt x="1047750" y="3423644"/>
                  <a:pt x="1042809" y="3589037"/>
                  <a:pt x="1034014" y="3710982"/>
                </a:cubicBezTo>
                <a:cubicBezTo>
                  <a:pt x="1025219" y="3832927"/>
                  <a:pt x="1013290" y="3901438"/>
                  <a:pt x="1000853" y="3901434"/>
                </a:cubicBezTo>
                <a:cubicBezTo>
                  <a:pt x="667235" y="3901434"/>
                  <a:pt x="333617" y="3901438"/>
                  <a:pt x="0" y="3901438"/>
                </a:cubicBezTo>
                <a:lnTo>
                  <a:pt x="0" y="3901438"/>
                </a:lnTo>
                <a:lnTo>
                  <a:pt x="0" y="3901438"/>
                </a:lnTo>
                <a:lnTo>
                  <a:pt x="0" y="2"/>
                </a:lnTo>
                <a:lnTo>
                  <a:pt x="0" y="2"/>
                </a:lnTo>
                <a:lnTo>
                  <a:pt x="0" y="2"/>
                </a:lnTo>
                <a:lnTo>
                  <a:pt x="1000853" y="2"/>
                </a:lnTo>
                <a:cubicBezTo>
                  <a:pt x="1013291" y="2"/>
                  <a:pt x="1025219" y="68509"/>
                  <a:pt x="1034014" y="190458"/>
                </a:cubicBezTo>
                <a:cubicBezTo>
                  <a:pt x="1042809" y="312403"/>
                  <a:pt x="1047750" y="477800"/>
                  <a:pt x="1047750" y="650256"/>
                </a:cubicBezTo>
                <a:lnTo>
                  <a:pt x="1047750" y="6502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2391" tIns="87342" rIns="123536" bIns="87343" numCol="2" spcCol="1270" anchor="ctr" anchorCtr="0">
            <a:noAutofit/>
          </a:bodyPr>
          <a:lstStyle/>
          <a:p>
            <a:pPr lvl="0" fontAlgn="base">
              <a:spcBef>
                <a:spcPct val="0"/>
              </a:spcBef>
              <a:spcAft>
                <a:spcPct val="0"/>
              </a:spcAft>
              <a:buFont typeface="Arial" pitchFamily="34" charset="0"/>
              <a:buChar char="•"/>
            </a:pPr>
            <a:endParaRPr lang="en-US" sz="1550" b="1" dirty="0">
              <a:latin typeface="+mj-lt"/>
            </a:endParaRPr>
          </a:p>
          <a:p>
            <a:pPr lvl="0" fontAlgn="base">
              <a:spcBef>
                <a:spcPct val="0"/>
              </a:spcBef>
              <a:spcAft>
                <a:spcPct val="0"/>
              </a:spcAft>
              <a:buFont typeface="Arial" pitchFamily="34" charset="0"/>
              <a:buChar char="•"/>
            </a:pPr>
            <a:r>
              <a:rPr lang="en-US" sz="1550" b="1" dirty="0">
                <a:latin typeface="+mj-lt"/>
              </a:rPr>
              <a:t>Chair</a:t>
            </a:r>
            <a:r>
              <a:rPr lang="en-US" sz="1550" dirty="0">
                <a:latin typeface="+mj-lt"/>
              </a:rPr>
              <a:t> – Vacant</a:t>
            </a:r>
          </a:p>
          <a:p>
            <a:pPr lvl="0" fontAlgn="base">
              <a:spcBef>
                <a:spcPct val="0"/>
              </a:spcBef>
              <a:spcAft>
                <a:spcPct val="0"/>
              </a:spcAft>
              <a:buFont typeface="Arial" pitchFamily="34" charset="0"/>
              <a:buChar char="•"/>
            </a:pPr>
            <a:r>
              <a:rPr lang="en-US" sz="1550" b="1" dirty="0">
                <a:latin typeface="+mj-lt"/>
              </a:rPr>
              <a:t>Vice Chair </a:t>
            </a:r>
            <a:r>
              <a:rPr lang="en-US" sz="1550" dirty="0">
                <a:latin typeface="+mj-lt"/>
              </a:rPr>
              <a:t>– Norman Whitton</a:t>
            </a:r>
          </a:p>
          <a:p>
            <a:pPr lvl="0" eaLnBrk="0" fontAlgn="base" hangingPunct="0">
              <a:spcBef>
                <a:spcPct val="0"/>
              </a:spcBef>
              <a:spcAft>
                <a:spcPct val="0"/>
              </a:spcAft>
            </a:pPr>
            <a:endParaRPr lang="en-US" sz="1550" dirty="0">
              <a:latin typeface="+mj-lt"/>
            </a:endParaRPr>
          </a:p>
          <a:p>
            <a:pPr lvl="0" eaLnBrk="0" fontAlgn="base" hangingPunct="0">
              <a:spcBef>
                <a:spcPct val="0"/>
              </a:spcBef>
              <a:spcAft>
                <a:spcPct val="0"/>
              </a:spcAft>
            </a:pPr>
            <a:endParaRPr lang="en-US" sz="1550" dirty="0">
              <a:latin typeface="+mj-lt"/>
            </a:endParaRPr>
          </a:p>
          <a:p>
            <a:pPr lvl="0" eaLnBrk="0" fontAlgn="base" hangingPunct="0">
              <a:spcBef>
                <a:spcPct val="0"/>
              </a:spcBef>
              <a:spcAft>
                <a:spcPct val="0"/>
              </a:spcAft>
            </a:pPr>
            <a:endParaRPr lang="en-US" sz="1550" dirty="0">
              <a:latin typeface="+mj-lt"/>
            </a:endParaRPr>
          </a:p>
          <a:p>
            <a:pPr lvl="0" eaLnBrk="0" fontAlgn="base" hangingPunct="0">
              <a:spcBef>
                <a:spcPct val="0"/>
              </a:spcBef>
              <a:spcAft>
                <a:spcPct val="0"/>
              </a:spcAft>
              <a:buFont typeface="Arial" pitchFamily="34" charset="0"/>
              <a:buChar char="•"/>
            </a:pPr>
            <a:endParaRPr lang="en-US" sz="1400" dirty="0">
              <a:latin typeface="+mj-lt"/>
            </a:endParaRPr>
          </a:p>
          <a:p>
            <a:pPr lvl="0" eaLnBrk="0" fontAlgn="base" hangingPunct="0">
              <a:spcBef>
                <a:spcPct val="0"/>
              </a:spcBef>
              <a:spcAft>
                <a:spcPct val="0"/>
              </a:spcAft>
              <a:buFont typeface="Arial" pitchFamily="34" charset="0"/>
              <a:buChar char="•"/>
            </a:pPr>
            <a:endParaRPr lang="en-US" sz="1400" dirty="0">
              <a:latin typeface="+mj-lt"/>
            </a:endParaRPr>
          </a:p>
        </p:txBody>
      </p:sp>
      <p:sp>
        <p:nvSpPr>
          <p:cNvPr id="8" name="Freeform 7"/>
          <p:cNvSpPr/>
          <p:nvPr/>
        </p:nvSpPr>
        <p:spPr>
          <a:xfrm>
            <a:off x="230414" y="3611364"/>
            <a:ext cx="2057400" cy="854471"/>
          </a:xfrm>
          <a:custGeom>
            <a:avLst/>
            <a:gdLst>
              <a:gd name="connsiteX0" fmla="*/ 0 w 2194560"/>
              <a:gd name="connsiteY0" fmla="*/ 218286 h 1309687"/>
              <a:gd name="connsiteX1" fmla="*/ 63935 w 2194560"/>
              <a:gd name="connsiteY1" fmla="*/ 63935 h 1309687"/>
              <a:gd name="connsiteX2" fmla="*/ 218287 w 2194560"/>
              <a:gd name="connsiteY2" fmla="*/ 1 h 1309687"/>
              <a:gd name="connsiteX3" fmla="*/ 1976274 w 2194560"/>
              <a:gd name="connsiteY3" fmla="*/ 0 h 1309687"/>
              <a:gd name="connsiteX4" fmla="*/ 2130625 w 2194560"/>
              <a:gd name="connsiteY4" fmla="*/ 63935 h 1309687"/>
              <a:gd name="connsiteX5" fmla="*/ 2194559 w 2194560"/>
              <a:gd name="connsiteY5" fmla="*/ 218287 h 1309687"/>
              <a:gd name="connsiteX6" fmla="*/ 2194560 w 2194560"/>
              <a:gd name="connsiteY6" fmla="*/ 1091401 h 1309687"/>
              <a:gd name="connsiteX7" fmla="*/ 2130625 w 2194560"/>
              <a:gd name="connsiteY7" fmla="*/ 1245753 h 1309687"/>
              <a:gd name="connsiteX8" fmla="*/ 1976273 w 2194560"/>
              <a:gd name="connsiteY8" fmla="*/ 1309687 h 1309687"/>
              <a:gd name="connsiteX9" fmla="*/ 218286 w 2194560"/>
              <a:gd name="connsiteY9" fmla="*/ 1309687 h 1309687"/>
              <a:gd name="connsiteX10" fmla="*/ 63934 w 2194560"/>
              <a:gd name="connsiteY10" fmla="*/ 1245752 h 1309687"/>
              <a:gd name="connsiteX11" fmla="*/ 0 w 2194560"/>
              <a:gd name="connsiteY11" fmla="*/ 1091400 h 1309687"/>
              <a:gd name="connsiteX12" fmla="*/ 0 w 2194560"/>
              <a:gd name="connsiteY12" fmla="*/ 218286 h 130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4560" h="1309687">
                <a:moveTo>
                  <a:pt x="0" y="218286"/>
                </a:moveTo>
                <a:cubicBezTo>
                  <a:pt x="0" y="160393"/>
                  <a:pt x="22998" y="104871"/>
                  <a:pt x="63935" y="63935"/>
                </a:cubicBezTo>
                <a:cubicBezTo>
                  <a:pt x="104872" y="22998"/>
                  <a:pt x="160394" y="1"/>
                  <a:pt x="218287" y="1"/>
                </a:cubicBezTo>
                <a:lnTo>
                  <a:pt x="1976274" y="0"/>
                </a:lnTo>
                <a:cubicBezTo>
                  <a:pt x="2034167" y="0"/>
                  <a:pt x="2089689" y="22998"/>
                  <a:pt x="2130625" y="63935"/>
                </a:cubicBezTo>
                <a:cubicBezTo>
                  <a:pt x="2171562" y="104872"/>
                  <a:pt x="2194559" y="160394"/>
                  <a:pt x="2194559" y="218287"/>
                </a:cubicBezTo>
                <a:cubicBezTo>
                  <a:pt x="2194559" y="509325"/>
                  <a:pt x="2194560" y="800363"/>
                  <a:pt x="2194560" y="1091401"/>
                </a:cubicBezTo>
                <a:cubicBezTo>
                  <a:pt x="2194560" y="1149294"/>
                  <a:pt x="2171562" y="1204816"/>
                  <a:pt x="2130625" y="1245753"/>
                </a:cubicBezTo>
                <a:cubicBezTo>
                  <a:pt x="2089688" y="1286690"/>
                  <a:pt x="2034166" y="1309687"/>
                  <a:pt x="1976273" y="1309687"/>
                </a:cubicBezTo>
                <a:lnTo>
                  <a:pt x="218286" y="1309687"/>
                </a:lnTo>
                <a:cubicBezTo>
                  <a:pt x="160393" y="1309687"/>
                  <a:pt x="104871" y="1286689"/>
                  <a:pt x="63934" y="1245752"/>
                </a:cubicBezTo>
                <a:cubicBezTo>
                  <a:pt x="22997" y="1204815"/>
                  <a:pt x="0" y="1149293"/>
                  <a:pt x="0" y="1091400"/>
                </a:cubicBezTo>
                <a:lnTo>
                  <a:pt x="0" y="218286"/>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36324" tIns="100129" rIns="136324" bIns="100129" numCol="1" spcCol="1270" anchor="ctr" anchorCtr="0">
            <a:noAutofit/>
          </a:bodyPr>
          <a:lstStyle/>
          <a:p>
            <a:pPr lvl="0" algn="ctr" defTabSz="844550">
              <a:lnSpc>
                <a:spcPct val="90000"/>
              </a:lnSpc>
              <a:spcBef>
                <a:spcPct val="0"/>
              </a:spcBef>
              <a:spcAft>
                <a:spcPct val="35000"/>
              </a:spcAft>
            </a:pPr>
            <a:r>
              <a:rPr lang="en-US" sz="1900" b="1" kern="1200" dirty="0">
                <a:latin typeface="+mj-lt"/>
              </a:rPr>
              <a:t> 2020</a:t>
            </a:r>
          </a:p>
          <a:p>
            <a:pPr lvl="0" algn="ctr" defTabSz="844550">
              <a:lnSpc>
                <a:spcPct val="90000"/>
              </a:lnSpc>
              <a:spcBef>
                <a:spcPct val="0"/>
              </a:spcBef>
              <a:spcAft>
                <a:spcPct val="35000"/>
              </a:spcAft>
            </a:pPr>
            <a:r>
              <a:rPr lang="en-US" sz="1900" b="1" kern="1200" dirty="0">
                <a:latin typeface="+mj-lt"/>
              </a:rPr>
              <a:t>Advisory Board</a:t>
            </a:r>
          </a:p>
        </p:txBody>
      </p:sp>
      <p:sp>
        <p:nvSpPr>
          <p:cNvPr id="9" name="Freeform 8"/>
          <p:cNvSpPr/>
          <p:nvPr/>
        </p:nvSpPr>
        <p:spPr>
          <a:xfrm>
            <a:off x="2743200" y="5146115"/>
            <a:ext cx="5806440" cy="1059657"/>
          </a:xfrm>
          <a:custGeom>
            <a:avLst/>
            <a:gdLst>
              <a:gd name="connsiteX0" fmla="*/ 174629 w 1047750"/>
              <a:gd name="connsiteY0" fmla="*/ 0 h 3901440"/>
              <a:gd name="connsiteX1" fmla="*/ 873121 w 1047750"/>
              <a:gd name="connsiteY1" fmla="*/ 0 h 3901440"/>
              <a:gd name="connsiteX2" fmla="*/ 996602 w 1047750"/>
              <a:gd name="connsiteY2" fmla="*/ 51148 h 3901440"/>
              <a:gd name="connsiteX3" fmla="*/ 1047749 w 1047750"/>
              <a:gd name="connsiteY3" fmla="*/ 174629 h 3901440"/>
              <a:gd name="connsiteX4" fmla="*/ 1047750 w 1047750"/>
              <a:gd name="connsiteY4" fmla="*/ 3901440 h 3901440"/>
              <a:gd name="connsiteX5" fmla="*/ 1047750 w 1047750"/>
              <a:gd name="connsiteY5" fmla="*/ 3901440 h 3901440"/>
              <a:gd name="connsiteX6" fmla="*/ 1047750 w 1047750"/>
              <a:gd name="connsiteY6" fmla="*/ 3901440 h 3901440"/>
              <a:gd name="connsiteX7" fmla="*/ 0 w 1047750"/>
              <a:gd name="connsiteY7" fmla="*/ 3901440 h 3901440"/>
              <a:gd name="connsiteX8" fmla="*/ 0 w 1047750"/>
              <a:gd name="connsiteY8" fmla="*/ 3901440 h 3901440"/>
              <a:gd name="connsiteX9" fmla="*/ 0 w 1047750"/>
              <a:gd name="connsiteY9" fmla="*/ 3901440 h 3901440"/>
              <a:gd name="connsiteX10" fmla="*/ 0 w 1047750"/>
              <a:gd name="connsiteY10" fmla="*/ 174629 h 3901440"/>
              <a:gd name="connsiteX11" fmla="*/ 51148 w 1047750"/>
              <a:gd name="connsiteY11" fmla="*/ 51148 h 3901440"/>
              <a:gd name="connsiteX12" fmla="*/ 174629 w 1047750"/>
              <a:gd name="connsiteY12" fmla="*/ 1 h 3901440"/>
              <a:gd name="connsiteX13" fmla="*/ 174629 w 1047750"/>
              <a:gd name="connsiteY13" fmla="*/ 0 h 390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0" h="3901440">
                <a:moveTo>
                  <a:pt x="1047750" y="650256"/>
                </a:moveTo>
                <a:lnTo>
                  <a:pt x="1047750" y="3251184"/>
                </a:lnTo>
                <a:cubicBezTo>
                  <a:pt x="1047750" y="3423644"/>
                  <a:pt x="1042809" y="3589037"/>
                  <a:pt x="1034014" y="3710982"/>
                </a:cubicBezTo>
                <a:cubicBezTo>
                  <a:pt x="1025219" y="3832927"/>
                  <a:pt x="1013290" y="3901438"/>
                  <a:pt x="1000853" y="3901434"/>
                </a:cubicBezTo>
                <a:cubicBezTo>
                  <a:pt x="667235" y="3901434"/>
                  <a:pt x="333617" y="3901438"/>
                  <a:pt x="0" y="3901438"/>
                </a:cubicBezTo>
                <a:lnTo>
                  <a:pt x="0" y="3901438"/>
                </a:lnTo>
                <a:lnTo>
                  <a:pt x="0" y="3901438"/>
                </a:lnTo>
                <a:lnTo>
                  <a:pt x="0" y="2"/>
                </a:lnTo>
                <a:lnTo>
                  <a:pt x="0" y="2"/>
                </a:lnTo>
                <a:lnTo>
                  <a:pt x="0" y="2"/>
                </a:lnTo>
                <a:lnTo>
                  <a:pt x="1000853" y="2"/>
                </a:lnTo>
                <a:cubicBezTo>
                  <a:pt x="1013291" y="2"/>
                  <a:pt x="1025219" y="68509"/>
                  <a:pt x="1034014" y="190458"/>
                </a:cubicBezTo>
                <a:cubicBezTo>
                  <a:pt x="1042809" y="312403"/>
                  <a:pt x="1047750" y="477800"/>
                  <a:pt x="1047750" y="650256"/>
                </a:cubicBezTo>
                <a:lnTo>
                  <a:pt x="1047750" y="6502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2391" tIns="87342" rIns="123536" bIns="87343" numCol="1" spcCol="1270" anchor="ctr" anchorCtr="0">
            <a:noAutofit/>
          </a:bodyPr>
          <a:lstStyle/>
          <a:p>
            <a:pPr marL="171450" lvl="1" indent="-171450" algn="l" defTabSz="844550">
              <a:lnSpc>
                <a:spcPct val="90000"/>
              </a:lnSpc>
              <a:spcBef>
                <a:spcPct val="0"/>
              </a:spcBef>
              <a:spcAft>
                <a:spcPct val="15000"/>
              </a:spcAft>
              <a:buFont typeface="Arial" pitchFamily="34" charset="0"/>
              <a:buChar char="•"/>
            </a:pPr>
            <a:r>
              <a:rPr lang="en-US" sz="1900" i="1" dirty="0">
                <a:latin typeface="+mj-lt"/>
              </a:rPr>
              <a:t>13 New Members in 2020</a:t>
            </a:r>
            <a:endParaRPr lang="en-US" sz="1900" i="1" kern="1200" dirty="0">
              <a:latin typeface="+mj-lt"/>
            </a:endParaRPr>
          </a:p>
        </p:txBody>
      </p:sp>
      <p:sp>
        <p:nvSpPr>
          <p:cNvPr id="10" name="Freeform 9"/>
          <p:cNvSpPr/>
          <p:nvPr/>
        </p:nvSpPr>
        <p:spPr>
          <a:xfrm>
            <a:off x="304800" y="5367535"/>
            <a:ext cx="2057400" cy="854471"/>
          </a:xfrm>
          <a:custGeom>
            <a:avLst/>
            <a:gdLst>
              <a:gd name="connsiteX0" fmla="*/ 0 w 2194560"/>
              <a:gd name="connsiteY0" fmla="*/ 218286 h 1309687"/>
              <a:gd name="connsiteX1" fmla="*/ 63935 w 2194560"/>
              <a:gd name="connsiteY1" fmla="*/ 63935 h 1309687"/>
              <a:gd name="connsiteX2" fmla="*/ 218287 w 2194560"/>
              <a:gd name="connsiteY2" fmla="*/ 1 h 1309687"/>
              <a:gd name="connsiteX3" fmla="*/ 1976274 w 2194560"/>
              <a:gd name="connsiteY3" fmla="*/ 0 h 1309687"/>
              <a:gd name="connsiteX4" fmla="*/ 2130625 w 2194560"/>
              <a:gd name="connsiteY4" fmla="*/ 63935 h 1309687"/>
              <a:gd name="connsiteX5" fmla="*/ 2194559 w 2194560"/>
              <a:gd name="connsiteY5" fmla="*/ 218287 h 1309687"/>
              <a:gd name="connsiteX6" fmla="*/ 2194560 w 2194560"/>
              <a:gd name="connsiteY6" fmla="*/ 1091401 h 1309687"/>
              <a:gd name="connsiteX7" fmla="*/ 2130625 w 2194560"/>
              <a:gd name="connsiteY7" fmla="*/ 1245753 h 1309687"/>
              <a:gd name="connsiteX8" fmla="*/ 1976273 w 2194560"/>
              <a:gd name="connsiteY8" fmla="*/ 1309687 h 1309687"/>
              <a:gd name="connsiteX9" fmla="*/ 218286 w 2194560"/>
              <a:gd name="connsiteY9" fmla="*/ 1309687 h 1309687"/>
              <a:gd name="connsiteX10" fmla="*/ 63934 w 2194560"/>
              <a:gd name="connsiteY10" fmla="*/ 1245752 h 1309687"/>
              <a:gd name="connsiteX11" fmla="*/ 0 w 2194560"/>
              <a:gd name="connsiteY11" fmla="*/ 1091400 h 1309687"/>
              <a:gd name="connsiteX12" fmla="*/ 0 w 2194560"/>
              <a:gd name="connsiteY12" fmla="*/ 218286 h 130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4560" h="1309687">
                <a:moveTo>
                  <a:pt x="0" y="218286"/>
                </a:moveTo>
                <a:cubicBezTo>
                  <a:pt x="0" y="160393"/>
                  <a:pt x="22998" y="104871"/>
                  <a:pt x="63935" y="63935"/>
                </a:cubicBezTo>
                <a:cubicBezTo>
                  <a:pt x="104872" y="22998"/>
                  <a:pt x="160394" y="1"/>
                  <a:pt x="218287" y="1"/>
                </a:cubicBezTo>
                <a:lnTo>
                  <a:pt x="1976274" y="0"/>
                </a:lnTo>
                <a:cubicBezTo>
                  <a:pt x="2034167" y="0"/>
                  <a:pt x="2089689" y="22998"/>
                  <a:pt x="2130625" y="63935"/>
                </a:cubicBezTo>
                <a:cubicBezTo>
                  <a:pt x="2171562" y="104872"/>
                  <a:pt x="2194559" y="160394"/>
                  <a:pt x="2194559" y="218287"/>
                </a:cubicBezTo>
                <a:cubicBezTo>
                  <a:pt x="2194559" y="509325"/>
                  <a:pt x="2194560" y="800363"/>
                  <a:pt x="2194560" y="1091401"/>
                </a:cubicBezTo>
                <a:cubicBezTo>
                  <a:pt x="2194560" y="1149294"/>
                  <a:pt x="2171562" y="1204816"/>
                  <a:pt x="2130625" y="1245753"/>
                </a:cubicBezTo>
                <a:cubicBezTo>
                  <a:pt x="2089688" y="1286690"/>
                  <a:pt x="2034166" y="1309687"/>
                  <a:pt x="1976273" y="1309687"/>
                </a:cubicBezTo>
                <a:lnTo>
                  <a:pt x="218286" y="1309687"/>
                </a:lnTo>
                <a:cubicBezTo>
                  <a:pt x="160393" y="1309687"/>
                  <a:pt x="104871" y="1286689"/>
                  <a:pt x="63934" y="1245752"/>
                </a:cubicBezTo>
                <a:cubicBezTo>
                  <a:pt x="22997" y="1204815"/>
                  <a:pt x="0" y="1149293"/>
                  <a:pt x="0" y="1091400"/>
                </a:cubicBezTo>
                <a:lnTo>
                  <a:pt x="0" y="218286"/>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36324" tIns="100129" rIns="136324" bIns="100129" numCol="1" spcCol="1270" anchor="ctr" anchorCtr="0">
            <a:noAutofit/>
          </a:bodyPr>
          <a:lstStyle/>
          <a:p>
            <a:pPr lvl="0" algn="ctr" defTabSz="844550">
              <a:lnSpc>
                <a:spcPct val="90000"/>
              </a:lnSpc>
              <a:spcBef>
                <a:spcPct val="0"/>
              </a:spcBef>
              <a:spcAft>
                <a:spcPct val="35000"/>
              </a:spcAft>
            </a:pPr>
            <a:r>
              <a:rPr lang="en-US" sz="1900" b="1" dirty="0">
                <a:latin typeface="+mj-lt"/>
              </a:rPr>
              <a:t>Stakeholders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Tasks Completed</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3</a:t>
            </a:fld>
            <a:endParaRPr lang="en-US"/>
          </a:p>
        </p:txBody>
      </p:sp>
      <p:sp>
        <p:nvSpPr>
          <p:cNvPr id="5" name="Freeform 4"/>
          <p:cNvSpPr/>
          <p:nvPr/>
        </p:nvSpPr>
        <p:spPr>
          <a:xfrm>
            <a:off x="990600" y="1627909"/>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dirty="0"/>
              <a:t>Clean Cities and Alternative Fuel Tracking Activities</a:t>
            </a:r>
            <a:endParaRPr lang="en-US" sz="1600" b="1" dirty="0"/>
          </a:p>
        </p:txBody>
      </p:sp>
      <p:sp>
        <p:nvSpPr>
          <p:cNvPr id="6" name="Freeform 5"/>
          <p:cNvSpPr/>
          <p:nvPr/>
        </p:nvSpPr>
        <p:spPr>
          <a:xfrm>
            <a:off x="990600" y="1974526"/>
            <a:ext cx="7391399" cy="643983"/>
          </a:xfrm>
          <a:custGeom>
            <a:avLst/>
            <a:gdLst>
              <a:gd name="connsiteX0" fmla="*/ 0 w 7391399"/>
              <a:gd name="connsiteY0" fmla="*/ 0 h 727928"/>
              <a:gd name="connsiteX1" fmla="*/ 7391399 w 7391399"/>
              <a:gd name="connsiteY1" fmla="*/ 0 h 727928"/>
              <a:gd name="connsiteX2" fmla="*/ 7391399 w 7391399"/>
              <a:gd name="connsiteY2" fmla="*/ 727928 h 727928"/>
              <a:gd name="connsiteX3" fmla="*/ 0 w 7391399"/>
              <a:gd name="connsiteY3" fmla="*/ 727928 h 727928"/>
              <a:gd name="connsiteX4" fmla="*/ 0 w 7391399"/>
              <a:gd name="connsiteY4" fmla="*/ 0 h 727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727928">
                <a:moveTo>
                  <a:pt x="0" y="0"/>
                </a:moveTo>
                <a:lnTo>
                  <a:pt x="7391399" y="0"/>
                </a:lnTo>
                <a:lnTo>
                  <a:pt x="7391399" y="727928"/>
                </a:lnTo>
                <a:lnTo>
                  <a:pt x="0" y="7279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171450" lvl="1" indent="-171450" defTabSz="711200">
              <a:lnSpc>
                <a:spcPct val="90000"/>
              </a:lnSpc>
              <a:spcBef>
                <a:spcPct val="0"/>
              </a:spcBef>
              <a:spcAft>
                <a:spcPct val="20000"/>
              </a:spcAft>
              <a:buChar char="••"/>
            </a:pPr>
            <a:endParaRPr lang="en-US" sz="1600" dirty="0"/>
          </a:p>
        </p:txBody>
      </p:sp>
      <p:sp>
        <p:nvSpPr>
          <p:cNvPr id="7" name="TextBox 6">
            <a:extLst>
              <a:ext uri="{FF2B5EF4-FFF2-40B4-BE49-F238E27FC236}">
                <a16:creationId xmlns:a16="http://schemas.microsoft.com/office/drawing/2014/main" id="{82A830A4-8A02-48F1-ABDA-2035B842A3A3}"/>
              </a:ext>
            </a:extLst>
          </p:cNvPr>
          <p:cNvSpPr txBox="1"/>
          <p:nvPr/>
        </p:nvSpPr>
        <p:spPr>
          <a:xfrm>
            <a:off x="228600" y="2321143"/>
            <a:ext cx="8686800" cy="4247317"/>
          </a:xfrm>
          <a:prstGeom prst="rect">
            <a:avLst/>
          </a:prstGeom>
          <a:noFill/>
        </p:spPr>
        <p:txBody>
          <a:bodyPr wrap="square" rtlCol="0">
            <a:spAutoFit/>
          </a:bodyPr>
          <a:lstStyle/>
          <a:p>
            <a:r>
              <a:rPr lang="en-US" b="1" dirty="0"/>
              <a:t>Clean Cities FY2019 Annual Report </a:t>
            </a:r>
            <a:r>
              <a:rPr lang="en-US" dirty="0"/>
              <a:t>- tracked alternative fuel, advanced technology vehicle, and transportation energy efficiency integration metrics, and submitted using an online reporting system on an annual basis.</a:t>
            </a:r>
          </a:p>
          <a:p>
            <a:endParaRPr lang="en-US" dirty="0"/>
          </a:p>
          <a:p>
            <a:r>
              <a:rPr lang="en-US" b="1" dirty="0"/>
              <a:t>Clean Cities Alternative Fuel Price Tracking </a:t>
            </a:r>
            <a:r>
              <a:rPr lang="en-US" dirty="0"/>
              <a:t>- tracked retail alternative fuel pricing information on a quarterly basis and submitted data using an online reporting system.</a:t>
            </a:r>
          </a:p>
          <a:p>
            <a:endParaRPr lang="en-US" dirty="0"/>
          </a:p>
          <a:p>
            <a:r>
              <a:rPr lang="en-US" b="1" dirty="0"/>
              <a:t>Area Alternative Fuel Station Verification </a:t>
            </a:r>
            <a:r>
              <a:rPr lang="en-US" dirty="0"/>
              <a:t>- identified and tracked alternative fuel station opening and closing information and submit using an online reporting system. Verified continuity of alternative fuel station operations in our territory and reported such to DOE when requested.</a:t>
            </a:r>
          </a:p>
          <a:p>
            <a:endParaRPr lang="en-US" dirty="0"/>
          </a:p>
          <a:p>
            <a:r>
              <a:rPr lang="en-US" b="1" dirty="0"/>
              <a:t>Share Peer-to-Peer Information </a:t>
            </a:r>
            <a:r>
              <a:rPr lang="en-US" dirty="0"/>
              <a:t>–Shared peer-to-peer learning information at official Clean Cities Program and trainings and meetings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Tasks Completed </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4</a:t>
            </a:fld>
            <a:endParaRPr lang="en-US"/>
          </a:p>
        </p:txBody>
      </p:sp>
      <p:sp>
        <p:nvSpPr>
          <p:cNvPr id="5" name="Freeform 4"/>
          <p:cNvSpPr/>
          <p:nvPr/>
        </p:nvSpPr>
        <p:spPr>
          <a:xfrm>
            <a:off x="672084" y="1663431"/>
            <a:ext cx="7650479" cy="282315"/>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dirty="0"/>
              <a:t>AFV Infrastructure Development and Corridor Planning</a:t>
            </a:r>
            <a:endParaRPr lang="en-US" sz="1600" b="1" kern="1200" dirty="0">
              <a:latin typeface="+mj-lt"/>
            </a:endParaRPr>
          </a:p>
        </p:txBody>
      </p:sp>
      <p:sp>
        <p:nvSpPr>
          <p:cNvPr id="6" name="Freeform 5"/>
          <p:cNvSpPr/>
          <p:nvPr/>
        </p:nvSpPr>
        <p:spPr>
          <a:xfrm>
            <a:off x="190500" y="2389977"/>
            <a:ext cx="8763000" cy="9487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285750" lvl="1" indent="-285750" defTabSz="711200">
              <a:lnSpc>
                <a:spcPct val="90000"/>
              </a:lnSpc>
              <a:spcBef>
                <a:spcPct val="0"/>
              </a:spcBef>
              <a:spcAft>
                <a:spcPct val="20000"/>
              </a:spcAft>
              <a:buFont typeface="Arial" panose="020B0604020202020204" pitchFamily="34" charset="0"/>
              <a:buChar char="•"/>
            </a:pPr>
            <a:r>
              <a:rPr lang="en-US" dirty="0"/>
              <a:t>Worked with TxDOT as necessary to promote and designate alternative fuel corridors when possible.</a:t>
            </a:r>
          </a:p>
          <a:p>
            <a:pPr marL="285750" lvl="1" indent="-285750" defTabSz="711200">
              <a:lnSpc>
                <a:spcPct val="90000"/>
              </a:lnSpc>
              <a:spcBef>
                <a:spcPct val="0"/>
              </a:spcBef>
              <a:spcAft>
                <a:spcPct val="20000"/>
              </a:spcAft>
              <a:buFont typeface="Arial" panose="020B0604020202020204" pitchFamily="34" charset="0"/>
              <a:buChar char="•"/>
            </a:pPr>
            <a:r>
              <a:rPr lang="en-US" dirty="0"/>
              <a:t>Worked with DFWCCC to develop a ZEV corridor on Interstate 45 through stakeholder outreach. </a:t>
            </a:r>
          </a:p>
          <a:p>
            <a:pPr marL="285750" lvl="1" indent="-285750" defTabSz="711200">
              <a:lnSpc>
                <a:spcPct val="90000"/>
              </a:lnSpc>
              <a:spcBef>
                <a:spcPct val="0"/>
              </a:spcBef>
              <a:spcAft>
                <a:spcPct val="20000"/>
              </a:spcAft>
              <a:buFont typeface="Arial" panose="020B0604020202020204" pitchFamily="34" charset="0"/>
              <a:buChar char="•"/>
            </a:pPr>
            <a:r>
              <a:rPr lang="en-US" dirty="0"/>
              <a:t>Worked with regional alternative fuel stakeholders to improve understanding of barriers and infrastructure needs within the region, then develop a plan to reduce or circumvent those barriers for all Clean Cities fuels. </a:t>
            </a:r>
          </a:p>
          <a:p>
            <a:pPr marL="285750" lvl="1" indent="-285750" defTabSz="711200">
              <a:lnSpc>
                <a:spcPct val="90000"/>
              </a:lnSpc>
              <a:spcBef>
                <a:spcPct val="0"/>
              </a:spcBef>
              <a:spcAft>
                <a:spcPct val="20000"/>
              </a:spcAft>
              <a:buFont typeface="Arial" panose="020B0604020202020204" pitchFamily="34" charset="0"/>
              <a:buChar char="•"/>
            </a:pPr>
            <a:r>
              <a:rPr lang="en-US" dirty="0"/>
              <a:t>Provided assistance to the host organization’s alternative fuel infrastructure funding</a:t>
            </a:r>
          </a:p>
        </p:txBody>
      </p:sp>
      <p:sp>
        <p:nvSpPr>
          <p:cNvPr id="12" name="Freeform 11"/>
          <p:cNvSpPr/>
          <p:nvPr/>
        </p:nvSpPr>
        <p:spPr>
          <a:xfrm>
            <a:off x="228600" y="4130676"/>
            <a:ext cx="8537448" cy="9487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defTabSz="711200">
              <a:lnSpc>
                <a:spcPct val="90000"/>
              </a:lnSpc>
              <a:spcBef>
                <a:spcPct val="0"/>
              </a:spcBef>
              <a:spcAft>
                <a:spcPct val="20000"/>
              </a:spcAft>
            </a:pPr>
            <a:endParaRPr lang="en-US" sz="1600" dirty="0">
              <a:latin typeface="+mj-lt"/>
            </a:endParaRPr>
          </a:p>
        </p:txBody>
      </p:sp>
    </p:spTree>
    <p:extLst>
      <p:ext uri="{BB962C8B-B14F-4D97-AF65-F5344CB8AC3E}">
        <p14:creationId xmlns:p14="http://schemas.microsoft.com/office/powerpoint/2010/main" val="3867731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Tasks Completed </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5</a:t>
            </a:fld>
            <a:endParaRPr lang="en-US"/>
          </a:p>
        </p:txBody>
      </p:sp>
      <p:sp>
        <p:nvSpPr>
          <p:cNvPr id="6" name="Freeform 5"/>
          <p:cNvSpPr/>
          <p:nvPr/>
        </p:nvSpPr>
        <p:spPr>
          <a:xfrm>
            <a:off x="228600" y="2086062"/>
            <a:ext cx="8763000" cy="9487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defTabSz="711200">
              <a:lnSpc>
                <a:spcPct val="90000"/>
              </a:lnSpc>
              <a:spcBef>
                <a:spcPct val="0"/>
              </a:spcBef>
              <a:spcAft>
                <a:spcPct val="20000"/>
              </a:spcAft>
            </a:pPr>
            <a:endParaRPr lang="en-US" dirty="0"/>
          </a:p>
        </p:txBody>
      </p:sp>
      <p:sp>
        <p:nvSpPr>
          <p:cNvPr id="10" name="Freeform 9"/>
          <p:cNvSpPr/>
          <p:nvPr/>
        </p:nvSpPr>
        <p:spPr>
          <a:xfrm>
            <a:off x="266700" y="5629876"/>
            <a:ext cx="8763000" cy="383607"/>
          </a:xfrm>
          <a:custGeom>
            <a:avLst/>
            <a:gdLst>
              <a:gd name="connsiteX0" fmla="*/ 0 w 7391399"/>
              <a:gd name="connsiteY0" fmla="*/ 0 h 520206"/>
              <a:gd name="connsiteX1" fmla="*/ 7391399 w 7391399"/>
              <a:gd name="connsiteY1" fmla="*/ 0 h 520206"/>
              <a:gd name="connsiteX2" fmla="*/ 7391399 w 7391399"/>
              <a:gd name="connsiteY2" fmla="*/ 520206 h 520206"/>
              <a:gd name="connsiteX3" fmla="*/ 0 w 7391399"/>
              <a:gd name="connsiteY3" fmla="*/ 520206 h 520206"/>
              <a:gd name="connsiteX4" fmla="*/ 0 w 7391399"/>
              <a:gd name="connsiteY4" fmla="*/ 0 h 5202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20206">
                <a:moveTo>
                  <a:pt x="0" y="0"/>
                </a:moveTo>
                <a:lnTo>
                  <a:pt x="7391399" y="0"/>
                </a:lnTo>
                <a:lnTo>
                  <a:pt x="7391399" y="520206"/>
                </a:lnTo>
                <a:lnTo>
                  <a:pt x="0" y="5202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defTabSz="711200">
              <a:lnSpc>
                <a:spcPct val="90000"/>
              </a:lnSpc>
              <a:spcBef>
                <a:spcPct val="0"/>
              </a:spcBef>
              <a:spcAft>
                <a:spcPct val="20000"/>
              </a:spcAft>
            </a:pPr>
            <a:endParaRPr lang="en-US" dirty="0"/>
          </a:p>
        </p:txBody>
      </p:sp>
      <p:sp>
        <p:nvSpPr>
          <p:cNvPr id="11" name="Freeform 10"/>
          <p:cNvSpPr/>
          <p:nvPr/>
        </p:nvSpPr>
        <p:spPr>
          <a:xfrm>
            <a:off x="746760" y="1715692"/>
            <a:ext cx="7650480" cy="28565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dirty="0"/>
              <a:t>Fuel/Technology Outreach </a:t>
            </a:r>
            <a:endParaRPr lang="en-US" sz="1600" b="1" kern="1200" dirty="0">
              <a:latin typeface="+mj-lt"/>
            </a:endParaRPr>
          </a:p>
        </p:txBody>
      </p:sp>
      <p:sp>
        <p:nvSpPr>
          <p:cNvPr id="12" name="Freeform 11"/>
          <p:cNvSpPr/>
          <p:nvPr/>
        </p:nvSpPr>
        <p:spPr>
          <a:xfrm>
            <a:off x="303276" y="2255487"/>
            <a:ext cx="8537448" cy="9487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defTabSz="711200">
              <a:lnSpc>
                <a:spcPct val="90000"/>
              </a:lnSpc>
              <a:spcBef>
                <a:spcPct val="0"/>
              </a:spcBef>
              <a:spcAft>
                <a:spcPct val="20000"/>
              </a:spcAft>
            </a:pPr>
            <a:r>
              <a:rPr lang="en-US" dirty="0"/>
              <a:t>Coalition staff, the stakeholder advisory group, and staff from our host agency worked together to develop a program of podcasts and webinars focused on the Houston region. This will result in a series of six to nine monthly podcasts as well as a series of three to four quarterly webinars.</a:t>
            </a:r>
          </a:p>
          <a:p>
            <a:pPr marL="0" lvl="1" defTabSz="711200">
              <a:lnSpc>
                <a:spcPct val="90000"/>
              </a:lnSpc>
              <a:spcBef>
                <a:spcPct val="0"/>
              </a:spcBef>
              <a:spcAft>
                <a:spcPct val="20000"/>
              </a:spcAft>
            </a:pPr>
            <a:endParaRPr lang="en-US" sz="1600" dirty="0">
              <a:latin typeface="+mj-lt"/>
            </a:endParaRPr>
          </a:p>
          <a:p>
            <a:pPr marL="285750" lvl="1" indent="-285750" defTabSz="711200">
              <a:lnSpc>
                <a:spcPct val="90000"/>
              </a:lnSpc>
              <a:spcBef>
                <a:spcPct val="0"/>
              </a:spcBef>
              <a:spcAft>
                <a:spcPct val="20000"/>
              </a:spcAft>
              <a:buFont typeface="Arial" panose="020B0604020202020204" pitchFamily="34" charset="0"/>
              <a:buChar char="•"/>
            </a:pPr>
            <a:endParaRPr lang="en-US" sz="1600" dirty="0">
              <a:latin typeface="+mj-lt"/>
            </a:endParaRPr>
          </a:p>
        </p:txBody>
      </p:sp>
      <p:sp>
        <p:nvSpPr>
          <p:cNvPr id="4" name="TextBox 3">
            <a:extLst>
              <a:ext uri="{FF2B5EF4-FFF2-40B4-BE49-F238E27FC236}">
                <a16:creationId xmlns:a16="http://schemas.microsoft.com/office/drawing/2014/main" id="{D7D36B21-1728-4FB7-BFDC-176368DEF062}"/>
              </a:ext>
            </a:extLst>
          </p:cNvPr>
          <p:cNvSpPr txBox="1"/>
          <p:nvPr/>
        </p:nvSpPr>
        <p:spPr>
          <a:xfrm>
            <a:off x="152400" y="3373695"/>
            <a:ext cx="8839200" cy="2253246"/>
          </a:xfrm>
          <a:prstGeom prst="rect">
            <a:avLst/>
          </a:prstGeom>
          <a:noFill/>
        </p:spPr>
        <p:txBody>
          <a:bodyPr wrap="square" numCol="2" rtlCol="0">
            <a:spAutoFit/>
          </a:bodyPr>
          <a:lstStyle/>
          <a:p>
            <a:pPr marL="0" lvl="1" defTabSz="711200">
              <a:lnSpc>
                <a:spcPct val="90000"/>
              </a:lnSpc>
              <a:spcBef>
                <a:spcPct val="0"/>
              </a:spcBef>
              <a:spcAft>
                <a:spcPct val="20000"/>
              </a:spcAft>
            </a:pPr>
            <a:r>
              <a:rPr lang="en-US" sz="1600" u="sng" dirty="0">
                <a:solidFill>
                  <a:srgbClr val="C00000"/>
                </a:solidFill>
              </a:rPr>
              <a:t>Podcasts</a:t>
            </a:r>
            <a:r>
              <a:rPr lang="en-US" sz="1600" dirty="0">
                <a:solidFill>
                  <a:srgbClr val="C00000"/>
                </a:solidFill>
              </a:rPr>
              <a:t>						</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C00000"/>
                </a:solidFill>
              </a:rPr>
              <a:t>MPO Deputy Director – Regional Landscape</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C00000"/>
                </a:solidFill>
              </a:rPr>
              <a:t>Susan </a:t>
            </a:r>
            <a:r>
              <a:rPr lang="en-US" sz="1600" dirty="0" err="1">
                <a:solidFill>
                  <a:srgbClr val="C00000"/>
                </a:solidFill>
              </a:rPr>
              <a:t>Shifflet</a:t>
            </a:r>
            <a:r>
              <a:rPr lang="en-US" sz="1600" dirty="0">
                <a:solidFill>
                  <a:srgbClr val="C00000"/>
                </a:solidFill>
              </a:rPr>
              <a:t> –Natural Gas</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C00000"/>
                </a:solidFill>
              </a:rPr>
              <a:t>Next: DOE/</a:t>
            </a:r>
            <a:r>
              <a:rPr lang="en-US" sz="1600" dirty="0" err="1">
                <a:solidFill>
                  <a:srgbClr val="C00000"/>
                </a:solidFill>
              </a:rPr>
              <a:t>CleanCities</a:t>
            </a:r>
            <a:r>
              <a:rPr lang="en-US" sz="1600" dirty="0">
                <a:solidFill>
                  <a:srgbClr val="C00000"/>
                </a:solidFill>
              </a:rPr>
              <a:t> – Goals of Clean Cities </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C00000"/>
                </a:solidFill>
              </a:rPr>
              <a:t>Next: Leaders in Alt Fuel </a:t>
            </a:r>
          </a:p>
          <a:p>
            <a:pPr marL="285750" lvl="1" indent="-285750" defTabSz="711200">
              <a:lnSpc>
                <a:spcPct val="90000"/>
              </a:lnSpc>
              <a:spcBef>
                <a:spcPct val="0"/>
              </a:spcBef>
              <a:spcAft>
                <a:spcPct val="20000"/>
              </a:spcAft>
              <a:buFont typeface="Arial" panose="020B0604020202020204" pitchFamily="34" charset="0"/>
              <a:buChar char="•"/>
            </a:pPr>
            <a:endParaRPr lang="en-US" sz="1600" dirty="0"/>
          </a:p>
          <a:p>
            <a:pPr marL="285750" lvl="1" indent="-285750" defTabSz="711200">
              <a:lnSpc>
                <a:spcPct val="90000"/>
              </a:lnSpc>
              <a:spcBef>
                <a:spcPct val="0"/>
              </a:spcBef>
              <a:spcAft>
                <a:spcPct val="20000"/>
              </a:spcAft>
              <a:buFont typeface="Arial" panose="020B0604020202020204" pitchFamily="34" charset="0"/>
              <a:buChar char="•"/>
            </a:pPr>
            <a:endParaRPr lang="en-US" sz="1600" dirty="0"/>
          </a:p>
          <a:p>
            <a:pPr marL="285750" lvl="1" indent="-285750" defTabSz="711200">
              <a:lnSpc>
                <a:spcPct val="90000"/>
              </a:lnSpc>
              <a:spcBef>
                <a:spcPct val="0"/>
              </a:spcBef>
              <a:spcAft>
                <a:spcPct val="20000"/>
              </a:spcAft>
              <a:buFont typeface="Arial" panose="020B0604020202020204" pitchFamily="34" charset="0"/>
              <a:buChar char="•"/>
            </a:pPr>
            <a:endParaRPr lang="en-US" sz="1600" dirty="0"/>
          </a:p>
          <a:p>
            <a:pPr marL="0" lvl="1" defTabSz="711200">
              <a:lnSpc>
                <a:spcPct val="90000"/>
              </a:lnSpc>
              <a:spcBef>
                <a:spcPct val="0"/>
              </a:spcBef>
              <a:spcAft>
                <a:spcPct val="20000"/>
              </a:spcAft>
            </a:pPr>
            <a:r>
              <a:rPr lang="en-US" sz="1600" u="sng" dirty="0"/>
              <a:t>Webinars</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002060"/>
                </a:solidFill>
              </a:rPr>
              <a:t>Webinar: Funding Alternative Fuel Transitions During Difficult Economic Times</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002060"/>
                </a:solidFill>
              </a:rPr>
              <a:t>PERC Collab: Autogas Answers </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002060"/>
                </a:solidFill>
              </a:rPr>
              <a:t>Next: Annual Survey Webinar</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002060"/>
                </a:solidFill>
              </a:rPr>
              <a:t>Next: Regional Bus Survey Webinar(Separate project but related)</a:t>
            </a:r>
          </a:p>
        </p:txBody>
      </p:sp>
    </p:spTree>
    <p:extLst>
      <p:ext uri="{BB962C8B-B14F-4D97-AF65-F5344CB8AC3E}">
        <p14:creationId xmlns:p14="http://schemas.microsoft.com/office/powerpoint/2010/main" val="3702311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Tasks Completed </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6</a:t>
            </a:fld>
            <a:endParaRPr lang="en-US"/>
          </a:p>
        </p:txBody>
      </p:sp>
      <p:sp>
        <p:nvSpPr>
          <p:cNvPr id="6" name="Freeform 5"/>
          <p:cNvSpPr/>
          <p:nvPr/>
        </p:nvSpPr>
        <p:spPr>
          <a:xfrm>
            <a:off x="228600" y="2086062"/>
            <a:ext cx="8763000" cy="9487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defTabSz="711200">
              <a:lnSpc>
                <a:spcPct val="90000"/>
              </a:lnSpc>
              <a:spcBef>
                <a:spcPct val="0"/>
              </a:spcBef>
              <a:spcAft>
                <a:spcPct val="20000"/>
              </a:spcAft>
            </a:pPr>
            <a:endParaRPr lang="en-US" dirty="0"/>
          </a:p>
        </p:txBody>
      </p:sp>
      <p:sp>
        <p:nvSpPr>
          <p:cNvPr id="9" name="Freeform 8"/>
          <p:cNvSpPr/>
          <p:nvPr/>
        </p:nvSpPr>
        <p:spPr>
          <a:xfrm>
            <a:off x="731520" y="1653355"/>
            <a:ext cx="7680960" cy="2704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dirty="0"/>
              <a:t>Site Visits and Educational Tours of Fleet Operations &amp; Infrastructure</a:t>
            </a:r>
            <a:endParaRPr lang="en-US" sz="1600" b="1" dirty="0"/>
          </a:p>
        </p:txBody>
      </p:sp>
      <p:sp>
        <p:nvSpPr>
          <p:cNvPr id="10" name="Freeform 9"/>
          <p:cNvSpPr/>
          <p:nvPr/>
        </p:nvSpPr>
        <p:spPr>
          <a:xfrm>
            <a:off x="152400" y="1987571"/>
            <a:ext cx="8763000" cy="1212829"/>
          </a:xfrm>
          <a:custGeom>
            <a:avLst/>
            <a:gdLst>
              <a:gd name="connsiteX0" fmla="*/ 0 w 7391399"/>
              <a:gd name="connsiteY0" fmla="*/ 0 h 520206"/>
              <a:gd name="connsiteX1" fmla="*/ 7391399 w 7391399"/>
              <a:gd name="connsiteY1" fmla="*/ 0 h 520206"/>
              <a:gd name="connsiteX2" fmla="*/ 7391399 w 7391399"/>
              <a:gd name="connsiteY2" fmla="*/ 520206 h 520206"/>
              <a:gd name="connsiteX3" fmla="*/ 0 w 7391399"/>
              <a:gd name="connsiteY3" fmla="*/ 520206 h 520206"/>
              <a:gd name="connsiteX4" fmla="*/ 0 w 7391399"/>
              <a:gd name="connsiteY4" fmla="*/ 0 h 5202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20206">
                <a:moveTo>
                  <a:pt x="0" y="0"/>
                </a:moveTo>
                <a:lnTo>
                  <a:pt x="7391399" y="0"/>
                </a:lnTo>
                <a:lnTo>
                  <a:pt x="7391399" y="520206"/>
                </a:lnTo>
                <a:lnTo>
                  <a:pt x="0" y="5202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algn="ctr" defTabSz="711200">
              <a:lnSpc>
                <a:spcPct val="90000"/>
              </a:lnSpc>
              <a:spcBef>
                <a:spcPct val="0"/>
              </a:spcBef>
              <a:spcAft>
                <a:spcPct val="20000"/>
              </a:spcAft>
            </a:pPr>
            <a:r>
              <a:rPr lang="en-US" dirty="0">
                <a:solidFill>
                  <a:srgbClr val="002060"/>
                </a:solidFill>
              </a:rPr>
              <a:t>Coalition staff is compiling video content to create “Virtual Site Visits” that promote our regions’ alternative fuel operations. </a:t>
            </a:r>
          </a:p>
        </p:txBody>
      </p:sp>
      <p:sp>
        <p:nvSpPr>
          <p:cNvPr id="7" name="TextBox 6">
            <a:extLst>
              <a:ext uri="{FF2B5EF4-FFF2-40B4-BE49-F238E27FC236}">
                <a16:creationId xmlns:a16="http://schemas.microsoft.com/office/drawing/2014/main" id="{6781715C-C298-4AA1-A147-40C444571E3D}"/>
              </a:ext>
            </a:extLst>
          </p:cNvPr>
          <p:cNvSpPr txBox="1"/>
          <p:nvPr/>
        </p:nvSpPr>
        <p:spPr>
          <a:xfrm>
            <a:off x="152400" y="2560453"/>
            <a:ext cx="8686800" cy="4047262"/>
          </a:xfrm>
          <a:prstGeom prst="rect">
            <a:avLst/>
          </a:prstGeom>
          <a:noFill/>
        </p:spPr>
        <p:txBody>
          <a:bodyPr wrap="square" rtlCol="0">
            <a:spAutoFit/>
          </a:bodyPr>
          <a:lstStyle/>
          <a:p>
            <a:pPr marL="285750" indent="-285750">
              <a:buFont typeface="Arial" panose="020B0604020202020204" pitchFamily="34" charset="0"/>
              <a:buChar char="•"/>
            </a:pPr>
            <a:r>
              <a:rPr lang="en-US" sz="1600" dirty="0"/>
              <a:t>CNG 4 America-Infrastructure Development for CNG; Education on some CNG issues; Education on thoughts for building out fuel stations </a:t>
            </a:r>
          </a:p>
          <a:p>
            <a:endParaRPr lang="en-US" sz="600" dirty="0"/>
          </a:p>
          <a:p>
            <a:pPr marL="285750" indent="-285750">
              <a:buFont typeface="Arial" panose="020B0604020202020204" pitchFamily="34" charset="0"/>
              <a:buChar char="•"/>
            </a:pPr>
            <a:r>
              <a:rPr lang="en-US" sz="1600" dirty="0"/>
              <a:t>Electric Interstate -E-Highway Highlights </a:t>
            </a:r>
          </a:p>
          <a:p>
            <a:endParaRPr lang="en-US" sz="900" dirty="0"/>
          </a:p>
          <a:p>
            <a:pPr marL="285750" indent="-285750">
              <a:buFont typeface="Arial" panose="020B0604020202020204" pitchFamily="34" charset="0"/>
              <a:buChar char="•"/>
            </a:pPr>
            <a:r>
              <a:rPr lang="en-US" sz="1600" dirty="0"/>
              <a:t>Freedom CNG- Drone flights of Fueling stations (to Wagner) </a:t>
            </a:r>
          </a:p>
          <a:p>
            <a:endParaRPr lang="en-US" sz="1100" dirty="0"/>
          </a:p>
          <a:p>
            <a:pPr marL="285750" indent="-285750">
              <a:buFont typeface="Arial" panose="020B0604020202020204" pitchFamily="34" charset="0"/>
              <a:buChar char="•"/>
            </a:pPr>
            <a:r>
              <a:rPr lang="en-US" sz="1600" dirty="0"/>
              <a:t>Fort Bend ISD- Review of CNG Pilot Project</a:t>
            </a:r>
          </a:p>
          <a:p>
            <a:endParaRPr lang="en-US" sz="1100" dirty="0"/>
          </a:p>
          <a:p>
            <a:pPr marL="285750" indent="-285750">
              <a:buFont typeface="Arial" panose="020B0604020202020204" pitchFamily="34" charset="0"/>
              <a:buChar char="•"/>
            </a:pPr>
            <a:r>
              <a:rPr lang="en-US" sz="1600" dirty="0" err="1"/>
              <a:t>Icom</a:t>
            </a:r>
            <a:r>
              <a:rPr lang="en-US" sz="1600" dirty="0"/>
              <a:t> North America- Drone Flight of Propane facilities  </a:t>
            </a:r>
          </a:p>
          <a:p>
            <a:endParaRPr lang="en-US" sz="1050" dirty="0"/>
          </a:p>
          <a:p>
            <a:pPr marL="285750" indent="-285750">
              <a:buFont typeface="Arial" panose="020B0604020202020204" pitchFamily="34" charset="0"/>
              <a:buChar char="•"/>
            </a:pPr>
            <a:r>
              <a:rPr lang="en-US" sz="1600" dirty="0"/>
              <a:t>METRO - Interview / Education on switching to EV Busses of Public Transit </a:t>
            </a:r>
          </a:p>
          <a:p>
            <a:endParaRPr lang="en-US" sz="1050" dirty="0"/>
          </a:p>
          <a:p>
            <a:pPr marL="285750" indent="-285750">
              <a:buFont typeface="Arial" panose="020B0604020202020204" pitchFamily="34" charset="0"/>
              <a:buChar char="•"/>
            </a:pPr>
            <a:r>
              <a:rPr lang="en-US" sz="1600" dirty="0"/>
              <a:t>Center Point Energy -Energy Insight Center - Education on Power Grid; Use of Smart Grid Technologies; Renewable Energy Sources</a:t>
            </a:r>
          </a:p>
          <a:p>
            <a:endParaRPr lang="en-US" sz="1100" dirty="0"/>
          </a:p>
          <a:p>
            <a:pPr marL="285750" indent="-285750">
              <a:buFont typeface="Arial" panose="020B0604020202020204" pitchFamily="34" charset="0"/>
              <a:buChar char="•"/>
            </a:pPr>
            <a:r>
              <a:rPr lang="en-US" sz="1600" dirty="0"/>
              <a:t>Houston ISD - Report on Propane bus replacements </a:t>
            </a:r>
          </a:p>
          <a:p>
            <a:endParaRPr lang="en-US" sz="1100" dirty="0"/>
          </a:p>
          <a:p>
            <a:pPr marL="285750" indent="-285750">
              <a:buFont typeface="Arial" panose="020B0604020202020204" pitchFamily="34" charset="0"/>
              <a:buChar char="•"/>
            </a:pPr>
            <a:r>
              <a:rPr lang="en-US" sz="1600" dirty="0"/>
              <a:t>Nat=G -Education on Nat Gas </a:t>
            </a:r>
          </a:p>
        </p:txBody>
      </p:sp>
    </p:spTree>
    <p:extLst>
      <p:ext uri="{BB962C8B-B14F-4D97-AF65-F5344CB8AC3E}">
        <p14:creationId xmlns:p14="http://schemas.microsoft.com/office/powerpoint/2010/main" val="1211413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7E7F91D74CB0348B366A84E6AAE43A7" ma:contentTypeVersion="2" ma:contentTypeDescription="Create a new document." ma:contentTypeScope="" ma:versionID="8d9bf9b54c776dcd9e52d97d08f6fed8">
  <xsd:schema xmlns:xsd="http://www.w3.org/2001/XMLSchema" xmlns:xs="http://www.w3.org/2001/XMLSchema" xmlns:p="http://schemas.microsoft.com/office/2006/metadata/properties" xmlns:ns2="87b9e4dc-a43b-460c-acab-a7dce2b38dc8" targetNamespace="http://schemas.microsoft.com/office/2006/metadata/properties" ma:root="true" ma:fieldsID="4e052daf0d1a6962fad4a176cf97133b" ns2:_="">
    <xsd:import namespace="87b9e4dc-a43b-460c-acab-a7dce2b38dc8"/>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b9e4dc-a43b-460c-acab-a7dce2b38dc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87b9e4dc-a43b-460c-acab-a7dce2b38dc8">ARRAEUAATR24-503547211-8503</_dlc_DocId>
    <_dlc_DocIdUrl xmlns="87b9e4dc-a43b-460c-acab-a7dce2b38dc8">
      <Url>http://aq.hgac.net/_layouts/15/DocIdRedir.aspx?ID=ARRAEUAATR24-503547211-8503</Url>
      <Description>ARRAEUAATR24-503547211-8503</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99B6262-C49B-4A3F-83FB-8E18BC78823D}"/>
</file>

<file path=customXml/itemProps2.xml><?xml version="1.0" encoding="utf-8"?>
<ds:datastoreItem xmlns:ds="http://schemas.openxmlformats.org/officeDocument/2006/customXml" ds:itemID="{DFD5A02E-FC5A-4628-8450-51D6F0FF081A}"/>
</file>

<file path=customXml/itemProps3.xml><?xml version="1.0" encoding="utf-8"?>
<ds:datastoreItem xmlns:ds="http://schemas.openxmlformats.org/officeDocument/2006/customXml" ds:itemID="{5A7D9297-BAC1-4638-8B0F-792F8096CE77}"/>
</file>

<file path=customXml/itemProps4.xml><?xml version="1.0" encoding="utf-8"?>
<ds:datastoreItem xmlns:ds="http://schemas.openxmlformats.org/officeDocument/2006/customXml" ds:itemID="{C05A3DFB-AECC-4548-BD36-D8D01F63BF1E}"/>
</file>

<file path=docProps/app.xml><?xml version="1.0" encoding="utf-8"?>
<Properties xmlns="http://schemas.openxmlformats.org/officeDocument/2006/extended-properties" xmlns:vt="http://schemas.openxmlformats.org/officeDocument/2006/docPropsVTypes">
  <Template>Verve</Template>
  <TotalTime>9692</TotalTime>
  <Words>592</Words>
  <Application>Microsoft Office PowerPoint</Application>
  <PresentationFormat>On-screen Show (4:3)</PresentationFormat>
  <Paragraphs>86</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Tw Cen MT</vt:lpstr>
      <vt:lpstr>Wingdings</vt:lpstr>
      <vt:lpstr>Wingdings 2</vt:lpstr>
      <vt:lpstr>Median</vt:lpstr>
      <vt:lpstr>Houston-Galveston  Clean cities Coalition 2020 Activity Summary    </vt:lpstr>
      <vt:lpstr>The Coalition</vt:lpstr>
      <vt:lpstr>Tasks Completed</vt:lpstr>
      <vt:lpstr>Tasks Completed </vt:lpstr>
      <vt:lpstr>Tasks Completed </vt:lpstr>
      <vt:lpstr>Tasks Completed </vt:lpstr>
    </vt:vector>
  </TitlesOfParts>
  <Company>New West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Template for Clean Cities Coalition Re-designation Webinars</dc:title>
  <dc:subject>Template for Clean Cities coalitions to create presentations for re-designation Webinars</dc:subject>
  <dc:creator>Ellen Bourbon</dc:creator>
  <cp:lastModifiedBy>Gilbert</cp:lastModifiedBy>
  <cp:revision>668</cp:revision>
  <cp:lastPrinted>2014-08-08T14:33:49Z</cp:lastPrinted>
  <dcterms:created xsi:type="dcterms:W3CDTF">2010-08-13T14:26:26Z</dcterms:created>
  <dcterms:modified xsi:type="dcterms:W3CDTF">2021-01-26T23:22:15Z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0x01010067E7F91D74CB0348B366A84E6AAE43A7</vt:lpwstr>
  </property>
  <property fmtid="{D5CDD505-2E9C-101B-9397-08002B2CF9AE}" pid="3" name="_dlc_DocIdItemGuid">
    <vt:lpwstr>1fe19d9b-946e-4020-9864-b913e0eaf653</vt:lpwstr>
  </property>
</Properties>
</file>