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960" r:id="rId5"/>
  </p:sldMasterIdLst>
  <p:notesMasterIdLst>
    <p:notesMasterId r:id="rId15"/>
  </p:notesMasterIdLst>
  <p:handoutMasterIdLst>
    <p:handoutMasterId r:id="rId16"/>
  </p:handoutMasterIdLst>
  <p:sldIdLst>
    <p:sldId id="256" r:id="rId6"/>
    <p:sldId id="321" r:id="rId7"/>
    <p:sldId id="351" r:id="rId8"/>
    <p:sldId id="352" r:id="rId9"/>
    <p:sldId id="353" r:id="rId10"/>
    <p:sldId id="354" r:id="rId11"/>
    <p:sldId id="355" r:id="rId12"/>
    <p:sldId id="356" r:id="rId13"/>
    <p:sldId id="350"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Linda Bluestein" initials="LB" lastIdx="4" clrIdx="0"/>
  <p:cmAuthor id="1" name="Ellen Bourbon" initials="EB" lastIdx="1" clrIdx="1"/>
  <p:cmAuthor id="2" name="Linda Bluestein" initials="LRB" lastIdx="5" clrIdx="2"/>
  <p:cmAuthor id="3" name="Yue Zhang" initials="YZ" lastIdx="1"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800" autoAdjust="0"/>
    <p:restoredTop sz="87857" autoAdjust="0"/>
  </p:normalViewPr>
  <p:slideViewPr>
    <p:cSldViewPr>
      <p:cViewPr varScale="1">
        <p:scale>
          <a:sx n="100" d="100"/>
          <a:sy n="100" d="100"/>
        </p:scale>
        <p:origin x="1908" y="8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1.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viewProps" Target="viewProps.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inley, Ben" userId="858d8349-7b10-4e3f-be93-30c196b076f1" providerId="ADAL" clId="{5C424884-B712-4D5C-9DE7-19FA3D459E6C}"/>
    <pc:docChg chg="undo custSel delSld modSld">
      <pc:chgData name="Finley, Ben" userId="858d8349-7b10-4e3f-be93-30c196b076f1" providerId="ADAL" clId="{5C424884-B712-4D5C-9DE7-19FA3D459E6C}" dt="2021-01-26T22:31:04.682" v="4861" actId="20577"/>
      <pc:docMkLst>
        <pc:docMk/>
      </pc:docMkLst>
      <pc:sldChg chg="modNotesTx">
        <pc:chgData name="Finley, Ben" userId="858d8349-7b10-4e3f-be93-30c196b076f1" providerId="ADAL" clId="{5C424884-B712-4D5C-9DE7-19FA3D459E6C}" dt="2021-01-26T22:04:14.325" v="1001" actId="20577"/>
        <pc:sldMkLst>
          <pc:docMk/>
          <pc:sldMk cId="0" sldId="321"/>
        </pc:sldMkLst>
      </pc:sldChg>
      <pc:sldChg chg="del">
        <pc:chgData name="Finley, Ben" userId="858d8349-7b10-4e3f-be93-30c196b076f1" providerId="ADAL" clId="{5C424884-B712-4D5C-9DE7-19FA3D459E6C}" dt="2021-01-26T21:56:22.070" v="244" actId="2696"/>
        <pc:sldMkLst>
          <pc:docMk/>
          <pc:sldMk cId="0" sldId="342"/>
        </pc:sldMkLst>
      </pc:sldChg>
      <pc:sldChg chg="del">
        <pc:chgData name="Finley, Ben" userId="858d8349-7b10-4e3f-be93-30c196b076f1" providerId="ADAL" clId="{5C424884-B712-4D5C-9DE7-19FA3D459E6C}" dt="2021-01-26T21:56:14.949" v="243" actId="2696"/>
        <pc:sldMkLst>
          <pc:docMk/>
          <pc:sldMk cId="0" sldId="348"/>
        </pc:sldMkLst>
      </pc:sldChg>
      <pc:sldChg chg="addSp delSp modSp mod modNotesTx">
        <pc:chgData name="Finley, Ben" userId="858d8349-7b10-4e3f-be93-30c196b076f1" providerId="ADAL" clId="{5C424884-B712-4D5C-9DE7-19FA3D459E6C}" dt="2021-01-26T22:31:04.682" v="4861" actId="20577"/>
        <pc:sldMkLst>
          <pc:docMk/>
          <pc:sldMk cId="3867731372" sldId="350"/>
        </pc:sldMkLst>
        <pc:spChg chg="mod">
          <ac:chgData name="Finley, Ben" userId="858d8349-7b10-4e3f-be93-30c196b076f1" providerId="ADAL" clId="{5C424884-B712-4D5C-9DE7-19FA3D459E6C}" dt="2021-01-26T21:46:57.874" v="0"/>
          <ac:spMkLst>
            <pc:docMk/>
            <pc:sldMk cId="3867731372" sldId="350"/>
            <ac:spMk id="2" creationId="{00000000-0000-0000-0000-000000000000}"/>
          </ac:spMkLst>
        </pc:spChg>
        <pc:spChg chg="add del mod">
          <ac:chgData name="Finley, Ben" userId="858d8349-7b10-4e3f-be93-30c196b076f1" providerId="ADAL" clId="{5C424884-B712-4D5C-9DE7-19FA3D459E6C}" dt="2021-01-26T21:49:23.490" v="78" actId="6549"/>
          <ac:spMkLst>
            <pc:docMk/>
            <pc:sldMk cId="3867731372" sldId="350"/>
            <ac:spMk id="5" creationId="{00000000-0000-0000-0000-000000000000}"/>
          </ac:spMkLst>
        </pc:spChg>
        <pc:spChg chg="mod">
          <ac:chgData name="Finley, Ben" userId="858d8349-7b10-4e3f-be93-30c196b076f1" providerId="ADAL" clId="{5C424884-B712-4D5C-9DE7-19FA3D459E6C}" dt="2021-01-26T21:57:57.113" v="257" actId="255"/>
          <ac:spMkLst>
            <pc:docMk/>
            <pc:sldMk cId="3867731372" sldId="350"/>
            <ac:spMk id="6" creationId="{00000000-0000-0000-0000-000000000000}"/>
          </ac:spMkLst>
        </pc:spChg>
        <pc:spChg chg="mod">
          <ac:chgData name="Finley, Ben" userId="858d8349-7b10-4e3f-be93-30c196b076f1" providerId="ADAL" clId="{5C424884-B712-4D5C-9DE7-19FA3D459E6C}" dt="2021-01-26T21:55:24.923" v="233" actId="1076"/>
          <ac:spMkLst>
            <pc:docMk/>
            <pc:sldMk cId="3867731372" sldId="350"/>
            <ac:spMk id="9" creationId="{00000000-0000-0000-0000-000000000000}"/>
          </ac:spMkLst>
        </pc:spChg>
        <pc:spChg chg="mod">
          <ac:chgData name="Finley, Ben" userId="858d8349-7b10-4e3f-be93-30c196b076f1" providerId="ADAL" clId="{5C424884-B712-4D5C-9DE7-19FA3D459E6C}" dt="2021-01-26T21:58:36.857" v="260" actId="255"/>
          <ac:spMkLst>
            <pc:docMk/>
            <pc:sldMk cId="3867731372" sldId="350"/>
            <ac:spMk id="10" creationId="{00000000-0000-0000-0000-000000000000}"/>
          </ac:spMkLst>
        </pc:spChg>
        <pc:spChg chg="del mod">
          <ac:chgData name="Finley, Ben" userId="858d8349-7b10-4e3f-be93-30c196b076f1" providerId="ADAL" clId="{5C424884-B712-4D5C-9DE7-19FA3D459E6C}" dt="2021-01-26T21:51:01.349" v="93" actId="21"/>
          <ac:spMkLst>
            <pc:docMk/>
            <pc:sldMk cId="3867731372" sldId="350"/>
            <ac:spMk id="11" creationId="{00000000-0000-0000-0000-000000000000}"/>
          </ac:spMkLst>
        </pc:spChg>
        <pc:spChg chg="del">
          <ac:chgData name="Finley, Ben" userId="858d8349-7b10-4e3f-be93-30c196b076f1" providerId="ADAL" clId="{5C424884-B712-4D5C-9DE7-19FA3D459E6C}" dt="2021-01-26T21:51:05.238" v="94" actId="21"/>
          <ac:spMkLst>
            <pc:docMk/>
            <pc:sldMk cId="3867731372" sldId="350"/>
            <ac:spMk id="12" creationId="{00000000-0000-0000-0000-000000000000}"/>
          </ac:spMkLst>
        </pc:spChg>
      </pc:sldChg>
      <pc:sldChg chg="modNotesTx">
        <pc:chgData name="Finley, Ben" userId="858d8349-7b10-4e3f-be93-30c196b076f1" providerId="ADAL" clId="{5C424884-B712-4D5C-9DE7-19FA3D459E6C}" dt="2021-01-26T22:07:33.675" v="1483" actId="20577"/>
        <pc:sldMkLst>
          <pc:docMk/>
          <pc:sldMk cId="2652066376" sldId="351"/>
        </pc:sldMkLst>
      </pc:sldChg>
      <pc:sldChg chg="modSp mod modNotesTx">
        <pc:chgData name="Finley, Ben" userId="858d8349-7b10-4e3f-be93-30c196b076f1" providerId="ADAL" clId="{5C424884-B712-4D5C-9DE7-19FA3D459E6C}" dt="2021-01-26T22:10:53.412" v="2064" actId="313"/>
        <pc:sldMkLst>
          <pc:docMk/>
          <pc:sldMk cId="3353817129" sldId="352"/>
        </pc:sldMkLst>
        <pc:spChg chg="mod">
          <ac:chgData name="Finley, Ben" userId="858d8349-7b10-4e3f-be93-30c196b076f1" providerId="ADAL" clId="{5C424884-B712-4D5C-9DE7-19FA3D459E6C}" dt="2021-01-26T21:49:45.358" v="81" actId="1076"/>
          <ac:spMkLst>
            <pc:docMk/>
            <pc:sldMk cId="3353817129" sldId="352"/>
            <ac:spMk id="7" creationId="{00000000-0000-0000-0000-000000000000}"/>
          </ac:spMkLst>
        </pc:spChg>
      </pc:sldChg>
      <pc:sldChg chg="modNotesTx">
        <pc:chgData name="Finley, Ben" userId="858d8349-7b10-4e3f-be93-30c196b076f1" providerId="ADAL" clId="{5C424884-B712-4D5C-9DE7-19FA3D459E6C}" dt="2021-01-26T22:15:01.545" v="2579" actId="20577"/>
        <pc:sldMkLst>
          <pc:docMk/>
          <pc:sldMk cId="702260522" sldId="353"/>
        </pc:sldMkLst>
      </pc:sldChg>
      <pc:sldChg chg="modNotesTx">
        <pc:chgData name="Finley, Ben" userId="858d8349-7b10-4e3f-be93-30c196b076f1" providerId="ADAL" clId="{5C424884-B712-4D5C-9DE7-19FA3D459E6C}" dt="2021-01-26T22:20:34.585" v="3229" actId="20577"/>
        <pc:sldMkLst>
          <pc:docMk/>
          <pc:sldMk cId="553829642" sldId="354"/>
        </pc:sldMkLst>
      </pc:sldChg>
      <pc:sldChg chg="modNotesTx">
        <pc:chgData name="Finley, Ben" userId="858d8349-7b10-4e3f-be93-30c196b076f1" providerId="ADAL" clId="{5C424884-B712-4D5C-9DE7-19FA3D459E6C}" dt="2021-01-26T22:24:36.463" v="3787" actId="20577"/>
        <pc:sldMkLst>
          <pc:docMk/>
          <pc:sldMk cId="796638478" sldId="355"/>
        </pc:sldMkLst>
      </pc:sldChg>
      <pc:sldChg chg="modNotesTx">
        <pc:chgData name="Finley, Ben" userId="858d8349-7b10-4e3f-be93-30c196b076f1" providerId="ADAL" clId="{5C424884-B712-4D5C-9DE7-19FA3D459E6C}" dt="2021-01-26T22:27:57.157" v="4298" actId="20577"/>
        <pc:sldMkLst>
          <pc:docMk/>
          <pc:sldMk cId="3588015330" sldId="356"/>
        </pc:sldMkLst>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8A9BFDE0-978E-4289-AD51-52B04A46A0D8}" type="datetimeFigureOut">
              <a:rPr lang="en-US" smtClean="0"/>
              <a:pPr/>
              <a:t>1/26/2021</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C4BD5CFB-7C9A-4DB4-A045-6FCFF1DD5070}" type="slidenum">
              <a:rPr lang="en-US" smtClean="0"/>
              <a:pPr/>
              <a:t>‹#›</a:t>
            </a:fld>
            <a:endParaRPr lang="en-US"/>
          </a:p>
        </p:txBody>
      </p:sp>
    </p:spTree>
    <p:extLst>
      <p:ext uri="{BB962C8B-B14F-4D97-AF65-F5344CB8AC3E}">
        <p14:creationId xmlns:p14="http://schemas.microsoft.com/office/powerpoint/2010/main" val="59833610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B93DF36-D515-496E-B13D-D3DBC280ACC9}" type="datetimeFigureOut">
              <a:rPr lang="en-US" smtClean="0"/>
              <a:pPr/>
              <a:t>1/26/2021</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0DF5925-E2B4-4FC0-8D36-67EEFC29154C}" type="slidenum">
              <a:rPr lang="en-US" smtClean="0"/>
              <a:pPr/>
              <a:t>‹#›</a:t>
            </a:fld>
            <a:endParaRPr lang="en-US"/>
          </a:p>
        </p:txBody>
      </p:sp>
    </p:spTree>
    <p:extLst>
      <p:ext uri="{BB962C8B-B14F-4D97-AF65-F5344CB8AC3E}">
        <p14:creationId xmlns:p14="http://schemas.microsoft.com/office/powerpoint/2010/main" val="34735363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0DF5925-E2B4-4FC0-8D36-67EEFC29154C}" type="slidenum">
              <a:rPr lang="en-US" smtClean="0"/>
              <a:pPr/>
              <a:t>1</a:t>
            </a:fld>
            <a:endParaRPr lang="en-US"/>
          </a:p>
        </p:txBody>
      </p:sp>
    </p:spTree>
    <p:extLst>
      <p:ext uri="{BB962C8B-B14F-4D97-AF65-F5344CB8AC3E}">
        <p14:creationId xmlns:p14="http://schemas.microsoft.com/office/powerpoint/2010/main" val="21267119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Our agreement with the DOE has a list of 6 Sub-Tasks that we may choose to perform.  Staff is currently performing two of these tasks, and we would like your feedback on which additional Sub-Task this coalition would like to complete in 2021.  Please keep in mind, we are only looking for 1 additional sub-task, unless we have guaranteed volunteers to help complete a fourth subtask.  That being said, we’ll gladly accept any volunteer efforts at anytime on any work.</a:t>
            </a:r>
          </a:p>
          <a:p>
            <a:endParaRPr lang="en-US" dirty="0"/>
          </a:p>
          <a:p>
            <a:r>
              <a:rPr lang="en-US" dirty="0"/>
              <a:t>Let’s dive deeper into these options.    </a:t>
            </a:r>
          </a:p>
        </p:txBody>
      </p:sp>
      <p:sp>
        <p:nvSpPr>
          <p:cNvPr id="4" name="Slide Number Placeholder 3"/>
          <p:cNvSpPr>
            <a:spLocks noGrp="1"/>
          </p:cNvSpPr>
          <p:nvPr>
            <p:ph type="sldNum" sz="quarter" idx="5"/>
          </p:nvPr>
        </p:nvSpPr>
        <p:spPr/>
        <p:txBody>
          <a:bodyPr/>
          <a:lstStyle/>
          <a:p>
            <a:fld id="{F0DF5925-E2B4-4FC0-8D36-67EEFC29154C}" type="slidenum">
              <a:rPr lang="en-US" smtClean="0"/>
              <a:pPr/>
              <a:t>2</a:t>
            </a:fld>
            <a:endParaRPr lang="en-US"/>
          </a:p>
        </p:txBody>
      </p:sp>
    </p:spTree>
    <p:extLst>
      <p:ext uri="{BB962C8B-B14F-4D97-AF65-F5344CB8AC3E}">
        <p14:creationId xmlns:p14="http://schemas.microsoft.com/office/powerpoint/2010/main" val="22509395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First are the Sub-tasks that we are currently doing.  Sub-Tas 3.2 is basically ushering alt. fuel applicants through a granting program.  We are already:</a:t>
            </a:r>
          </a:p>
          <a:p>
            <a:pPr marL="342900" marR="0" lvl="1"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1600" kern="1200" dirty="0">
                <a:solidFill>
                  <a:schemeClr val="tx1"/>
                </a:solidFill>
                <a:latin typeface="+mn-lt"/>
                <a:ea typeface="+mn-ea"/>
                <a:cs typeface="+mn-cs"/>
              </a:rPr>
              <a:t>Keeping a displaying a list of available funding</a:t>
            </a:r>
          </a:p>
          <a:p>
            <a:pPr marL="342900" marR="0" lvl="1"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1600" kern="1200" dirty="0">
                <a:solidFill>
                  <a:schemeClr val="tx1"/>
                </a:solidFill>
                <a:latin typeface="+mn-lt"/>
                <a:ea typeface="+mn-ea"/>
                <a:cs typeface="+mn-cs"/>
              </a:rPr>
              <a:t>Working with H-GAC programs such as the Clean Vehicles Program and the Heavy Duty Diesel Replacement Program.</a:t>
            </a:r>
          </a:p>
          <a:p>
            <a:pPr marL="342900" marR="0" lvl="1" indent="-342900" algn="l" defTabSz="914400" rtl="0" eaLnBrk="1" fontAlgn="auto" latinLnBrk="0" hangingPunct="1">
              <a:lnSpc>
                <a:spcPct val="100000"/>
              </a:lnSpc>
              <a:spcBef>
                <a:spcPts val="0"/>
              </a:spcBef>
              <a:spcAft>
                <a:spcPts val="0"/>
              </a:spcAft>
              <a:buClrTx/>
              <a:buSzTx/>
              <a:buFont typeface="+mj-lt"/>
              <a:buAutoNum type="arabicPeriod"/>
              <a:tabLst/>
              <a:defRPr/>
            </a:pPr>
            <a:r>
              <a:rPr lang="en-US" sz="1600" kern="1200" dirty="0">
                <a:solidFill>
                  <a:schemeClr val="tx1"/>
                </a:solidFill>
                <a:latin typeface="+mn-lt"/>
                <a:ea typeface="+mn-ea"/>
                <a:cs typeface="+mn-cs"/>
              </a:rPr>
              <a:t>About to apply for DERA funds.</a:t>
            </a:r>
          </a:p>
        </p:txBody>
      </p:sp>
      <p:sp>
        <p:nvSpPr>
          <p:cNvPr id="4" name="Slide Number Placeholder 3"/>
          <p:cNvSpPr>
            <a:spLocks noGrp="1"/>
          </p:cNvSpPr>
          <p:nvPr>
            <p:ph type="sldNum" sz="quarter" idx="10"/>
          </p:nvPr>
        </p:nvSpPr>
        <p:spPr/>
        <p:txBody>
          <a:bodyPr/>
          <a:lstStyle/>
          <a:p>
            <a:fld id="{F0DF5925-E2B4-4FC0-8D36-67EEFC29154C}" type="slidenum">
              <a:rPr lang="en-US" smtClean="0"/>
              <a:pPr/>
              <a:t>3</a:t>
            </a:fld>
            <a:endParaRPr lang="en-US"/>
          </a:p>
        </p:txBody>
      </p:sp>
    </p:spTree>
    <p:extLst>
      <p:ext uri="{BB962C8B-B14F-4D97-AF65-F5344CB8AC3E}">
        <p14:creationId xmlns:p14="http://schemas.microsoft.com/office/powerpoint/2010/main" val="133756548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Even though we are still in COVID quarantine, we continue to do outreach events.  Some of these events include these stakeholder meeting, Podcasts, Webinars, and Virtual Site visits.  The Virtual site visits are “infomercial” like videos found on </a:t>
            </a:r>
            <a:r>
              <a:rPr lang="en-US" sz="1600" kern="1200" dirty="0" err="1">
                <a:solidFill>
                  <a:schemeClr val="tx1"/>
                </a:solidFill>
                <a:latin typeface="+mn-lt"/>
                <a:ea typeface="+mn-ea"/>
                <a:cs typeface="+mn-cs"/>
              </a:rPr>
              <a:t>youtube</a:t>
            </a:r>
            <a:r>
              <a:rPr lang="en-US" sz="1600" kern="1200" dirty="0">
                <a:solidFill>
                  <a:schemeClr val="tx1"/>
                </a:solidFill>
                <a:latin typeface="+mn-lt"/>
                <a:ea typeface="+mn-ea"/>
                <a:cs typeface="+mn-cs"/>
              </a:rPr>
              <a:t>.  If you have such a product that you want us to add to this list, please send us a link.</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600" kern="1200" dirty="0">
              <a:solidFill>
                <a:schemeClr val="tx1"/>
              </a:solidFill>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We would like to do a ride and drive event; however, we’re still trying to figure out how to do this virtually.</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6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0DF5925-E2B4-4FC0-8D36-67EEFC29154C}" type="slidenum">
              <a:rPr lang="en-US" smtClean="0"/>
              <a:pPr/>
              <a:t>4</a:t>
            </a:fld>
            <a:endParaRPr lang="en-US"/>
          </a:p>
        </p:txBody>
      </p:sp>
    </p:spTree>
    <p:extLst>
      <p:ext uri="{BB962C8B-B14F-4D97-AF65-F5344CB8AC3E}">
        <p14:creationId xmlns:p14="http://schemas.microsoft.com/office/powerpoint/2010/main" val="18136209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Now comes the fund part.  Keep in mind, we only need to choose one additional sub-tasks from the following.</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600" kern="1200" dirty="0">
              <a:solidFill>
                <a:schemeClr val="tx1"/>
              </a:solidFill>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The first choice is to host Listing Sessions.  These sessions need to be focused on the more technical aspects of alternative fuels.  Ideally, they will identify issues, as well as spur realistic solutions to the identified issues.</a:t>
            </a:r>
          </a:p>
          <a:p>
            <a:pPr marL="0" marR="0" lvl="1"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  </a:t>
            </a:r>
          </a:p>
        </p:txBody>
      </p:sp>
      <p:sp>
        <p:nvSpPr>
          <p:cNvPr id="4" name="Slide Number Placeholder 3"/>
          <p:cNvSpPr>
            <a:spLocks noGrp="1"/>
          </p:cNvSpPr>
          <p:nvPr>
            <p:ph type="sldNum" sz="quarter" idx="10"/>
          </p:nvPr>
        </p:nvSpPr>
        <p:spPr/>
        <p:txBody>
          <a:bodyPr/>
          <a:lstStyle/>
          <a:p>
            <a:fld id="{F0DF5925-E2B4-4FC0-8D36-67EEFC29154C}" type="slidenum">
              <a:rPr lang="en-US" smtClean="0"/>
              <a:pPr/>
              <a:t>5</a:t>
            </a:fld>
            <a:endParaRPr lang="en-US"/>
          </a:p>
        </p:txBody>
      </p:sp>
    </p:spTree>
    <p:extLst>
      <p:ext uri="{BB962C8B-B14F-4D97-AF65-F5344CB8AC3E}">
        <p14:creationId xmlns:p14="http://schemas.microsoft.com/office/powerpoint/2010/main" val="1042966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The next sub-task to chose from is to develop an Alternative Fuel Corridor Plan.  This plan should strategically locate spots along a common corridor to establish alternative fuel stations.  Ideally, we would work with utility companies, fueling companies, land owners, and granting agencies.  The result would be a plan that we present to TCEQ and other granting agencies suggesting that location in accordance with the corridor should be part of the grant approval process.</a:t>
            </a:r>
          </a:p>
        </p:txBody>
      </p:sp>
      <p:sp>
        <p:nvSpPr>
          <p:cNvPr id="4" name="Slide Number Placeholder 3"/>
          <p:cNvSpPr>
            <a:spLocks noGrp="1"/>
          </p:cNvSpPr>
          <p:nvPr>
            <p:ph type="sldNum" sz="quarter" idx="10"/>
          </p:nvPr>
        </p:nvSpPr>
        <p:spPr/>
        <p:txBody>
          <a:bodyPr/>
          <a:lstStyle/>
          <a:p>
            <a:fld id="{F0DF5925-E2B4-4FC0-8D36-67EEFC29154C}" type="slidenum">
              <a:rPr lang="en-US" smtClean="0"/>
              <a:pPr/>
              <a:t>6</a:t>
            </a:fld>
            <a:endParaRPr lang="en-US"/>
          </a:p>
        </p:txBody>
      </p:sp>
    </p:spTree>
    <p:extLst>
      <p:ext uri="{BB962C8B-B14F-4D97-AF65-F5344CB8AC3E}">
        <p14:creationId xmlns:p14="http://schemas.microsoft.com/office/powerpoint/2010/main" val="253637129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Next is a Technical Assistance or a Fleet Coaching network.  To be honest, Staff was a bit at a loss to develop a lofty goal for this one.  What would be acceptable to DOE is to establish a mentoring program that ushers a business through transitioning their fleet to alternative fuels.  </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600" kern="1200" dirty="0">
              <a:solidFill>
                <a:schemeClr val="tx1"/>
              </a:solidFill>
              <a:latin typeface="+mn-lt"/>
              <a:ea typeface="+mn-ea"/>
              <a:cs typeface="+mn-cs"/>
            </a:endParaRPr>
          </a:p>
          <a:p>
            <a:pPr marL="0" marR="0" lvl="1"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You’ll notice the “other”  Staff is always willing to hear other suggestions for products that will satisfy the Sub-Task.  But before we begin that discussion, Let’s review the last option… Technical training and Education</a:t>
            </a:r>
          </a:p>
          <a:p>
            <a:pPr marL="0" marR="0" lvl="1" indent="0" algn="l" defTabSz="914400" rtl="0" eaLnBrk="1" fontAlgn="auto" latinLnBrk="0" hangingPunct="1">
              <a:lnSpc>
                <a:spcPct val="100000"/>
              </a:lnSpc>
              <a:spcBef>
                <a:spcPts val="0"/>
              </a:spcBef>
              <a:spcAft>
                <a:spcPts val="0"/>
              </a:spcAft>
              <a:buClrTx/>
              <a:buSzTx/>
              <a:buFontTx/>
              <a:buNone/>
              <a:tabLst/>
              <a:defRPr/>
            </a:pPr>
            <a:endParaRPr lang="en-US" sz="16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0DF5925-E2B4-4FC0-8D36-67EEFC29154C}" type="slidenum">
              <a:rPr lang="en-US" smtClean="0"/>
              <a:pPr/>
              <a:t>7</a:t>
            </a:fld>
            <a:endParaRPr lang="en-US"/>
          </a:p>
        </p:txBody>
      </p:sp>
    </p:spTree>
    <p:extLst>
      <p:ext uri="{BB962C8B-B14F-4D97-AF65-F5344CB8AC3E}">
        <p14:creationId xmlns:p14="http://schemas.microsoft.com/office/powerpoint/2010/main" val="40278702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This option is to develop and host technical education relating to alternative fuels.  This can be as classroom training or webinars.  Maybe even hands on training.  As Staff was discussing this sub-task, we became excited to engage our local technical colleges, and open an alternative fuel dialog with the education sector. </a:t>
            </a:r>
          </a:p>
        </p:txBody>
      </p:sp>
      <p:sp>
        <p:nvSpPr>
          <p:cNvPr id="4" name="Slide Number Placeholder 3"/>
          <p:cNvSpPr>
            <a:spLocks noGrp="1"/>
          </p:cNvSpPr>
          <p:nvPr>
            <p:ph type="sldNum" sz="quarter" idx="10"/>
          </p:nvPr>
        </p:nvSpPr>
        <p:spPr/>
        <p:txBody>
          <a:bodyPr/>
          <a:lstStyle/>
          <a:p>
            <a:fld id="{F0DF5925-E2B4-4FC0-8D36-67EEFC29154C}" type="slidenum">
              <a:rPr lang="en-US" smtClean="0"/>
              <a:pPr/>
              <a:t>8</a:t>
            </a:fld>
            <a:endParaRPr lang="en-US"/>
          </a:p>
        </p:txBody>
      </p:sp>
    </p:spTree>
    <p:extLst>
      <p:ext uri="{BB962C8B-B14F-4D97-AF65-F5344CB8AC3E}">
        <p14:creationId xmlns:p14="http://schemas.microsoft.com/office/powerpoint/2010/main" val="294591456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sz="1600" kern="1200" dirty="0">
                <a:solidFill>
                  <a:schemeClr val="tx1"/>
                </a:solidFill>
                <a:latin typeface="+mn-lt"/>
                <a:ea typeface="+mn-ea"/>
                <a:cs typeface="+mn-cs"/>
              </a:rPr>
              <a:t>At this point, let’s open the floor to discussions, feedback, and ideas.  Again, we only need to choose 1 additional sub-task.  The suggestions I gave as products for the sub-tasks are only suggestions.  We are eager to hear other suggestions based upon the needs of the stakeholders.  And of course, discussion does not mean that you automatically volunteer to lead a sub-task, but do feel free to volunteer anytime </a:t>
            </a:r>
            <a:r>
              <a:rPr lang="en-US" sz="1600" kern="1200">
                <a:solidFill>
                  <a:schemeClr val="tx1"/>
                </a:solidFill>
                <a:latin typeface="+mn-lt"/>
                <a:ea typeface="+mn-ea"/>
                <a:cs typeface="+mn-cs"/>
              </a:rPr>
              <a:t>you wish.</a:t>
            </a:r>
            <a:endParaRPr lang="en-US" sz="16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F0DF5925-E2B4-4FC0-8D36-67EEFC29154C}" type="slidenum">
              <a:rPr lang="en-US" smtClean="0"/>
              <a:pPr/>
              <a:t>9</a:t>
            </a:fld>
            <a:endParaRPr lang="en-US"/>
          </a:p>
        </p:txBody>
      </p:sp>
    </p:spTree>
    <p:extLst>
      <p:ext uri="{BB962C8B-B14F-4D97-AF65-F5344CB8AC3E}">
        <p14:creationId xmlns:p14="http://schemas.microsoft.com/office/powerpoint/2010/main" val="42101202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AFDD39B8-CD79-4742-AC6D-798D985A1755}" type="datetime1">
              <a:rPr lang="en-US" smtClean="0"/>
              <a:pPr/>
              <a:t>1/26/2021</a:t>
            </a:fld>
            <a:endParaRPr lang="en-US" dirty="0"/>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5E313EE9-96EA-41D2-B4AA-436C9FD3307D}" type="slidenum">
              <a:rPr lang="en-US" smtClean="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98A8333F-93BD-4CD5-9D28-CDCCBED37B74}" type="datetime1">
              <a:rPr lang="en-US" smtClean="0"/>
              <a:pPr/>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E313EE9-96EA-41D2-B4AA-436C9FD330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501A7250-D4E3-4EA7-AB87-C649A9652237}" type="datetime1">
              <a:rPr lang="en-US" smtClean="0"/>
              <a:pPr/>
              <a:t>1/26/2021</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5E313EE9-96EA-41D2-B4AA-436C9FD3307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fld id="{10E4C87E-E994-46BF-BEB2-D6DB02528FB2}" type="datetime1">
              <a:rPr lang="en-US" smtClean="0"/>
              <a:pPr/>
              <a:t>1/26/2021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5E313EE9-96EA-41D2-B4AA-436C9FD3307D}"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fld id="{9342EF5D-45D8-4895-8395-F75B1E421583}" type="datetime1">
              <a:rPr lang="en-US" smtClean="0"/>
              <a:pPr/>
              <a:t>1/26/2021</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5E313EE9-96EA-41D2-B4AA-436C9FD3307D}"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fld id="{3B7508FC-C090-414D-A388-4F2CC23C146B}" type="datetime1">
              <a:rPr lang="en-US" smtClean="0"/>
              <a:pPr/>
              <a:t>1/26/2021</a:t>
            </a:fld>
            <a:endParaRPr lang="en-US"/>
          </a:p>
        </p:txBody>
      </p:sp>
      <p:sp>
        <p:nvSpPr>
          <p:cNvPr id="10" name="Slide Number Placeholder 9"/>
          <p:cNvSpPr>
            <a:spLocks noGrp="1"/>
          </p:cNvSpPr>
          <p:nvPr>
            <p:ph type="sldNum" sz="quarter" idx="16"/>
          </p:nvPr>
        </p:nvSpPr>
        <p:spPr/>
        <p:txBody>
          <a:bodyPr rtlCol="0"/>
          <a:lstStyle/>
          <a:p>
            <a:fld id="{5E313EE9-96EA-41D2-B4AA-436C9FD3307D}"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fld id="{E692E1ED-A87D-44AB-95F7-1DB4FE979DA8}" type="datetime1">
              <a:rPr lang="en-US" smtClean="0"/>
              <a:pPr/>
              <a:t>1/26/2021</a:t>
            </a:fld>
            <a:endParaRPr lang="en-US"/>
          </a:p>
        </p:txBody>
      </p:sp>
      <p:sp>
        <p:nvSpPr>
          <p:cNvPr id="12" name="Slide Number Placeholder 11"/>
          <p:cNvSpPr>
            <a:spLocks noGrp="1"/>
          </p:cNvSpPr>
          <p:nvPr>
            <p:ph type="sldNum" sz="quarter" idx="16"/>
          </p:nvPr>
        </p:nvSpPr>
        <p:spPr/>
        <p:txBody>
          <a:bodyPr rtlCol="0"/>
          <a:lstStyle/>
          <a:p>
            <a:fld id="{5E313EE9-96EA-41D2-B4AA-436C9FD3307D}"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fld id="{485E4C08-A1FA-4CB0-8490-BEC5EA01C8A9}" type="datetime1">
              <a:rPr lang="en-US" smtClean="0"/>
              <a:pPr/>
              <a:t>1/26/2021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5E313EE9-96EA-41D2-B4AA-436C9FD3307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3CC0B5F-D4A8-4602-ADA2-D8C6FEA635FF}" type="datetime1">
              <a:rPr lang="en-US" smtClean="0"/>
              <a:pPr/>
              <a:t>1/26/2021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5E313EE9-96EA-41D2-B4AA-436C9FD330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fld id="{9F7C17AD-3CFD-40F0-9B25-298C163CBE56}" type="datetime1">
              <a:rPr lang="en-US" smtClean="0"/>
              <a:pPr/>
              <a:t>1/26/2021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5E313EE9-96EA-41D2-B4AA-436C9FD3307D}"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66C0EAD6-1C38-4566-AD4C-F00C50725F14}" type="datetime1">
              <a:rPr lang="en-US" smtClean="0"/>
              <a:pPr/>
              <a:t>1/26/2021</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5E313EE9-96EA-41D2-B4AA-436C9FD3307D}"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A29125E1-5D80-4770-8FB9-5EB5B475D5B7}" type="datetime1">
              <a:rPr lang="en-US" smtClean="0"/>
              <a:pPr/>
              <a:t>1/26/2021</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5E313EE9-96EA-41D2-B4AA-436C9FD3307D}"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961" r:id="rId1"/>
    <p:sldLayoutId id="2147483962" r:id="rId2"/>
    <p:sldLayoutId id="2147483963" r:id="rId3"/>
    <p:sldLayoutId id="2147483964" r:id="rId4"/>
    <p:sldLayoutId id="2147483965" r:id="rId5"/>
    <p:sldLayoutId id="2147483966" r:id="rId6"/>
    <p:sldLayoutId id="2147483967" r:id="rId7"/>
    <p:sldLayoutId id="2147483968" r:id="rId8"/>
    <p:sldLayoutId id="2147483969" r:id="rId9"/>
    <p:sldLayoutId id="2147483970" r:id="rId10"/>
    <p:sldLayoutId id="2147483971" r:id="rId11"/>
  </p:sldLayoutIdLst>
  <p:hf hdr="0" ftr="0" dt="0"/>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2514600"/>
            <a:ext cx="8229600" cy="3124200"/>
          </a:xfrm>
        </p:spPr>
        <p:txBody>
          <a:bodyPr>
            <a:normAutofit/>
          </a:bodyPr>
          <a:lstStyle/>
          <a:p>
            <a:r>
              <a:rPr lang="en-US" sz="3600" dirty="0"/>
              <a:t>2021 Clean Cities </a:t>
            </a:r>
            <a:br>
              <a:rPr lang="en-US" sz="3600" dirty="0"/>
            </a:br>
            <a:r>
              <a:rPr lang="en-US" sz="3600" dirty="0"/>
              <a:t>Activities and Subtasks</a:t>
            </a:r>
            <a:br>
              <a:rPr lang="en-US" sz="3600" dirty="0"/>
            </a:br>
            <a:br>
              <a:rPr lang="en-US" sz="3600" dirty="0"/>
            </a:br>
            <a:br>
              <a:rPr lang="en-US" sz="3600" dirty="0"/>
            </a:br>
            <a:endParaRPr lang="en-US" sz="3600" dirty="0"/>
          </a:p>
        </p:txBody>
      </p:sp>
      <p:sp>
        <p:nvSpPr>
          <p:cNvPr id="4" name="Rectangle 3"/>
          <p:cNvSpPr/>
          <p:nvPr/>
        </p:nvSpPr>
        <p:spPr>
          <a:xfrm>
            <a:off x="2438400" y="6183868"/>
            <a:ext cx="2438400" cy="400110"/>
          </a:xfrm>
          <a:prstGeom prst="rect">
            <a:avLst/>
          </a:prstGeom>
        </p:spPr>
        <p:txBody>
          <a:bodyPr wrap="square">
            <a:spAutoFit/>
          </a:bodyPr>
          <a:lstStyle/>
          <a:p>
            <a:r>
              <a:rPr lang="en-US" sz="2000" dirty="0"/>
              <a:t>January 27</a:t>
            </a:r>
            <a:r>
              <a:rPr lang="en-US" sz="2000" baseline="30000" dirty="0"/>
              <a:t>th</a:t>
            </a:r>
            <a:r>
              <a:rPr lang="en-US" sz="2000" dirty="0"/>
              <a:t> 2021</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Contract</a:t>
            </a:r>
          </a:p>
        </p:txBody>
      </p:sp>
      <p:sp>
        <p:nvSpPr>
          <p:cNvPr id="3" name="Slide Number Placeholder 2"/>
          <p:cNvSpPr>
            <a:spLocks noGrp="1"/>
          </p:cNvSpPr>
          <p:nvPr>
            <p:ph type="sldNum" sz="quarter" idx="12"/>
          </p:nvPr>
        </p:nvSpPr>
        <p:spPr/>
        <p:txBody>
          <a:bodyPr>
            <a:normAutofit fontScale="85000" lnSpcReduction="20000"/>
          </a:bodyPr>
          <a:lstStyle/>
          <a:p>
            <a:fld id="{5E313EE9-96EA-41D2-B4AA-436C9FD3307D}" type="slidenum">
              <a:rPr lang="en-US" smtClean="0"/>
              <a:pPr/>
              <a:t>2</a:t>
            </a:fld>
            <a:endParaRPr lang="en-US"/>
          </a:p>
        </p:txBody>
      </p:sp>
      <p:sp>
        <p:nvSpPr>
          <p:cNvPr id="5" name="Freeform 4"/>
          <p:cNvSpPr/>
          <p:nvPr/>
        </p:nvSpPr>
        <p:spPr>
          <a:xfrm>
            <a:off x="230414" y="1600200"/>
            <a:ext cx="8227786" cy="1059657"/>
          </a:xfrm>
          <a:custGeom>
            <a:avLst/>
            <a:gdLst>
              <a:gd name="connsiteX0" fmla="*/ 174629 w 1047750"/>
              <a:gd name="connsiteY0" fmla="*/ 0 h 3901440"/>
              <a:gd name="connsiteX1" fmla="*/ 873121 w 1047750"/>
              <a:gd name="connsiteY1" fmla="*/ 0 h 3901440"/>
              <a:gd name="connsiteX2" fmla="*/ 996602 w 1047750"/>
              <a:gd name="connsiteY2" fmla="*/ 51148 h 3901440"/>
              <a:gd name="connsiteX3" fmla="*/ 1047749 w 1047750"/>
              <a:gd name="connsiteY3" fmla="*/ 174629 h 3901440"/>
              <a:gd name="connsiteX4" fmla="*/ 1047750 w 1047750"/>
              <a:gd name="connsiteY4" fmla="*/ 3901440 h 3901440"/>
              <a:gd name="connsiteX5" fmla="*/ 1047750 w 1047750"/>
              <a:gd name="connsiteY5" fmla="*/ 3901440 h 3901440"/>
              <a:gd name="connsiteX6" fmla="*/ 1047750 w 1047750"/>
              <a:gd name="connsiteY6" fmla="*/ 3901440 h 3901440"/>
              <a:gd name="connsiteX7" fmla="*/ 0 w 1047750"/>
              <a:gd name="connsiteY7" fmla="*/ 3901440 h 3901440"/>
              <a:gd name="connsiteX8" fmla="*/ 0 w 1047750"/>
              <a:gd name="connsiteY8" fmla="*/ 3901440 h 3901440"/>
              <a:gd name="connsiteX9" fmla="*/ 0 w 1047750"/>
              <a:gd name="connsiteY9" fmla="*/ 3901440 h 3901440"/>
              <a:gd name="connsiteX10" fmla="*/ 0 w 1047750"/>
              <a:gd name="connsiteY10" fmla="*/ 174629 h 3901440"/>
              <a:gd name="connsiteX11" fmla="*/ 51148 w 1047750"/>
              <a:gd name="connsiteY11" fmla="*/ 51148 h 3901440"/>
              <a:gd name="connsiteX12" fmla="*/ 174629 w 1047750"/>
              <a:gd name="connsiteY12" fmla="*/ 1 h 3901440"/>
              <a:gd name="connsiteX13" fmla="*/ 174629 w 1047750"/>
              <a:gd name="connsiteY13" fmla="*/ 0 h 390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47750" h="3901440">
                <a:moveTo>
                  <a:pt x="1047750" y="650256"/>
                </a:moveTo>
                <a:lnTo>
                  <a:pt x="1047750" y="3251184"/>
                </a:lnTo>
                <a:cubicBezTo>
                  <a:pt x="1047750" y="3423644"/>
                  <a:pt x="1042809" y="3589037"/>
                  <a:pt x="1034014" y="3710982"/>
                </a:cubicBezTo>
                <a:cubicBezTo>
                  <a:pt x="1025219" y="3832927"/>
                  <a:pt x="1013290" y="3901438"/>
                  <a:pt x="1000853" y="3901434"/>
                </a:cubicBezTo>
                <a:cubicBezTo>
                  <a:pt x="667235" y="3901434"/>
                  <a:pt x="333617" y="3901438"/>
                  <a:pt x="0" y="3901438"/>
                </a:cubicBezTo>
                <a:lnTo>
                  <a:pt x="0" y="3901438"/>
                </a:lnTo>
                <a:lnTo>
                  <a:pt x="0" y="3901438"/>
                </a:lnTo>
                <a:lnTo>
                  <a:pt x="0" y="2"/>
                </a:lnTo>
                <a:lnTo>
                  <a:pt x="0" y="2"/>
                </a:lnTo>
                <a:lnTo>
                  <a:pt x="0" y="2"/>
                </a:lnTo>
                <a:lnTo>
                  <a:pt x="1000853" y="2"/>
                </a:lnTo>
                <a:cubicBezTo>
                  <a:pt x="1013291" y="2"/>
                  <a:pt x="1025219" y="68509"/>
                  <a:pt x="1034014" y="190458"/>
                </a:cubicBezTo>
                <a:cubicBezTo>
                  <a:pt x="1042809" y="312403"/>
                  <a:pt x="1047750" y="477800"/>
                  <a:pt x="1047750" y="650256"/>
                </a:cubicBezTo>
                <a:lnTo>
                  <a:pt x="1047750" y="650256"/>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2391" tIns="87343" rIns="123536" bIns="87343" numCol="1" spcCol="1270" anchor="ctr" anchorCtr="0">
            <a:noAutofit/>
          </a:bodyPr>
          <a:lstStyle/>
          <a:p>
            <a:pPr marL="0" lvl="1" algn="ctr" defTabSz="844550">
              <a:lnSpc>
                <a:spcPct val="90000"/>
              </a:lnSpc>
              <a:spcBef>
                <a:spcPct val="0"/>
              </a:spcBef>
              <a:spcAft>
                <a:spcPct val="15000"/>
              </a:spcAft>
            </a:pPr>
            <a:r>
              <a:rPr lang="en-US" sz="2400" dirty="0">
                <a:latin typeface="+mj-lt"/>
              </a:rPr>
              <a:t>Six Sub-Tasks to choose from</a:t>
            </a:r>
          </a:p>
        </p:txBody>
      </p:sp>
      <p:sp>
        <p:nvSpPr>
          <p:cNvPr id="7" name="Freeform 6"/>
          <p:cNvSpPr/>
          <p:nvPr/>
        </p:nvSpPr>
        <p:spPr>
          <a:xfrm>
            <a:off x="2743200" y="2819400"/>
            <a:ext cx="5715000" cy="1524000"/>
          </a:xfrm>
          <a:custGeom>
            <a:avLst/>
            <a:gdLst>
              <a:gd name="connsiteX0" fmla="*/ 174629 w 1047750"/>
              <a:gd name="connsiteY0" fmla="*/ 0 h 3901440"/>
              <a:gd name="connsiteX1" fmla="*/ 873121 w 1047750"/>
              <a:gd name="connsiteY1" fmla="*/ 0 h 3901440"/>
              <a:gd name="connsiteX2" fmla="*/ 996602 w 1047750"/>
              <a:gd name="connsiteY2" fmla="*/ 51148 h 3901440"/>
              <a:gd name="connsiteX3" fmla="*/ 1047749 w 1047750"/>
              <a:gd name="connsiteY3" fmla="*/ 174629 h 3901440"/>
              <a:gd name="connsiteX4" fmla="*/ 1047750 w 1047750"/>
              <a:gd name="connsiteY4" fmla="*/ 3901440 h 3901440"/>
              <a:gd name="connsiteX5" fmla="*/ 1047750 w 1047750"/>
              <a:gd name="connsiteY5" fmla="*/ 3901440 h 3901440"/>
              <a:gd name="connsiteX6" fmla="*/ 1047750 w 1047750"/>
              <a:gd name="connsiteY6" fmla="*/ 3901440 h 3901440"/>
              <a:gd name="connsiteX7" fmla="*/ 0 w 1047750"/>
              <a:gd name="connsiteY7" fmla="*/ 3901440 h 3901440"/>
              <a:gd name="connsiteX8" fmla="*/ 0 w 1047750"/>
              <a:gd name="connsiteY8" fmla="*/ 3901440 h 3901440"/>
              <a:gd name="connsiteX9" fmla="*/ 0 w 1047750"/>
              <a:gd name="connsiteY9" fmla="*/ 3901440 h 3901440"/>
              <a:gd name="connsiteX10" fmla="*/ 0 w 1047750"/>
              <a:gd name="connsiteY10" fmla="*/ 174629 h 3901440"/>
              <a:gd name="connsiteX11" fmla="*/ 51148 w 1047750"/>
              <a:gd name="connsiteY11" fmla="*/ 51148 h 3901440"/>
              <a:gd name="connsiteX12" fmla="*/ 174629 w 1047750"/>
              <a:gd name="connsiteY12" fmla="*/ 1 h 3901440"/>
              <a:gd name="connsiteX13" fmla="*/ 174629 w 1047750"/>
              <a:gd name="connsiteY13" fmla="*/ 0 h 390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47750" h="3901440">
                <a:moveTo>
                  <a:pt x="1047750" y="650256"/>
                </a:moveTo>
                <a:lnTo>
                  <a:pt x="1047750" y="3251184"/>
                </a:lnTo>
                <a:cubicBezTo>
                  <a:pt x="1047750" y="3423644"/>
                  <a:pt x="1042809" y="3589037"/>
                  <a:pt x="1034014" y="3710982"/>
                </a:cubicBezTo>
                <a:cubicBezTo>
                  <a:pt x="1025219" y="3832927"/>
                  <a:pt x="1013290" y="3901438"/>
                  <a:pt x="1000853" y="3901434"/>
                </a:cubicBezTo>
                <a:cubicBezTo>
                  <a:pt x="667235" y="3901434"/>
                  <a:pt x="333617" y="3901438"/>
                  <a:pt x="0" y="3901438"/>
                </a:cubicBezTo>
                <a:lnTo>
                  <a:pt x="0" y="3901438"/>
                </a:lnTo>
                <a:lnTo>
                  <a:pt x="0" y="3901438"/>
                </a:lnTo>
                <a:lnTo>
                  <a:pt x="0" y="2"/>
                </a:lnTo>
                <a:lnTo>
                  <a:pt x="0" y="2"/>
                </a:lnTo>
                <a:lnTo>
                  <a:pt x="0" y="2"/>
                </a:lnTo>
                <a:lnTo>
                  <a:pt x="1000853" y="2"/>
                </a:lnTo>
                <a:cubicBezTo>
                  <a:pt x="1013291" y="2"/>
                  <a:pt x="1025219" y="68509"/>
                  <a:pt x="1034014" y="190458"/>
                </a:cubicBezTo>
                <a:cubicBezTo>
                  <a:pt x="1042809" y="312403"/>
                  <a:pt x="1047750" y="477800"/>
                  <a:pt x="1047750" y="650256"/>
                </a:cubicBezTo>
                <a:lnTo>
                  <a:pt x="1047750" y="650256"/>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2391" tIns="87342" rIns="123536" bIns="87343" numCol="1" spcCol="1270" anchor="ctr" anchorCtr="0">
            <a:noAutofit/>
          </a:bodyPr>
          <a:lstStyle/>
          <a:p>
            <a:pPr lvl="0" fontAlgn="base">
              <a:spcBef>
                <a:spcPct val="0"/>
              </a:spcBef>
              <a:spcAft>
                <a:spcPct val="0"/>
              </a:spcAft>
              <a:buFont typeface="Arial" pitchFamily="34" charset="0"/>
              <a:buChar char="•"/>
            </a:pPr>
            <a:r>
              <a:rPr lang="en-US" dirty="0">
                <a:latin typeface="+mj-lt"/>
              </a:rPr>
              <a:t>3.2 – Alternative Fuel Vehicle and Compliance Coordination Efforts</a:t>
            </a:r>
          </a:p>
          <a:p>
            <a:pPr lvl="0" fontAlgn="base">
              <a:spcBef>
                <a:spcPct val="0"/>
              </a:spcBef>
              <a:spcAft>
                <a:spcPct val="0"/>
              </a:spcAft>
            </a:pPr>
            <a:endParaRPr lang="en-US" dirty="0">
              <a:latin typeface="+mj-lt"/>
            </a:endParaRPr>
          </a:p>
          <a:p>
            <a:pPr lvl="0" fontAlgn="base">
              <a:spcBef>
                <a:spcPct val="0"/>
              </a:spcBef>
              <a:spcAft>
                <a:spcPct val="0"/>
              </a:spcAft>
              <a:buFont typeface="Arial" pitchFamily="34" charset="0"/>
              <a:buChar char="•"/>
            </a:pPr>
            <a:r>
              <a:rPr lang="en-US" dirty="0">
                <a:latin typeface="+mj-lt"/>
              </a:rPr>
              <a:t>3.4 – General Stakeholder Outreach / Awareness Events and Activities</a:t>
            </a:r>
          </a:p>
          <a:p>
            <a:pPr lvl="0" eaLnBrk="0" fontAlgn="base" hangingPunct="0">
              <a:spcBef>
                <a:spcPct val="0"/>
              </a:spcBef>
              <a:spcAft>
                <a:spcPct val="0"/>
              </a:spcAft>
              <a:buFont typeface="Arial" pitchFamily="34" charset="0"/>
              <a:buChar char="•"/>
            </a:pPr>
            <a:endParaRPr lang="en-US" sz="1400" dirty="0">
              <a:latin typeface="+mj-lt"/>
            </a:endParaRPr>
          </a:p>
        </p:txBody>
      </p:sp>
      <p:sp>
        <p:nvSpPr>
          <p:cNvPr id="8" name="Freeform 7"/>
          <p:cNvSpPr/>
          <p:nvPr/>
        </p:nvSpPr>
        <p:spPr>
          <a:xfrm>
            <a:off x="230414" y="2750105"/>
            <a:ext cx="2057400" cy="1059657"/>
          </a:xfrm>
          <a:custGeom>
            <a:avLst/>
            <a:gdLst>
              <a:gd name="connsiteX0" fmla="*/ 0 w 2194560"/>
              <a:gd name="connsiteY0" fmla="*/ 218286 h 1309687"/>
              <a:gd name="connsiteX1" fmla="*/ 63935 w 2194560"/>
              <a:gd name="connsiteY1" fmla="*/ 63935 h 1309687"/>
              <a:gd name="connsiteX2" fmla="*/ 218287 w 2194560"/>
              <a:gd name="connsiteY2" fmla="*/ 1 h 1309687"/>
              <a:gd name="connsiteX3" fmla="*/ 1976274 w 2194560"/>
              <a:gd name="connsiteY3" fmla="*/ 0 h 1309687"/>
              <a:gd name="connsiteX4" fmla="*/ 2130625 w 2194560"/>
              <a:gd name="connsiteY4" fmla="*/ 63935 h 1309687"/>
              <a:gd name="connsiteX5" fmla="*/ 2194559 w 2194560"/>
              <a:gd name="connsiteY5" fmla="*/ 218287 h 1309687"/>
              <a:gd name="connsiteX6" fmla="*/ 2194560 w 2194560"/>
              <a:gd name="connsiteY6" fmla="*/ 1091401 h 1309687"/>
              <a:gd name="connsiteX7" fmla="*/ 2130625 w 2194560"/>
              <a:gd name="connsiteY7" fmla="*/ 1245753 h 1309687"/>
              <a:gd name="connsiteX8" fmla="*/ 1976273 w 2194560"/>
              <a:gd name="connsiteY8" fmla="*/ 1309687 h 1309687"/>
              <a:gd name="connsiteX9" fmla="*/ 218286 w 2194560"/>
              <a:gd name="connsiteY9" fmla="*/ 1309687 h 1309687"/>
              <a:gd name="connsiteX10" fmla="*/ 63934 w 2194560"/>
              <a:gd name="connsiteY10" fmla="*/ 1245752 h 1309687"/>
              <a:gd name="connsiteX11" fmla="*/ 0 w 2194560"/>
              <a:gd name="connsiteY11" fmla="*/ 1091400 h 1309687"/>
              <a:gd name="connsiteX12" fmla="*/ 0 w 2194560"/>
              <a:gd name="connsiteY12" fmla="*/ 218286 h 1309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94560" h="1309687">
                <a:moveTo>
                  <a:pt x="0" y="218286"/>
                </a:moveTo>
                <a:cubicBezTo>
                  <a:pt x="0" y="160393"/>
                  <a:pt x="22998" y="104871"/>
                  <a:pt x="63935" y="63935"/>
                </a:cubicBezTo>
                <a:cubicBezTo>
                  <a:pt x="104872" y="22998"/>
                  <a:pt x="160394" y="1"/>
                  <a:pt x="218287" y="1"/>
                </a:cubicBezTo>
                <a:lnTo>
                  <a:pt x="1976274" y="0"/>
                </a:lnTo>
                <a:cubicBezTo>
                  <a:pt x="2034167" y="0"/>
                  <a:pt x="2089689" y="22998"/>
                  <a:pt x="2130625" y="63935"/>
                </a:cubicBezTo>
                <a:cubicBezTo>
                  <a:pt x="2171562" y="104872"/>
                  <a:pt x="2194559" y="160394"/>
                  <a:pt x="2194559" y="218287"/>
                </a:cubicBezTo>
                <a:cubicBezTo>
                  <a:pt x="2194559" y="509325"/>
                  <a:pt x="2194560" y="800363"/>
                  <a:pt x="2194560" y="1091401"/>
                </a:cubicBezTo>
                <a:cubicBezTo>
                  <a:pt x="2194560" y="1149294"/>
                  <a:pt x="2171562" y="1204816"/>
                  <a:pt x="2130625" y="1245753"/>
                </a:cubicBezTo>
                <a:cubicBezTo>
                  <a:pt x="2089688" y="1286690"/>
                  <a:pt x="2034166" y="1309687"/>
                  <a:pt x="1976273" y="1309687"/>
                </a:cubicBezTo>
                <a:lnTo>
                  <a:pt x="218286" y="1309687"/>
                </a:lnTo>
                <a:cubicBezTo>
                  <a:pt x="160393" y="1309687"/>
                  <a:pt x="104871" y="1286689"/>
                  <a:pt x="63934" y="1245752"/>
                </a:cubicBezTo>
                <a:cubicBezTo>
                  <a:pt x="22997" y="1204815"/>
                  <a:pt x="0" y="1149293"/>
                  <a:pt x="0" y="1091400"/>
                </a:cubicBezTo>
                <a:lnTo>
                  <a:pt x="0" y="218286"/>
                </a:lnTo>
                <a:close/>
              </a:path>
            </a:pathLst>
          </a:custGeom>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136324" tIns="100129" rIns="136324" bIns="100129" numCol="1" spcCol="1270" anchor="ctr" anchorCtr="0">
            <a:noAutofit/>
          </a:bodyPr>
          <a:lstStyle/>
          <a:p>
            <a:pPr lvl="0" algn="ctr" defTabSz="844550">
              <a:lnSpc>
                <a:spcPct val="90000"/>
              </a:lnSpc>
              <a:spcBef>
                <a:spcPct val="0"/>
              </a:spcBef>
              <a:spcAft>
                <a:spcPct val="35000"/>
              </a:spcAft>
            </a:pPr>
            <a:endParaRPr lang="en-US" sz="1900" b="1" dirty="0">
              <a:latin typeface="+mj-lt"/>
            </a:endParaRPr>
          </a:p>
          <a:p>
            <a:pPr lvl="0" algn="ctr" defTabSz="844550">
              <a:lnSpc>
                <a:spcPct val="90000"/>
              </a:lnSpc>
              <a:spcBef>
                <a:spcPct val="0"/>
              </a:spcBef>
              <a:spcAft>
                <a:spcPct val="35000"/>
              </a:spcAft>
            </a:pPr>
            <a:r>
              <a:rPr lang="en-US" sz="1900" b="1" dirty="0">
                <a:latin typeface="+mj-lt"/>
              </a:rPr>
              <a:t>Staff will do 2 Sub-Tasks:</a:t>
            </a:r>
          </a:p>
          <a:p>
            <a:pPr lvl="0" algn="ctr" defTabSz="844550">
              <a:lnSpc>
                <a:spcPct val="90000"/>
              </a:lnSpc>
              <a:spcBef>
                <a:spcPct val="0"/>
              </a:spcBef>
              <a:spcAft>
                <a:spcPct val="35000"/>
              </a:spcAft>
            </a:pPr>
            <a:endParaRPr lang="en-US" sz="1900" b="1" kern="1200" dirty="0">
              <a:latin typeface="+mj-lt"/>
            </a:endParaRPr>
          </a:p>
        </p:txBody>
      </p:sp>
      <p:sp>
        <p:nvSpPr>
          <p:cNvPr id="9" name="Freeform 8"/>
          <p:cNvSpPr/>
          <p:nvPr/>
        </p:nvSpPr>
        <p:spPr>
          <a:xfrm>
            <a:off x="2733675" y="4419600"/>
            <a:ext cx="5806440" cy="2347914"/>
          </a:xfrm>
          <a:custGeom>
            <a:avLst/>
            <a:gdLst>
              <a:gd name="connsiteX0" fmla="*/ 174629 w 1047750"/>
              <a:gd name="connsiteY0" fmla="*/ 0 h 3901440"/>
              <a:gd name="connsiteX1" fmla="*/ 873121 w 1047750"/>
              <a:gd name="connsiteY1" fmla="*/ 0 h 3901440"/>
              <a:gd name="connsiteX2" fmla="*/ 996602 w 1047750"/>
              <a:gd name="connsiteY2" fmla="*/ 51148 h 3901440"/>
              <a:gd name="connsiteX3" fmla="*/ 1047749 w 1047750"/>
              <a:gd name="connsiteY3" fmla="*/ 174629 h 3901440"/>
              <a:gd name="connsiteX4" fmla="*/ 1047750 w 1047750"/>
              <a:gd name="connsiteY4" fmla="*/ 3901440 h 3901440"/>
              <a:gd name="connsiteX5" fmla="*/ 1047750 w 1047750"/>
              <a:gd name="connsiteY5" fmla="*/ 3901440 h 3901440"/>
              <a:gd name="connsiteX6" fmla="*/ 1047750 w 1047750"/>
              <a:gd name="connsiteY6" fmla="*/ 3901440 h 3901440"/>
              <a:gd name="connsiteX7" fmla="*/ 0 w 1047750"/>
              <a:gd name="connsiteY7" fmla="*/ 3901440 h 3901440"/>
              <a:gd name="connsiteX8" fmla="*/ 0 w 1047750"/>
              <a:gd name="connsiteY8" fmla="*/ 3901440 h 3901440"/>
              <a:gd name="connsiteX9" fmla="*/ 0 w 1047750"/>
              <a:gd name="connsiteY9" fmla="*/ 3901440 h 3901440"/>
              <a:gd name="connsiteX10" fmla="*/ 0 w 1047750"/>
              <a:gd name="connsiteY10" fmla="*/ 174629 h 3901440"/>
              <a:gd name="connsiteX11" fmla="*/ 51148 w 1047750"/>
              <a:gd name="connsiteY11" fmla="*/ 51148 h 3901440"/>
              <a:gd name="connsiteX12" fmla="*/ 174629 w 1047750"/>
              <a:gd name="connsiteY12" fmla="*/ 1 h 3901440"/>
              <a:gd name="connsiteX13" fmla="*/ 174629 w 1047750"/>
              <a:gd name="connsiteY13" fmla="*/ 0 h 390144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Lst>
            <a:rect l="l" t="t" r="r" b="b"/>
            <a:pathLst>
              <a:path w="1047750" h="3901440">
                <a:moveTo>
                  <a:pt x="1047750" y="650256"/>
                </a:moveTo>
                <a:lnTo>
                  <a:pt x="1047750" y="3251184"/>
                </a:lnTo>
                <a:cubicBezTo>
                  <a:pt x="1047750" y="3423644"/>
                  <a:pt x="1042809" y="3589037"/>
                  <a:pt x="1034014" y="3710982"/>
                </a:cubicBezTo>
                <a:cubicBezTo>
                  <a:pt x="1025219" y="3832927"/>
                  <a:pt x="1013290" y="3901438"/>
                  <a:pt x="1000853" y="3901434"/>
                </a:cubicBezTo>
                <a:cubicBezTo>
                  <a:pt x="667235" y="3901434"/>
                  <a:pt x="333617" y="3901438"/>
                  <a:pt x="0" y="3901438"/>
                </a:cubicBezTo>
                <a:lnTo>
                  <a:pt x="0" y="3901438"/>
                </a:lnTo>
                <a:lnTo>
                  <a:pt x="0" y="3901438"/>
                </a:lnTo>
                <a:lnTo>
                  <a:pt x="0" y="2"/>
                </a:lnTo>
                <a:lnTo>
                  <a:pt x="0" y="2"/>
                </a:lnTo>
                <a:lnTo>
                  <a:pt x="0" y="2"/>
                </a:lnTo>
                <a:lnTo>
                  <a:pt x="1000853" y="2"/>
                </a:lnTo>
                <a:cubicBezTo>
                  <a:pt x="1013291" y="2"/>
                  <a:pt x="1025219" y="68509"/>
                  <a:pt x="1034014" y="190458"/>
                </a:cubicBezTo>
                <a:cubicBezTo>
                  <a:pt x="1042809" y="312403"/>
                  <a:pt x="1047750" y="477800"/>
                  <a:pt x="1047750" y="650256"/>
                </a:cubicBezTo>
                <a:lnTo>
                  <a:pt x="1047750" y="650256"/>
                </a:lnTo>
                <a:close/>
              </a:path>
            </a:pathLst>
          </a:custGeom>
        </p:spPr>
        <p:style>
          <a:lnRef idx="2">
            <a:schemeClr val="accent1">
              <a:alpha val="90000"/>
              <a:tint val="40000"/>
              <a:hueOff val="0"/>
              <a:satOff val="0"/>
              <a:lumOff val="0"/>
              <a:alphaOff val="0"/>
            </a:schemeClr>
          </a:lnRef>
          <a:fillRef idx="1">
            <a:schemeClr val="accent1">
              <a:alpha val="90000"/>
              <a:tint val="40000"/>
              <a:hueOff val="0"/>
              <a:satOff val="0"/>
              <a:lumOff val="0"/>
              <a:alphaOff val="0"/>
            </a:schemeClr>
          </a:fillRef>
          <a:effectRef idx="0">
            <a:schemeClr val="accent1">
              <a:alpha val="90000"/>
              <a:tint val="40000"/>
              <a:hueOff val="0"/>
              <a:satOff val="0"/>
              <a:lumOff val="0"/>
              <a:alphaOff val="0"/>
            </a:schemeClr>
          </a:effectRef>
          <a:fontRef idx="minor">
            <a:schemeClr val="dk1">
              <a:hueOff val="0"/>
              <a:satOff val="0"/>
              <a:lumOff val="0"/>
              <a:alphaOff val="0"/>
            </a:schemeClr>
          </a:fontRef>
        </p:style>
        <p:txBody>
          <a:bodyPr spcFirstLastPara="0" vert="horz" wrap="square" lIns="72391" tIns="87342" rIns="123536" bIns="87343" numCol="1" spcCol="1270" anchor="ctr" anchorCtr="0">
            <a:noAutofit/>
          </a:bodyPr>
          <a:lstStyle/>
          <a:p>
            <a:pPr marL="171450" lvl="1" indent="-171450" defTabSz="844550">
              <a:lnSpc>
                <a:spcPct val="90000"/>
              </a:lnSpc>
              <a:spcBef>
                <a:spcPct val="0"/>
              </a:spcBef>
              <a:spcAft>
                <a:spcPct val="15000"/>
              </a:spcAft>
              <a:buFont typeface="Arial" pitchFamily="34" charset="0"/>
              <a:buChar char="•"/>
            </a:pPr>
            <a:r>
              <a:rPr lang="en-US" sz="1900" dirty="0">
                <a:latin typeface="+mj-lt"/>
              </a:rPr>
              <a:t>3.1 – Stake Holder Listening Sessions</a:t>
            </a:r>
          </a:p>
          <a:p>
            <a:pPr marL="0" lvl="1" defTabSz="844550">
              <a:lnSpc>
                <a:spcPct val="90000"/>
              </a:lnSpc>
              <a:spcBef>
                <a:spcPct val="0"/>
              </a:spcBef>
              <a:spcAft>
                <a:spcPct val="15000"/>
              </a:spcAft>
            </a:pPr>
            <a:endParaRPr lang="en-US" sz="1900" dirty="0">
              <a:latin typeface="+mj-lt"/>
            </a:endParaRPr>
          </a:p>
          <a:p>
            <a:pPr marL="171450" lvl="1" indent="-171450" defTabSz="844550">
              <a:lnSpc>
                <a:spcPct val="90000"/>
              </a:lnSpc>
              <a:spcBef>
                <a:spcPct val="0"/>
              </a:spcBef>
              <a:spcAft>
                <a:spcPct val="15000"/>
              </a:spcAft>
              <a:buFont typeface="Arial" pitchFamily="34" charset="0"/>
              <a:buChar char="•"/>
            </a:pPr>
            <a:r>
              <a:rPr lang="en-US" sz="1900" dirty="0">
                <a:latin typeface="+mj-lt"/>
              </a:rPr>
              <a:t>3.3 - Alternative Fuel Vehicle Infrastructure Development and Corridor Planning</a:t>
            </a:r>
          </a:p>
          <a:p>
            <a:pPr marL="171450" lvl="1" indent="-171450" defTabSz="844550">
              <a:lnSpc>
                <a:spcPct val="90000"/>
              </a:lnSpc>
              <a:spcBef>
                <a:spcPct val="0"/>
              </a:spcBef>
              <a:spcAft>
                <a:spcPct val="15000"/>
              </a:spcAft>
              <a:buFont typeface="Arial" pitchFamily="34" charset="0"/>
              <a:buChar char="•"/>
            </a:pPr>
            <a:endParaRPr lang="en-US" sz="1900" dirty="0">
              <a:latin typeface="+mj-lt"/>
            </a:endParaRPr>
          </a:p>
          <a:p>
            <a:pPr marL="171450" lvl="1" indent="-171450" defTabSz="844550">
              <a:lnSpc>
                <a:spcPct val="90000"/>
              </a:lnSpc>
              <a:spcBef>
                <a:spcPct val="0"/>
              </a:spcBef>
              <a:spcAft>
                <a:spcPct val="15000"/>
              </a:spcAft>
              <a:buFont typeface="Arial" pitchFamily="34" charset="0"/>
              <a:buChar char="•"/>
            </a:pPr>
            <a:r>
              <a:rPr lang="en-US" sz="1900" dirty="0">
                <a:latin typeface="+mj-lt"/>
              </a:rPr>
              <a:t>3.5 – Technical Assistance and Fleet Coaching</a:t>
            </a:r>
          </a:p>
          <a:p>
            <a:pPr marL="171450" lvl="1" indent="-171450" defTabSz="844550">
              <a:lnSpc>
                <a:spcPct val="90000"/>
              </a:lnSpc>
              <a:spcBef>
                <a:spcPct val="0"/>
              </a:spcBef>
              <a:spcAft>
                <a:spcPct val="15000"/>
              </a:spcAft>
              <a:buFont typeface="Arial" pitchFamily="34" charset="0"/>
              <a:buChar char="•"/>
            </a:pPr>
            <a:endParaRPr lang="en-US" sz="1900" dirty="0">
              <a:latin typeface="+mj-lt"/>
            </a:endParaRPr>
          </a:p>
          <a:p>
            <a:pPr marL="171450" lvl="1" indent="-171450" defTabSz="844550">
              <a:lnSpc>
                <a:spcPct val="90000"/>
              </a:lnSpc>
              <a:spcBef>
                <a:spcPct val="0"/>
              </a:spcBef>
              <a:spcAft>
                <a:spcPct val="15000"/>
              </a:spcAft>
              <a:buFont typeface="Arial" pitchFamily="34" charset="0"/>
              <a:buChar char="•"/>
            </a:pPr>
            <a:r>
              <a:rPr lang="en-US" sz="1900" dirty="0">
                <a:latin typeface="+mj-lt"/>
              </a:rPr>
              <a:t>3.6 – Technical Training and Education</a:t>
            </a:r>
          </a:p>
        </p:txBody>
      </p:sp>
      <p:sp>
        <p:nvSpPr>
          <p:cNvPr id="10" name="Freeform 9"/>
          <p:cNvSpPr/>
          <p:nvPr/>
        </p:nvSpPr>
        <p:spPr>
          <a:xfrm>
            <a:off x="230414" y="4067175"/>
            <a:ext cx="2057400" cy="1197768"/>
          </a:xfrm>
          <a:custGeom>
            <a:avLst/>
            <a:gdLst>
              <a:gd name="connsiteX0" fmla="*/ 0 w 2194560"/>
              <a:gd name="connsiteY0" fmla="*/ 218286 h 1309687"/>
              <a:gd name="connsiteX1" fmla="*/ 63935 w 2194560"/>
              <a:gd name="connsiteY1" fmla="*/ 63935 h 1309687"/>
              <a:gd name="connsiteX2" fmla="*/ 218287 w 2194560"/>
              <a:gd name="connsiteY2" fmla="*/ 1 h 1309687"/>
              <a:gd name="connsiteX3" fmla="*/ 1976274 w 2194560"/>
              <a:gd name="connsiteY3" fmla="*/ 0 h 1309687"/>
              <a:gd name="connsiteX4" fmla="*/ 2130625 w 2194560"/>
              <a:gd name="connsiteY4" fmla="*/ 63935 h 1309687"/>
              <a:gd name="connsiteX5" fmla="*/ 2194559 w 2194560"/>
              <a:gd name="connsiteY5" fmla="*/ 218287 h 1309687"/>
              <a:gd name="connsiteX6" fmla="*/ 2194560 w 2194560"/>
              <a:gd name="connsiteY6" fmla="*/ 1091401 h 1309687"/>
              <a:gd name="connsiteX7" fmla="*/ 2130625 w 2194560"/>
              <a:gd name="connsiteY7" fmla="*/ 1245753 h 1309687"/>
              <a:gd name="connsiteX8" fmla="*/ 1976273 w 2194560"/>
              <a:gd name="connsiteY8" fmla="*/ 1309687 h 1309687"/>
              <a:gd name="connsiteX9" fmla="*/ 218286 w 2194560"/>
              <a:gd name="connsiteY9" fmla="*/ 1309687 h 1309687"/>
              <a:gd name="connsiteX10" fmla="*/ 63934 w 2194560"/>
              <a:gd name="connsiteY10" fmla="*/ 1245752 h 1309687"/>
              <a:gd name="connsiteX11" fmla="*/ 0 w 2194560"/>
              <a:gd name="connsiteY11" fmla="*/ 1091400 h 1309687"/>
              <a:gd name="connsiteX12" fmla="*/ 0 w 2194560"/>
              <a:gd name="connsiteY12" fmla="*/ 218286 h 130968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2194560" h="1309687">
                <a:moveTo>
                  <a:pt x="0" y="218286"/>
                </a:moveTo>
                <a:cubicBezTo>
                  <a:pt x="0" y="160393"/>
                  <a:pt x="22998" y="104871"/>
                  <a:pt x="63935" y="63935"/>
                </a:cubicBezTo>
                <a:cubicBezTo>
                  <a:pt x="104872" y="22998"/>
                  <a:pt x="160394" y="1"/>
                  <a:pt x="218287" y="1"/>
                </a:cubicBezTo>
                <a:lnTo>
                  <a:pt x="1976274" y="0"/>
                </a:lnTo>
                <a:cubicBezTo>
                  <a:pt x="2034167" y="0"/>
                  <a:pt x="2089689" y="22998"/>
                  <a:pt x="2130625" y="63935"/>
                </a:cubicBezTo>
                <a:cubicBezTo>
                  <a:pt x="2171562" y="104872"/>
                  <a:pt x="2194559" y="160394"/>
                  <a:pt x="2194559" y="218287"/>
                </a:cubicBezTo>
                <a:cubicBezTo>
                  <a:pt x="2194559" y="509325"/>
                  <a:pt x="2194560" y="800363"/>
                  <a:pt x="2194560" y="1091401"/>
                </a:cubicBezTo>
                <a:cubicBezTo>
                  <a:pt x="2194560" y="1149294"/>
                  <a:pt x="2171562" y="1204816"/>
                  <a:pt x="2130625" y="1245753"/>
                </a:cubicBezTo>
                <a:cubicBezTo>
                  <a:pt x="2089688" y="1286690"/>
                  <a:pt x="2034166" y="1309687"/>
                  <a:pt x="1976273" y="1309687"/>
                </a:cubicBezTo>
                <a:lnTo>
                  <a:pt x="218286" y="1309687"/>
                </a:lnTo>
                <a:cubicBezTo>
                  <a:pt x="160393" y="1309687"/>
                  <a:pt x="104871" y="1286689"/>
                  <a:pt x="63934" y="1245752"/>
                </a:cubicBezTo>
                <a:cubicBezTo>
                  <a:pt x="22997" y="1204815"/>
                  <a:pt x="0" y="1149293"/>
                  <a:pt x="0" y="1091400"/>
                </a:cubicBezTo>
                <a:lnTo>
                  <a:pt x="0" y="218286"/>
                </a:lnTo>
                <a:close/>
              </a:path>
            </a:pathLst>
          </a:custGeom>
        </p:spPr>
        <p:style>
          <a:lnRef idx="3">
            <a:schemeClr val="lt1">
              <a:hueOff val="0"/>
              <a:satOff val="0"/>
              <a:lumOff val="0"/>
              <a:alphaOff val="0"/>
            </a:schemeClr>
          </a:lnRef>
          <a:fillRef idx="1">
            <a:schemeClr val="accent1">
              <a:hueOff val="0"/>
              <a:satOff val="0"/>
              <a:lumOff val="0"/>
              <a:alphaOff val="0"/>
            </a:schemeClr>
          </a:fillRef>
          <a:effectRef idx="1">
            <a:schemeClr val="accent1">
              <a:hueOff val="0"/>
              <a:satOff val="0"/>
              <a:lumOff val="0"/>
              <a:alphaOff val="0"/>
            </a:schemeClr>
          </a:effectRef>
          <a:fontRef idx="minor">
            <a:schemeClr val="lt1"/>
          </a:fontRef>
        </p:style>
        <p:txBody>
          <a:bodyPr spcFirstLastPara="0" vert="horz" wrap="square" lIns="136324" tIns="100129" rIns="136324" bIns="100129" numCol="1" spcCol="1270" anchor="ctr" anchorCtr="0">
            <a:noAutofit/>
          </a:bodyPr>
          <a:lstStyle/>
          <a:p>
            <a:pPr lvl="0" algn="ctr" defTabSz="844550">
              <a:lnSpc>
                <a:spcPct val="90000"/>
              </a:lnSpc>
              <a:spcBef>
                <a:spcPct val="0"/>
              </a:spcBef>
              <a:spcAft>
                <a:spcPct val="35000"/>
              </a:spcAft>
            </a:pPr>
            <a:r>
              <a:rPr lang="en-US" sz="1900" b="1" dirty="0">
                <a:latin typeface="+mj-lt"/>
              </a:rPr>
              <a:t>Seeking Feedback on 1 More Sub-Task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Chosen Sub-Task</a:t>
            </a:r>
          </a:p>
        </p:txBody>
      </p:sp>
      <p:sp>
        <p:nvSpPr>
          <p:cNvPr id="3" name="Slide Number Placeholder 2"/>
          <p:cNvSpPr>
            <a:spLocks noGrp="1"/>
          </p:cNvSpPr>
          <p:nvPr>
            <p:ph type="sldNum" sz="quarter" idx="12"/>
          </p:nvPr>
        </p:nvSpPr>
        <p:spPr/>
        <p:txBody>
          <a:bodyPr>
            <a:normAutofit fontScale="85000" lnSpcReduction="20000"/>
          </a:bodyPr>
          <a:lstStyle/>
          <a:p>
            <a:fld id="{5E313EE9-96EA-41D2-B4AA-436C9FD3307D}" type="slidenum">
              <a:rPr lang="en-US" smtClean="0"/>
              <a:pPr/>
              <a:t>3</a:t>
            </a:fld>
            <a:endParaRPr lang="en-US"/>
          </a:p>
        </p:txBody>
      </p:sp>
      <p:sp>
        <p:nvSpPr>
          <p:cNvPr id="7" name="Freeform 6"/>
          <p:cNvSpPr/>
          <p:nvPr/>
        </p:nvSpPr>
        <p:spPr>
          <a:xfrm>
            <a:off x="990600" y="1905000"/>
            <a:ext cx="7391399" cy="346617"/>
          </a:xfrm>
          <a:custGeom>
            <a:avLst/>
            <a:gdLst>
              <a:gd name="connsiteX0" fmla="*/ 0 w 7391399"/>
              <a:gd name="connsiteY0" fmla="*/ 69997 h 419971"/>
              <a:gd name="connsiteX1" fmla="*/ 20502 w 7391399"/>
              <a:gd name="connsiteY1" fmla="*/ 20502 h 419971"/>
              <a:gd name="connsiteX2" fmla="*/ 69997 w 7391399"/>
              <a:gd name="connsiteY2" fmla="*/ 0 h 419971"/>
              <a:gd name="connsiteX3" fmla="*/ 7321402 w 7391399"/>
              <a:gd name="connsiteY3" fmla="*/ 0 h 419971"/>
              <a:gd name="connsiteX4" fmla="*/ 7370897 w 7391399"/>
              <a:gd name="connsiteY4" fmla="*/ 20502 h 419971"/>
              <a:gd name="connsiteX5" fmla="*/ 7391399 w 7391399"/>
              <a:gd name="connsiteY5" fmla="*/ 69997 h 419971"/>
              <a:gd name="connsiteX6" fmla="*/ 7391399 w 7391399"/>
              <a:gd name="connsiteY6" fmla="*/ 349974 h 419971"/>
              <a:gd name="connsiteX7" fmla="*/ 7370897 w 7391399"/>
              <a:gd name="connsiteY7" fmla="*/ 399469 h 419971"/>
              <a:gd name="connsiteX8" fmla="*/ 7321402 w 7391399"/>
              <a:gd name="connsiteY8" fmla="*/ 419971 h 419971"/>
              <a:gd name="connsiteX9" fmla="*/ 69997 w 7391399"/>
              <a:gd name="connsiteY9" fmla="*/ 419971 h 419971"/>
              <a:gd name="connsiteX10" fmla="*/ 20502 w 7391399"/>
              <a:gd name="connsiteY10" fmla="*/ 399469 h 419971"/>
              <a:gd name="connsiteX11" fmla="*/ 0 w 7391399"/>
              <a:gd name="connsiteY11" fmla="*/ 349974 h 419971"/>
              <a:gd name="connsiteX12" fmla="*/ 0 w 7391399"/>
              <a:gd name="connsiteY12" fmla="*/ 69997 h 419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1399" h="419971">
                <a:moveTo>
                  <a:pt x="0" y="69997"/>
                </a:moveTo>
                <a:cubicBezTo>
                  <a:pt x="0" y="51433"/>
                  <a:pt x="7375" y="33629"/>
                  <a:pt x="20502" y="20502"/>
                </a:cubicBezTo>
                <a:cubicBezTo>
                  <a:pt x="33629" y="7375"/>
                  <a:pt x="51433" y="0"/>
                  <a:pt x="69997" y="0"/>
                </a:cubicBezTo>
                <a:lnTo>
                  <a:pt x="7321402" y="0"/>
                </a:lnTo>
                <a:cubicBezTo>
                  <a:pt x="7339966" y="0"/>
                  <a:pt x="7357770" y="7375"/>
                  <a:pt x="7370897" y="20502"/>
                </a:cubicBezTo>
                <a:cubicBezTo>
                  <a:pt x="7384024" y="33629"/>
                  <a:pt x="7391399" y="51433"/>
                  <a:pt x="7391399" y="69997"/>
                </a:cubicBezTo>
                <a:lnTo>
                  <a:pt x="7391399" y="349974"/>
                </a:lnTo>
                <a:cubicBezTo>
                  <a:pt x="7391399" y="368538"/>
                  <a:pt x="7384024" y="386342"/>
                  <a:pt x="7370897" y="399469"/>
                </a:cubicBezTo>
                <a:cubicBezTo>
                  <a:pt x="7357770" y="412596"/>
                  <a:pt x="7339966" y="419971"/>
                  <a:pt x="7321402" y="419971"/>
                </a:cubicBezTo>
                <a:lnTo>
                  <a:pt x="69997" y="419971"/>
                </a:lnTo>
                <a:cubicBezTo>
                  <a:pt x="51433" y="419971"/>
                  <a:pt x="33629" y="412596"/>
                  <a:pt x="20502" y="399469"/>
                </a:cubicBezTo>
                <a:cubicBezTo>
                  <a:pt x="7375" y="386342"/>
                  <a:pt x="0" y="368538"/>
                  <a:pt x="0" y="349974"/>
                </a:cubicBezTo>
                <a:lnTo>
                  <a:pt x="0" y="6999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1461" tIns="81461" rIns="81461" bIns="81461" numCol="1" spcCol="1270" anchor="ctr" anchorCtr="0">
            <a:noAutofit/>
          </a:bodyPr>
          <a:lstStyle/>
          <a:p>
            <a:pPr lvl="0" defTabSz="711200">
              <a:lnSpc>
                <a:spcPct val="90000"/>
              </a:lnSpc>
              <a:spcBef>
                <a:spcPct val="0"/>
              </a:spcBef>
              <a:spcAft>
                <a:spcPct val="35000"/>
              </a:spcAft>
            </a:pPr>
            <a:r>
              <a:rPr lang="en-US" sz="1600" dirty="0"/>
              <a:t>3.2 – Alternative Fuel Vehicle and Compliance Coordination Efforts</a:t>
            </a:r>
            <a:endParaRPr lang="en-US" sz="1600" b="1" dirty="0"/>
          </a:p>
        </p:txBody>
      </p:sp>
      <p:sp>
        <p:nvSpPr>
          <p:cNvPr id="8" name="Freeform 7"/>
          <p:cNvSpPr/>
          <p:nvPr/>
        </p:nvSpPr>
        <p:spPr>
          <a:xfrm>
            <a:off x="990600" y="2251617"/>
            <a:ext cx="7391399" cy="3691983"/>
          </a:xfrm>
          <a:custGeom>
            <a:avLst/>
            <a:gdLst>
              <a:gd name="connsiteX0" fmla="*/ 0 w 7391399"/>
              <a:gd name="connsiteY0" fmla="*/ 0 h 727928"/>
              <a:gd name="connsiteX1" fmla="*/ 7391399 w 7391399"/>
              <a:gd name="connsiteY1" fmla="*/ 0 h 727928"/>
              <a:gd name="connsiteX2" fmla="*/ 7391399 w 7391399"/>
              <a:gd name="connsiteY2" fmla="*/ 727928 h 727928"/>
              <a:gd name="connsiteX3" fmla="*/ 0 w 7391399"/>
              <a:gd name="connsiteY3" fmla="*/ 727928 h 727928"/>
              <a:gd name="connsiteX4" fmla="*/ 0 w 7391399"/>
              <a:gd name="connsiteY4" fmla="*/ 0 h 7279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727928">
                <a:moveTo>
                  <a:pt x="0" y="0"/>
                </a:moveTo>
                <a:lnTo>
                  <a:pt x="7391399" y="0"/>
                </a:lnTo>
                <a:lnTo>
                  <a:pt x="7391399" y="727928"/>
                </a:lnTo>
                <a:lnTo>
                  <a:pt x="0" y="72792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r>
              <a:rPr lang="en-US" sz="2000" dirty="0"/>
              <a:t>Organize and facilitate activities and projects that advance alternative fuels and advanced vehicle technologies.</a:t>
            </a:r>
          </a:p>
          <a:p>
            <a:endParaRPr lang="en-US" sz="2000" b="1" dirty="0"/>
          </a:p>
          <a:p>
            <a:r>
              <a:rPr lang="en-US" sz="2000" dirty="0"/>
              <a:t>Can be:</a:t>
            </a:r>
          </a:p>
          <a:p>
            <a:pPr marL="342900" indent="-342900">
              <a:buFont typeface="Arial" panose="020B0604020202020204" pitchFamily="34" charset="0"/>
              <a:buChar char="•"/>
            </a:pPr>
            <a:r>
              <a:rPr lang="en-US" sz="2000" dirty="0"/>
              <a:t>H-GAC Clean Vehicles Programs</a:t>
            </a:r>
          </a:p>
          <a:p>
            <a:pPr marL="342900" indent="-342900">
              <a:buFont typeface="Arial" panose="020B0604020202020204" pitchFamily="34" charset="0"/>
              <a:buChar char="•"/>
            </a:pPr>
            <a:r>
              <a:rPr lang="en-US" sz="2000" dirty="0"/>
              <a:t>Helping entities with applications for other State and Federal funding</a:t>
            </a:r>
          </a:p>
        </p:txBody>
      </p:sp>
    </p:spTree>
    <p:extLst>
      <p:ext uri="{BB962C8B-B14F-4D97-AF65-F5344CB8AC3E}">
        <p14:creationId xmlns:p14="http://schemas.microsoft.com/office/powerpoint/2010/main" val="265206637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Chosen Sub-Task</a:t>
            </a:r>
          </a:p>
        </p:txBody>
      </p:sp>
      <p:sp>
        <p:nvSpPr>
          <p:cNvPr id="3" name="Slide Number Placeholder 2"/>
          <p:cNvSpPr>
            <a:spLocks noGrp="1"/>
          </p:cNvSpPr>
          <p:nvPr>
            <p:ph type="sldNum" sz="quarter" idx="12"/>
          </p:nvPr>
        </p:nvSpPr>
        <p:spPr/>
        <p:txBody>
          <a:bodyPr>
            <a:normAutofit fontScale="85000" lnSpcReduction="20000"/>
          </a:bodyPr>
          <a:lstStyle/>
          <a:p>
            <a:fld id="{5E313EE9-96EA-41D2-B4AA-436C9FD3307D}" type="slidenum">
              <a:rPr lang="en-US" smtClean="0"/>
              <a:pPr/>
              <a:t>4</a:t>
            </a:fld>
            <a:endParaRPr lang="en-US"/>
          </a:p>
        </p:txBody>
      </p:sp>
      <p:sp>
        <p:nvSpPr>
          <p:cNvPr id="7" name="Freeform 6"/>
          <p:cNvSpPr/>
          <p:nvPr/>
        </p:nvSpPr>
        <p:spPr>
          <a:xfrm>
            <a:off x="990600" y="1905000"/>
            <a:ext cx="7391399" cy="346617"/>
          </a:xfrm>
          <a:custGeom>
            <a:avLst/>
            <a:gdLst>
              <a:gd name="connsiteX0" fmla="*/ 0 w 7391399"/>
              <a:gd name="connsiteY0" fmla="*/ 69997 h 419971"/>
              <a:gd name="connsiteX1" fmla="*/ 20502 w 7391399"/>
              <a:gd name="connsiteY1" fmla="*/ 20502 h 419971"/>
              <a:gd name="connsiteX2" fmla="*/ 69997 w 7391399"/>
              <a:gd name="connsiteY2" fmla="*/ 0 h 419971"/>
              <a:gd name="connsiteX3" fmla="*/ 7321402 w 7391399"/>
              <a:gd name="connsiteY3" fmla="*/ 0 h 419971"/>
              <a:gd name="connsiteX4" fmla="*/ 7370897 w 7391399"/>
              <a:gd name="connsiteY4" fmla="*/ 20502 h 419971"/>
              <a:gd name="connsiteX5" fmla="*/ 7391399 w 7391399"/>
              <a:gd name="connsiteY5" fmla="*/ 69997 h 419971"/>
              <a:gd name="connsiteX6" fmla="*/ 7391399 w 7391399"/>
              <a:gd name="connsiteY6" fmla="*/ 349974 h 419971"/>
              <a:gd name="connsiteX7" fmla="*/ 7370897 w 7391399"/>
              <a:gd name="connsiteY7" fmla="*/ 399469 h 419971"/>
              <a:gd name="connsiteX8" fmla="*/ 7321402 w 7391399"/>
              <a:gd name="connsiteY8" fmla="*/ 419971 h 419971"/>
              <a:gd name="connsiteX9" fmla="*/ 69997 w 7391399"/>
              <a:gd name="connsiteY9" fmla="*/ 419971 h 419971"/>
              <a:gd name="connsiteX10" fmla="*/ 20502 w 7391399"/>
              <a:gd name="connsiteY10" fmla="*/ 399469 h 419971"/>
              <a:gd name="connsiteX11" fmla="*/ 0 w 7391399"/>
              <a:gd name="connsiteY11" fmla="*/ 349974 h 419971"/>
              <a:gd name="connsiteX12" fmla="*/ 0 w 7391399"/>
              <a:gd name="connsiteY12" fmla="*/ 69997 h 419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1399" h="419971">
                <a:moveTo>
                  <a:pt x="0" y="69997"/>
                </a:moveTo>
                <a:cubicBezTo>
                  <a:pt x="0" y="51433"/>
                  <a:pt x="7375" y="33629"/>
                  <a:pt x="20502" y="20502"/>
                </a:cubicBezTo>
                <a:cubicBezTo>
                  <a:pt x="33629" y="7375"/>
                  <a:pt x="51433" y="0"/>
                  <a:pt x="69997" y="0"/>
                </a:cubicBezTo>
                <a:lnTo>
                  <a:pt x="7321402" y="0"/>
                </a:lnTo>
                <a:cubicBezTo>
                  <a:pt x="7339966" y="0"/>
                  <a:pt x="7357770" y="7375"/>
                  <a:pt x="7370897" y="20502"/>
                </a:cubicBezTo>
                <a:cubicBezTo>
                  <a:pt x="7384024" y="33629"/>
                  <a:pt x="7391399" y="51433"/>
                  <a:pt x="7391399" y="69997"/>
                </a:cubicBezTo>
                <a:lnTo>
                  <a:pt x="7391399" y="349974"/>
                </a:lnTo>
                <a:cubicBezTo>
                  <a:pt x="7391399" y="368538"/>
                  <a:pt x="7384024" y="386342"/>
                  <a:pt x="7370897" y="399469"/>
                </a:cubicBezTo>
                <a:cubicBezTo>
                  <a:pt x="7357770" y="412596"/>
                  <a:pt x="7339966" y="419971"/>
                  <a:pt x="7321402" y="419971"/>
                </a:cubicBezTo>
                <a:lnTo>
                  <a:pt x="69997" y="419971"/>
                </a:lnTo>
                <a:cubicBezTo>
                  <a:pt x="51433" y="419971"/>
                  <a:pt x="33629" y="412596"/>
                  <a:pt x="20502" y="399469"/>
                </a:cubicBezTo>
                <a:cubicBezTo>
                  <a:pt x="7375" y="386342"/>
                  <a:pt x="0" y="368538"/>
                  <a:pt x="0" y="349974"/>
                </a:cubicBezTo>
                <a:lnTo>
                  <a:pt x="0" y="6999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1461" tIns="81461" rIns="81461" bIns="81461" numCol="1" spcCol="1270" anchor="ctr" anchorCtr="0">
            <a:noAutofit/>
          </a:bodyPr>
          <a:lstStyle/>
          <a:p>
            <a:pPr lvl="0" defTabSz="711200">
              <a:lnSpc>
                <a:spcPct val="90000"/>
              </a:lnSpc>
              <a:spcBef>
                <a:spcPct val="0"/>
              </a:spcBef>
              <a:spcAft>
                <a:spcPct val="35000"/>
              </a:spcAft>
            </a:pPr>
            <a:r>
              <a:rPr lang="en-US" sz="1600" dirty="0"/>
              <a:t>3.4 – General Stakeholder Outreach / Awareness Events and Activities</a:t>
            </a:r>
            <a:endParaRPr lang="en-US" sz="1600" b="1" dirty="0"/>
          </a:p>
        </p:txBody>
      </p:sp>
      <p:sp>
        <p:nvSpPr>
          <p:cNvPr id="8" name="Freeform 7"/>
          <p:cNvSpPr/>
          <p:nvPr/>
        </p:nvSpPr>
        <p:spPr>
          <a:xfrm>
            <a:off x="990600" y="2251617"/>
            <a:ext cx="7391399" cy="3691983"/>
          </a:xfrm>
          <a:custGeom>
            <a:avLst/>
            <a:gdLst>
              <a:gd name="connsiteX0" fmla="*/ 0 w 7391399"/>
              <a:gd name="connsiteY0" fmla="*/ 0 h 727928"/>
              <a:gd name="connsiteX1" fmla="*/ 7391399 w 7391399"/>
              <a:gd name="connsiteY1" fmla="*/ 0 h 727928"/>
              <a:gd name="connsiteX2" fmla="*/ 7391399 w 7391399"/>
              <a:gd name="connsiteY2" fmla="*/ 727928 h 727928"/>
              <a:gd name="connsiteX3" fmla="*/ 0 w 7391399"/>
              <a:gd name="connsiteY3" fmla="*/ 727928 h 727928"/>
              <a:gd name="connsiteX4" fmla="*/ 0 w 7391399"/>
              <a:gd name="connsiteY4" fmla="*/ 0 h 7279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727928">
                <a:moveTo>
                  <a:pt x="0" y="0"/>
                </a:moveTo>
                <a:lnTo>
                  <a:pt x="7391399" y="0"/>
                </a:lnTo>
                <a:lnTo>
                  <a:pt x="7391399" y="727928"/>
                </a:lnTo>
                <a:lnTo>
                  <a:pt x="0" y="72792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pPr>
              <a:lnSpc>
                <a:spcPct val="90000"/>
              </a:lnSpc>
            </a:pPr>
            <a:r>
              <a:rPr lang="en-US" sz="2000" dirty="0"/>
              <a:t>Organize, facilitate and conduct alternative fuel and/or advanced technology outreach through meetings, workshops, and outreach events.  </a:t>
            </a:r>
          </a:p>
          <a:p>
            <a:pPr>
              <a:lnSpc>
                <a:spcPct val="90000"/>
              </a:lnSpc>
            </a:pPr>
            <a:endParaRPr lang="en-US" sz="2000" dirty="0"/>
          </a:p>
          <a:p>
            <a:pPr>
              <a:lnSpc>
                <a:spcPct val="90000"/>
              </a:lnSpc>
            </a:pPr>
            <a:r>
              <a:rPr lang="en-US" sz="2000" dirty="0"/>
              <a:t>Can be:</a:t>
            </a:r>
          </a:p>
          <a:p>
            <a:pPr marL="342900" indent="-342900">
              <a:lnSpc>
                <a:spcPct val="90000"/>
              </a:lnSpc>
              <a:buFont typeface="Arial" panose="020B0604020202020204" pitchFamily="34" charset="0"/>
              <a:buChar char="•"/>
            </a:pPr>
            <a:r>
              <a:rPr lang="en-US" sz="2000" u="sng" dirty="0"/>
              <a:t>Stakeholder meetings</a:t>
            </a:r>
          </a:p>
          <a:p>
            <a:pPr marL="342900" indent="-342900">
              <a:lnSpc>
                <a:spcPct val="90000"/>
              </a:lnSpc>
              <a:buFont typeface="Arial" panose="020B0604020202020204" pitchFamily="34" charset="0"/>
              <a:buChar char="•"/>
            </a:pPr>
            <a:r>
              <a:rPr lang="en-US" sz="2000" u="sng" dirty="0"/>
              <a:t>Site visit tours (list of infomercials)</a:t>
            </a:r>
          </a:p>
          <a:p>
            <a:pPr marL="342900" indent="-342900">
              <a:lnSpc>
                <a:spcPct val="90000"/>
              </a:lnSpc>
              <a:buFont typeface="Arial" panose="020B0604020202020204" pitchFamily="34" charset="0"/>
              <a:buChar char="•"/>
            </a:pPr>
            <a:r>
              <a:rPr lang="en-US" sz="2000" u="sng" dirty="0"/>
              <a:t>Webinars</a:t>
            </a:r>
          </a:p>
          <a:p>
            <a:pPr marL="342900" indent="-342900">
              <a:lnSpc>
                <a:spcPct val="90000"/>
              </a:lnSpc>
              <a:buFont typeface="Arial" panose="020B0604020202020204" pitchFamily="34" charset="0"/>
              <a:buChar char="•"/>
            </a:pPr>
            <a:r>
              <a:rPr lang="en-US" sz="2000" u="sng" dirty="0"/>
              <a:t>Podcasts</a:t>
            </a:r>
          </a:p>
          <a:p>
            <a:pPr marL="342900" indent="-342900">
              <a:lnSpc>
                <a:spcPct val="90000"/>
              </a:lnSpc>
              <a:buFont typeface="Arial" panose="020B0604020202020204" pitchFamily="34" charset="0"/>
              <a:buChar char="•"/>
            </a:pPr>
            <a:r>
              <a:rPr lang="en-US" sz="2000" dirty="0"/>
              <a:t>Ride and drive</a:t>
            </a:r>
          </a:p>
        </p:txBody>
      </p:sp>
    </p:spTree>
    <p:extLst>
      <p:ext uri="{BB962C8B-B14F-4D97-AF65-F5344CB8AC3E}">
        <p14:creationId xmlns:p14="http://schemas.microsoft.com/office/powerpoint/2010/main" val="33538171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Sub-Task to Choose</a:t>
            </a:r>
          </a:p>
        </p:txBody>
      </p:sp>
      <p:sp>
        <p:nvSpPr>
          <p:cNvPr id="3" name="Slide Number Placeholder 2"/>
          <p:cNvSpPr>
            <a:spLocks noGrp="1"/>
          </p:cNvSpPr>
          <p:nvPr>
            <p:ph type="sldNum" sz="quarter" idx="12"/>
          </p:nvPr>
        </p:nvSpPr>
        <p:spPr/>
        <p:txBody>
          <a:bodyPr>
            <a:normAutofit fontScale="85000" lnSpcReduction="20000"/>
          </a:bodyPr>
          <a:lstStyle/>
          <a:p>
            <a:fld id="{5E313EE9-96EA-41D2-B4AA-436C9FD3307D}" type="slidenum">
              <a:rPr lang="en-US" smtClean="0"/>
              <a:pPr/>
              <a:t>5</a:t>
            </a:fld>
            <a:endParaRPr lang="en-US"/>
          </a:p>
        </p:txBody>
      </p:sp>
      <p:sp>
        <p:nvSpPr>
          <p:cNvPr id="7" name="Freeform 6"/>
          <p:cNvSpPr/>
          <p:nvPr/>
        </p:nvSpPr>
        <p:spPr>
          <a:xfrm>
            <a:off x="990600" y="1905000"/>
            <a:ext cx="7391399" cy="346617"/>
          </a:xfrm>
          <a:custGeom>
            <a:avLst/>
            <a:gdLst>
              <a:gd name="connsiteX0" fmla="*/ 0 w 7391399"/>
              <a:gd name="connsiteY0" fmla="*/ 69997 h 419971"/>
              <a:gd name="connsiteX1" fmla="*/ 20502 w 7391399"/>
              <a:gd name="connsiteY1" fmla="*/ 20502 h 419971"/>
              <a:gd name="connsiteX2" fmla="*/ 69997 w 7391399"/>
              <a:gd name="connsiteY2" fmla="*/ 0 h 419971"/>
              <a:gd name="connsiteX3" fmla="*/ 7321402 w 7391399"/>
              <a:gd name="connsiteY3" fmla="*/ 0 h 419971"/>
              <a:gd name="connsiteX4" fmla="*/ 7370897 w 7391399"/>
              <a:gd name="connsiteY4" fmla="*/ 20502 h 419971"/>
              <a:gd name="connsiteX5" fmla="*/ 7391399 w 7391399"/>
              <a:gd name="connsiteY5" fmla="*/ 69997 h 419971"/>
              <a:gd name="connsiteX6" fmla="*/ 7391399 w 7391399"/>
              <a:gd name="connsiteY6" fmla="*/ 349974 h 419971"/>
              <a:gd name="connsiteX7" fmla="*/ 7370897 w 7391399"/>
              <a:gd name="connsiteY7" fmla="*/ 399469 h 419971"/>
              <a:gd name="connsiteX8" fmla="*/ 7321402 w 7391399"/>
              <a:gd name="connsiteY8" fmla="*/ 419971 h 419971"/>
              <a:gd name="connsiteX9" fmla="*/ 69997 w 7391399"/>
              <a:gd name="connsiteY9" fmla="*/ 419971 h 419971"/>
              <a:gd name="connsiteX10" fmla="*/ 20502 w 7391399"/>
              <a:gd name="connsiteY10" fmla="*/ 399469 h 419971"/>
              <a:gd name="connsiteX11" fmla="*/ 0 w 7391399"/>
              <a:gd name="connsiteY11" fmla="*/ 349974 h 419971"/>
              <a:gd name="connsiteX12" fmla="*/ 0 w 7391399"/>
              <a:gd name="connsiteY12" fmla="*/ 69997 h 419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1399" h="419971">
                <a:moveTo>
                  <a:pt x="0" y="69997"/>
                </a:moveTo>
                <a:cubicBezTo>
                  <a:pt x="0" y="51433"/>
                  <a:pt x="7375" y="33629"/>
                  <a:pt x="20502" y="20502"/>
                </a:cubicBezTo>
                <a:cubicBezTo>
                  <a:pt x="33629" y="7375"/>
                  <a:pt x="51433" y="0"/>
                  <a:pt x="69997" y="0"/>
                </a:cubicBezTo>
                <a:lnTo>
                  <a:pt x="7321402" y="0"/>
                </a:lnTo>
                <a:cubicBezTo>
                  <a:pt x="7339966" y="0"/>
                  <a:pt x="7357770" y="7375"/>
                  <a:pt x="7370897" y="20502"/>
                </a:cubicBezTo>
                <a:cubicBezTo>
                  <a:pt x="7384024" y="33629"/>
                  <a:pt x="7391399" y="51433"/>
                  <a:pt x="7391399" y="69997"/>
                </a:cubicBezTo>
                <a:lnTo>
                  <a:pt x="7391399" y="349974"/>
                </a:lnTo>
                <a:cubicBezTo>
                  <a:pt x="7391399" y="368538"/>
                  <a:pt x="7384024" y="386342"/>
                  <a:pt x="7370897" y="399469"/>
                </a:cubicBezTo>
                <a:cubicBezTo>
                  <a:pt x="7357770" y="412596"/>
                  <a:pt x="7339966" y="419971"/>
                  <a:pt x="7321402" y="419971"/>
                </a:cubicBezTo>
                <a:lnTo>
                  <a:pt x="69997" y="419971"/>
                </a:lnTo>
                <a:cubicBezTo>
                  <a:pt x="51433" y="419971"/>
                  <a:pt x="33629" y="412596"/>
                  <a:pt x="20502" y="399469"/>
                </a:cubicBezTo>
                <a:cubicBezTo>
                  <a:pt x="7375" y="386342"/>
                  <a:pt x="0" y="368538"/>
                  <a:pt x="0" y="349974"/>
                </a:cubicBezTo>
                <a:lnTo>
                  <a:pt x="0" y="6999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1461" tIns="81461" rIns="81461" bIns="81461" numCol="1" spcCol="1270" anchor="ctr" anchorCtr="0">
            <a:noAutofit/>
          </a:bodyPr>
          <a:lstStyle/>
          <a:p>
            <a:pPr lvl="0" defTabSz="711200">
              <a:lnSpc>
                <a:spcPct val="90000"/>
              </a:lnSpc>
              <a:spcBef>
                <a:spcPct val="0"/>
              </a:spcBef>
              <a:spcAft>
                <a:spcPct val="35000"/>
              </a:spcAft>
            </a:pPr>
            <a:r>
              <a:rPr lang="en-US" sz="1600" dirty="0"/>
              <a:t>3.1 – Stake Holder Listening Sessions</a:t>
            </a:r>
            <a:endParaRPr lang="en-US" sz="1600" b="1" dirty="0"/>
          </a:p>
        </p:txBody>
      </p:sp>
      <p:sp>
        <p:nvSpPr>
          <p:cNvPr id="8" name="Freeform 7"/>
          <p:cNvSpPr/>
          <p:nvPr/>
        </p:nvSpPr>
        <p:spPr>
          <a:xfrm>
            <a:off x="990600" y="2251617"/>
            <a:ext cx="7391399" cy="3691983"/>
          </a:xfrm>
          <a:custGeom>
            <a:avLst/>
            <a:gdLst>
              <a:gd name="connsiteX0" fmla="*/ 0 w 7391399"/>
              <a:gd name="connsiteY0" fmla="*/ 0 h 727928"/>
              <a:gd name="connsiteX1" fmla="*/ 7391399 w 7391399"/>
              <a:gd name="connsiteY1" fmla="*/ 0 h 727928"/>
              <a:gd name="connsiteX2" fmla="*/ 7391399 w 7391399"/>
              <a:gd name="connsiteY2" fmla="*/ 727928 h 727928"/>
              <a:gd name="connsiteX3" fmla="*/ 0 w 7391399"/>
              <a:gd name="connsiteY3" fmla="*/ 727928 h 727928"/>
              <a:gd name="connsiteX4" fmla="*/ 0 w 7391399"/>
              <a:gd name="connsiteY4" fmla="*/ 0 h 7279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727928">
                <a:moveTo>
                  <a:pt x="0" y="0"/>
                </a:moveTo>
                <a:lnTo>
                  <a:pt x="7391399" y="0"/>
                </a:lnTo>
                <a:lnTo>
                  <a:pt x="7391399" y="727928"/>
                </a:lnTo>
                <a:lnTo>
                  <a:pt x="0" y="72792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r>
              <a:rPr lang="en-US" dirty="0"/>
              <a:t>Organize and facilitate multiple fuel and/or technology-specific listening sessions with fleets and other stakeholders to identify technology gaps and critical research needs to improve vehicle/infrastructure performance and usability.</a:t>
            </a:r>
            <a:endParaRPr lang="en-US" sz="2000" dirty="0"/>
          </a:p>
          <a:p>
            <a:endParaRPr lang="en-US" sz="2000" dirty="0"/>
          </a:p>
          <a:p>
            <a:r>
              <a:rPr lang="en-US" sz="2000" dirty="0"/>
              <a:t>Can be:</a:t>
            </a:r>
          </a:p>
          <a:p>
            <a:pPr marL="342900" indent="-342900">
              <a:buFont typeface="Arial" panose="020B0604020202020204" pitchFamily="34" charset="0"/>
              <a:buChar char="•"/>
            </a:pPr>
            <a:r>
              <a:rPr lang="en-US" sz="2000" dirty="0"/>
              <a:t>Round table talks</a:t>
            </a:r>
          </a:p>
          <a:p>
            <a:pPr marL="742950" lvl="1" indent="-285750">
              <a:buFont typeface="Arial" panose="020B0604020202020204" pitchFamily="34" charset="0"/>
              <a:buChar char="•"/>
            </a:pPr>
            <a:r>
              <a:rPr lang="en-US" dirty="0"/>
              <a:t>To identify issues on which we should focus</a:t>
            </a:r>
          </a:p>
          <a:p>
            <a:pPr marL="742950" lvl="1" indent="-285750">
              <a:buFont typeface="Arial" panose="020B0604020202020204" pitchFamily="34" charset="0"/>
              <a:buChar char="•"/>
            </a:pPr>
            <a:r>
              <a:rPr lang="en-US" dirty="0"/>
              <a:t>Resulting in:</a:t>
            </a:r>
          </a:p>
          <a:p>
            <a:pPr marL="1257300" lvl="2" indent="-342900">
              <a:buFont typeface="Arial" panose="020B0604020202020204" pitchFamily="34" charset="0"/>
              <a:buChar char="•"/>
            </a:pPr>
            <a:r>
              <a:rPr lang="en-US" sz="2000" dirty="0"/>
              <a:t>Regional plans</a:t>
            </a:r>
          </a:p>
          <a:p>
            <a:pPr marL="1257300" lvl="2" indent="-342900">
              <a:buFont typeface="Arial" panose="020B0604020202020204" pitchFamily="34" charset="0"/>
              <a:buChar char="•"/>
            </a:pPr>
            <a:r>
              <a:rPr lang="en-US" sz="2000" dirty="0"/>
              <a:t>Granting programs</a:t>
            </a:r>
          </a:p>
          <a:p>
            <a:pPr marL="1257300" lvl="2" indent="-342900">
              <a:buFont typeface="Arial" panose="020B0604020202020204" pitchFamily="34" charset="0"/>
              <a:buChar char="•"/>
            </a:pPr>
            <a:r>
              <a:rPr lang="en-US" sz="2000" dirty="0"/>
              <a:t>List of best practices</a:t>
            </a:r>
          </a:p>
          <a:p>
            <a:pPr marL="1257300" lvl="2"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Other ?</a:t>
            </a:r>
          </a:p>
          <a:p>
            <a:pPr marL="342900" indent="-342900">
              <a:lnSpc>
                <a:spcPct val="90000"/>
              </a:lnSpc>
              <a:buFont typeface="Arial" panose="020B0604020202020204" pitchFamily="34" charset="0"/>
              <a:buChar char="•"/>
            </a:pPr>
            <a:endParaRPr lang="en-US" sz="2000" dirty="0"/>
          </a:p>
        </p:txBody>
      </p:sp>
    </p:spTree>
    <p:extLst>
      <p:ext uri="{BB962C8B-B14F-4D97-AF65-F5344CB8AC3E}">
        <p14:creationId xmlns:p14="http://schemas.microsoft.com/office/powerpoint/2010/main" val="70226052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Sub-Task to Choose</a:t>
            </a:r>
          </a:p>
        </p:txBody>
      </p:sp>
      <p:sp>
        <p:nvSpPr>
          <p:cNvPr id="3" name="Slide Number Placeholder 2"/>
          <p:cNvSpPr>
            <a:spLocks noGrp="1"/>
          </p:cNvSpPr>
          <p:nvPr>
            <p:ph type="sldNum" sz="quarter" idx="12"/>
          </p:nvPr>
        </p:nvSpPr>
        <p:spPr/>
        <p:txBody>
          <a:bodyPr>
            <a:normAutofit fontScale="85000" lnSpcReduction="20000"/>
          </a:bodyPr>
          <a:lstStyle/>
          <a:p>
            <a:fld id="{5E313EE9-96EA-41D2-B4AA-436C9FD3307D}" type="slidenum">
              <a:rPr lang="en-US" smtClean="0"/>
              <a:pPr/>
              <a:t>6</a:t>
            </a:fld>
            <a:endParaRPr lang="en-US"/>
          </a:p>
        </p:txBody>
      </p:sp>
      <p:sp>
        <p:nvSpPr>
          <p:cNvPr id="7" name="Freeform 6"/>
          <p:cNvSpPr/>
          <p:nvPr/>
        </p:nvSpPr>
        <p:spPr>
          <a:xfrm>
            <a:off x="990600" y="1905000"/>
            <a:ext cx="7391399" cy="346617"/>
          </a:xfrm>
          <a:custGeom>
            <a:avLst/>
            <a:gdLst>
              <a:gd name="connsiteX0" fmla="*/ 0 w 7391399"/>
              <a:gd name="connsiteY0" fmla="*/ 69997 h 419971"/>
              <a:gd name="connsiteX1" fmla="*/ 20502 w 7391399"/>
              <a:gd name="connsiteY1" fmla="*/ 20502 h 419971"/>
              <a:gd name="connsiteX2" fmla="*/ 69997 w 7391399"/>
              <a:gd name="connsiteY2" fmla="*/ 0 h 419971"/>
              <a:gd name="connsiteX3" fmla="*/ 7321402 w 7391399"/>
              <a:gd name="connsiteY3" fmla="*/ 0 h 419971"/>
              <a:gd name="connsiteX4" fmla="*/ 7370897 w 7391399"/>
              <a:gd name="connsiteY4" fmla="*/ 20502 h 419971"/>
              <a:gd name="connsiteX5" fmla="*/ 7391399 w 7391399"/>
              <a:gd name="connsiteY5" fmla="*/ 69997 h 419971"/>
              <a:gd name="connsiteX6" fmla="*/ 7391399 w 7391399"/>
              <a:gd name="connsiteY6" fmla="*/ 349974 h 419971"/>
              <a:gd name="connsiteX7" fmla="*/ 7370897 w 7391399"/>
              <a:gd name="connsiteY7" fmla="*/ 399469 h 419971"/>
              <a:gd name="connsiteX8" fmla="*/ 7321402 w 7391399"/>
              <a:gd name="connsiteY8" fmla="*/ 419971 h 419971"/>
              <a:gd name="connsiteX9" fmla="*/ 69997 w 7391399"/>
              <a:gd name="connsiteY9" fmla="*/ 419971 h 419971"/>
              <a:gd name="connsiteX10" fmla="*/ 20502 w 7391399"/>
              <a:gd name="connsiteY10" fmla="*/ 399469 h 419971"/>
              <a:gd name="connsiteX11" fmla="*/ 0 w 7391399"/>
              <a:gd name="connsiteY11" fmla="*/ 349974 h 419971"/>
              <a:gd name="connsiteX12" fmla="*/ 0 w 7391399"/>
              <a:gd name="connsiteY12" fmla="*/ 69997 h 419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1399" h="419971">
                <a:moveTo>
                  <a:pt x="0" y="69997"/>
                </a:moveTo>
                <a:cubicBezTo>
                  <a:pt x="0" y="51433"/>
                  <a:pt x="7375" y="33629"/>
                  <a:pt x="20502" y="20502"/>
                </a:cubicBezTo>
                <a:cubicBezTo>
                  <a:pt x="33629" y="7375"/>
                  <a:pt x="51433" y="0"/>
                  <a:pt x="69997" y="0"/>
                </a:cubicBezTo>
                <a:lnTo>
                  <a:pt x="7321402" y="0"/>
                </a:lnTo>
                <a:cubicBezTo>
                  <a:pt x="7339966" y="0"/>
                  <a:pt x="7357770" y="7375"/>
                  <a:pt x="7370897" y="20502"/>
                </a:cubicBezTo>
                <a:cubicBezTo>
                  <a:pt x="7384024" y="33629"/>
                  <a:pt x="7391399" y="51433"/>
                  <a:pt x="7391399" y="69997"/>
                </a:cubicBezTo>
                <a:lnTo>
                  <a:pt x="7391399" y="349974"/>
                </a:lnTo>
                <a:cubicBezTo>
                  <a:pt x="7391399" y="368538"/>
                  <a:pt x="7384024" y="386342"/>
                  <a:pt x="7370897" y="399469"/>
                </a:cubicBezTo>
                <a:cubicBezTo>
                  <a:pt x="7357770" y="412596"/>
                  <a:pt x="7339966" y="419971"/>
                  <a:pt x="7321402" y="419971"/>
                </a:cubicBezTo>
                <a:lnTo>
                  <a:pt x="69997" y="419971"/>
                </a:lnTo>
                <a:cubicBezTo>
                  <a:pt x="51433" y="419971"/>
                  <a:pt x="33629" y="412596"/>
                  <a:pt x="20502" y="399469"/>
                </a:cubicBezTo>
                <a:cubicBezTo>
                  <a:pt x="7375" y="386342"/>
                  <a:pt x="0" y="368538"/>
                  <a:pt x="0" y="349974"/>
                </a:cubicBezTo>
                <a:lnTo>
                  <a:pt x="0" y="6999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1461" tIns="81461" rIns="81461" bIns="81461" numCol="1" spcCol="1270" anchor="ctr" anchorCtr="0">
            <a:noAutofit/>
          </a:bodyPr>
          <a:lstStyle/>
          <a:p>
            <a:pPr lvl="0" defTabSz="711200">
              <a:lnSpc>
                <a:spcPct val="90000"/>
              </a:lnSpc>
              <a:spcBef>
                <a:spcPct val="0"/>
              </a:spcBef>
              <a:spcAft>
                <a:spcPct val="35000"/>
              </a:spcAft>
            </a:pPr>
            <a:r>
              <a:rPr lang="en-US" sz="1600" dirty="0"/>
              <a:t>3.3 – Alternative Fuel Vehicle Infrastructure Development and Corridor Planning</a:t>
            </a:r>
            <a:endParaRPr lang="en-US" sz="1600" b="1" dirty="0"/>
          </a:p>
        </p:txBody>
      </p:sp>
      <p:sp>
        <p:nvSpPr>
          <p:cNvPr id="8" name="Freeform 7"/>
          <p:cNvSpPr/>
          <p:nvPr/>
        </p:nvSpPr>
        <p:spPr>
          <a:xfrm>
            <a:off x="990600" y="2251617"/>
            <a:ext cx="7391399" cy="3691983"/>
          </a:xfrm>
          <a:custGeom>
            <a:avLst/>
            <a:gdLst>
              <a:gd name="connsiteX0" fmla="*/ 0 w 7391399"/>
              <a:gd name="connsiteY0" fmla="*/ 0 h 727928"/>
              <a:gd name="connsiteX1" fmla="*/ 7391399 w 7391399"/>
              <a:gd name="connsiteY1" fmla="*/ 0 h 727928"/>
              <a:gd name="connsiteX2" fmla="*/ 7391399 w 7391399"/>
              <a:gd name="connsiteY2" fmla="*/ 727928 h 727928"/>
              <a:gd name="connsiteX3" fmla="*/ 0 w 7391399"/>
              <a:gd name="connsiteY3" fmla="*/ 727928 h 727928"/>
              <a:gd name="connsiteX4" fmla="*/ 0 w 7391399"/>
              <a:gd name="connsiteY4" fmla="*/ 0 h 7279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727928">
                <a:moveTo>
                  <a:pt x="0" y="0"/>
                </a:moveTo>
                <a:lnTo>
                  <a:pt x="7391399" y="0"/>
                </a:lnTo>
                <a:lnTo>
                  <a:pt x="7391399" y="727928"/>
                </a:lnTo>
                <a:lnTo>
                  <a:pt x="0" y="72792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r>
              <a:rPr lang="en-US" sz="2000" dirty="0"/>
              <a:t>Organize and facilitate alternative fuel infrastructure planning activities, alternative fuel corridor development, research and preparation of alternative fueling readiness plans, and planning for future fueling infrastructure development where corridor and other infrastructure gaps exist.</a:t>
            </a:r>
          </a:p>
          <a:p>
            <a:endParaRPr lang="en-US" sz="2000" dirty="0"/>
          </a:p>
          <a:p>
            <a:r>
              <a:rPr lang="en-US" sz="2000" dirty="0"/>
              <a:t>Can be:</a:t>
            </a:r>
          </a:p>
          <a:p>
            <a:pPr marL="342900" indent="-342900">
              <a:buFont typeface="Arial" panose="020B0604020202020204" pitchFamily="34" charset="0"/>
              <a:buChar char="•"/>
            </a:pPr>
            <a:r>
              <a:rPr lang="en-US" sz="2000" dirty="0"/>
              <a:t>Corridor plan that identifies  preferred locations of future fueling stations</a:t>
            </a:r>
          </a:p>
          <a:p>
            <a:pPr marL="742950" lvl="1" indent="-285750">
              <a:buFont typeface="Arial" panose="020B0604020202020204" pitchFamily="34" charset="0"/>
              <a:buChar char="•"/>
            </a:pPr>
            <a:r>
              <a:rPr lang="en-US" dirty="0"/>
              <a:t>Work with fueling companies</a:t>
            </a:r>
          </a:p>
          <a:p>
            <a:pPr marL="742950" lvl="1" indent="-285750">
              <a:buFont typeface="Arial" panose="020B0604020202020204" pitchFamily="34" charset="0"/>
              <a:buChar char="•"/>
            </a:pPr>
            <a:r>
              <a:rPr lang="en-US" dirty="0"/>
              <a:t>Work with TCEQ and other infrastructure granting entities</a:t>
            </a:r>
          </a:p>
          <a:p>
            <a:pPr marL="742950" lvl="1" indent="-285750">
              <a:buFont typeface="Arial" panose="020B0604020202020204" pitchFamily="34" charset="0"/>
              <a:buChar char="•"/>
            </a:pPr>
            <a:r>
              <a:rPr lang="en-US" dirty="0"/>
              <a:t>Work with land owners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Other ?</a:t>
            </a:r>
          </a:p>
          <a:p>
            <a:pPr marL="342900" indent="-342900">
              <a:lnSpc>
                <a:spcPct val="90000"/>
              </a:lnSpc>
              <a:buFont typeface="Arial" panose="020B0604020202020204" pitchFamily="34" charset="0"/>
              <a:buChar char="•"/>
            </a:pPr>
            <a:endParaRPr lang="en-US" sz="2000" dirty="0"/>
          </a:p>
        </p:txBody>
      </p:sp>
    </p:spTree>
    <p:extLst>
      <p:ext uri="{BB962C8B-B14F-4D97-AF65-F5344CB8AC3E}">
        <p14:creationId xmlns:p14="http://schemas.microsoft.com/office/powerpoint/2010/main" val="5538296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Sub-Task to Choose</a:t>
            </a:r>
          </a:p>
        </p:txBody>
      </p:sp>
      <p:sp>
        <p:nvSpPr>
          <p:cNvPr id="3" name="Slide Number Placeholder 2"/>
          <p:cNvSpPr>
            <a:spLocks noGrp="1"/>
          </p:cNvSpPr>
          <p:nvPr>
            <p:ph type="sldNum" sz="quarter" idx="12"/>
          </p:nvPr>
        </p:nvSpPr>
        <p:spPr/>
        <p:txBody>
          <a:bodyPr>
            <a:normAutofit fontScale="85000" lnSpcReduction="20000"/>
          </a:bodyPr>
          <a:lstStyle/>
          <a:p>
            <a:fld id="{5E313EE9-96EA-41D2-B4AA-436C9FD3307D}" type="slidenum">
              <a:rPr lang="en-US" smtClean="0"/>
              <a:pPr/>
              <a:t>7</a:t>
            </a:fld>
            <a:endParaRPr lang="en-US"/>
          </a:p>
        </p:txBody>
      </p:sp>
      <p:sp>
        <p:nvSpPr>
          <p:cNvPr id="7" name="Freeform 6"/>
          <p:cNvSpPr/>
          <p:nvPr/>
        </p:nvSpPr>
        <p:spPr>
          <a:xfrm>
            <a:off x="990600" y="1905000"/>
            <a:ext cx="7391399" cy="346617"/>
          </a:xfrm>
          <a:custGeom>
            <a:avLst/>
            <a:gdLst>
              <a:gd name="connsiteX0" fmla="*/ 0 w 7391399"/>
              <a:gd name="connsiteY0" fmla="*/ 69997 h 419971"/>
              <a:gd name="connsiteX1" fmla="*/ 20502 w 7391399"/>
              <a:gd name="connsiteY1" fmla="*/ 20502 h 419971"/>
              <a:gd name="connsiteX2" fmla="*/ 69997 w 7391399"/>
              <a:gd name="connsiteY2" fmla="*/ 0 h 419971"/>
              <a:gd name="connsiteX3" fmla="*/ 7321402 w 7391399"/>
              <a:gd name="connsiteY3" fmla="*/ 0 h 419971"/>
              <a:gd name="connsiteX4" fmla="*/ 7370897 w 7391399"/>
              <a:gd name="connsiteY4" fmla="*/ 20502 h 419971"/>
              <a:gd name="connsiteX5" fmla="*/ 7391399 w 7391399"/>
              <a:gd name="connsiteY5" fmla="*/ 69997 h 419971"/>
              <a:gd name="connsiteX6" fmla="*/ 7391399 w 7391399"/>
              <a:gd name="connsiteY6" fmla="*/ 349974 h 419971"/>
              <a:gd name="connsiteX7" fmla="*/ 7370897 w 7391399"/>
              <a:gd name="connsiteY7" fmla="*/ 399469 h 419971"/>
              <a:gd name="connsiteX8" fmla="*/ 7321402 w 7391399"/>
              <a:gd name="connsiteY8" fmla="*/ 419971 h 419971"/>
              <a:gd name="connsiteX9" fmla="*/ 69997 w 7391399"/>
              <a:gd name="connsiteY9" fmla="*/ 419971 h 419971"/>
              <a:gd name="connsiteX10" fmla="*/ 20502 w 7391399"/>
              <a:gd name="connsiteY10" fmla="*/ 399469 h 419971"/>
              <a:gd name="connsiteX11" fmla="*/ 0 w 7391399"/>
              <a:gd name="connsiteY11" fmla="*/ 349974 h 419971"/>
              <a:gd name="connsiteX12" fmla="*/ 0 w 7391399"/>
              <a:gd name="connsiteY12" fmla="*/ 69997 h 419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1399" h="419971">
                <a:moveTo>
                  <a:pt x="0" y="69997"/>
                </a:moveTo>
                <a:cubicBezTo>
                  <a:pt x="0" y="51433"/>
                  <a:pt x="7375" y="33629"/>
                  <a:pt x="20502" y="20502"/>
                </a:cubicBezTo>
                <a:cubicBezTo>
                  <a:pt x="33629" y="7375"/>
                  <a:pt x="51433" y="0"/>
                  <a:pt x="69997" y="0"/>
                </a:cubicBezTo>
                <a:lnTo>
                  <a:pt x="7321402" y="0"/>
                </a:lnTo>
                <a:cubicBezTo>
                  <a:pt x="7339966" y="0"/>
                  <a:pt x="7357770" y="7375"/>
                  <a:pt x="7370897" y="20502"/>
                </a:cubicBezTo>
                <a:cubicBezTo>
                  <a:pt x="7384024" y="33629"/>
                  <a:pt x="7391399" y="51433"/>
                  <a:pt x="7391399" y="69997"/>
                </a:cubicBezTo>
                <a:lnTo>
                  <a:pt x="7391399" y="349974"/>
                </a:lnTo>
                <a:cubicBezTo>
                  <a:pt x="7391399" y="368538"/>
                  <a:pt x="7384024" y="386342"/>
                  <a:pt x="7370897" y="399469"/>
                </a:cubicBezTo>
                <a:cubicBezTo>
                  <a:pt x="7357770" y="412596"/>
                  <a:pt x="7339966" y="419971"/>
                  <a:pt x="7321402" y="419971"/>
                </a:cubicBezTo>
                <a:lnTo>
                  <a:pt x="69997" y="419971"/>
                </a:lnTo>
                <a:cubicBezTo>
                  <a:pt x="51433" y="419971"/>
                  <a:pt x="33629" y="412596"/>
                  <a:pt x="20502" y="399469"/>
                </a:cubicBezTo>
                <a:cubicBezTo>
                  <a:pt x="7375" y="386342"/>
                  <a:pt x="0" y="368538"/>
                  <a:pt x="0" y="349974"/>
                </a:cubicBezTo>
                <a:lnTo>
                  <a:pt x="0" y="6999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1461" tIns="81461" rIns="81461" bIns="81461" numCol="1" spcCol="1270" anchor="ctr" anchorCtr="0">
            <a:noAutofit/>
          </a:bodyPr>
          <a:lstStyle/>
          <a:p>
            <a:pPr lvl="0" defTabSz="711200">
              <a:lnSpc>
                <a:spcPct val="90000"/>
              </a:lnSpc>
              <a:spcBef>
                <a:spcPct val="0"/>
              </a:spcBef>
              <a:spcAft>
                <a:spcPct val="35000"/>
              </a:spcAft>
            </a:pPr>
            <a:r>
              <a:rPr lang="en-US" sz="1600" dirty="0"/>
              <a:t>3.5 – Technical Assistance and Fleet Coaching</a:t>
            </a:r>
            <a:endParaRPr lang="en-US" sz="1600" b="1" dirty="0"/>
          </a:p>
        </p:txBody>
      </p:sp>
      <p:sp>
        <p:nvSpPr>
          <p:cNvPr id="8" name="Freeform 7"/>
          <p:cNvSpPr/>
          <p:nvPr/>
        </p:nvSpPr>
        <p:spPr>
          <a:xfrm>
            <a:off x="990600" y="2251617"/>
            <a:ext cx="7391399" cy="3691983"/>
          </a:xfrm>
          <a:custGeom>
            <a:avLst/>
            <a:gdLst>
              <a:gd name="connsiteX0" fmla="*/ 0 w 7391399"/>
              <a:gd name="connsiteY0" fmla="*/ 0 h 727928"/>
              <a:gd name="connsiteX1" fmla="*/ 7391399 w 7391399"/>
              <a:gd name="connsiteY1" fmla="*/ 0 h 727928"/>
              <a:gd name="connsiteX2" fmla="*/ 7391399 w 7391399"/>
              <a:gd name="connsiteY2" fmla="*/ 727928 h 727928"/>
              <a:gd name="connsiteX3" fmla="*/ 0 w 7391399"/>
              <a:gd name="connsiteY3" fmla="*/ 727928 h 727928"/>
              <a:gd name="connsiteX4" fmla="*/ 0 w 7391399"/>
              <a:gd name="connsiteY4" fmla="*/ 0 h 7279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727928">
                <a:moveTo>
                  <a:pt x="0" y="0"/>
                </a:moveTo>
                <a:lnTo>
                  <a:pt x="7391399" y="0"/>
                </a:lnTo>
                <a:lnTo>
                  <a:pt x="7391399" y="727928"/>
                </a:lnTo>
                <a:lnTo>
                  <a:pt x="0" y="72792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r>
              <a:rPr lang="en-US" sz="2000" dirty="0"/>
              <a:t>Provide direct information, technical assistance and/or coaching to fleets, end-users and other appropriate stakeholders. </a:t>
            </a:r>
          </a:p>
          <a:p>
            <a:endParaRPr lang="en-US" sz="2000" dirty="0"/>
          </a:p>
          <a:p>
            <a:r>
              <a:rPr lang="en-US" sz="2000" dirty="0"/>
              <a:t>Can be:</a:t>
            </a:r>
          </a:p>
          <a:p>
            <a:pPr marL="342900" indent="-342900">
              <a:buFont typeface="Arial" panose="020B0604020202020204" pitchFamily="34" charset="0"/>
              <a:buChar char="•"/>
            </a:pPr>
            <a:r>
              <a:rPr lang="en-US" sz="2000" dirty="0"/>
              <a:t>Creating and Participating in a Mentoring program that:</a:t>
            </a:r>
          </a:p>
          <a:p>
            <a:pPr marL="742950" lvl="1" indent="-285750">
              <a:buFont typeface="Arial" panose="020B0604020202020204" pitchFamily="34" charset="0"/>
              <a:buChar char="•"/>
            </a:pPr>
            <a:r>
              <a:rPr lang="en-US" dirty="0"/>
              <a:t>Reviews equipment specifications</a:t>
            </a:r>
          </a:p>
          <a:p>
            <a:pPr marL="742950" lvl="1" indent="-285750">
              <a:buFont typeface="Arial" panose="020B0604020202020204" pitchFamily="34" charset="0"/>
              <a:buChar char="•"/>
            </a:pPr>
            <a:r>
              <a:rPr lang="en-US" dirty="0"/>
              <a:t>Coordinates performance testing</a:t>
            </a:r>
          </a:p>
          <a:p>
            <a:pPr marL="742950" lvl="1" indent="-285750">
              <a:buFont typeface="Arial" panose="020B0604020202020204" pitchFamily="34" charset="0"/>
              <a:buChar char="•"/>
            </a:pPr>
            <a:r>
              <a:rPr lang="en-US" dirty="0"/>
              <a:t>Trains users for new technology / equipment</a:t>
            </a:r>
          </a:p>
          <a:p>
            <a:pPr marL="742950" lvl="1" indent="-285750">
              <a:buFont typeface="Arial" panose="020B0604020202020204" pitchFamily="34" charset="0"/>
              <a:buChar char="•"/>
            </a:pPr>
            <a:r>
              <a:rPr lang="en-US" dirty="0"/>
              <a:t>Educates dealers</a:t>
            </a:r>
          </a:p>
          <a:p>
            <a:pPr marL="742950" lvl="1" indent="-285750">
              <a:buFont typeface="Arial" panose="020B0604020202020204" pitchFamily="34" charset="0"/>
              <a:buChar char="•"/>
            </a:pPr>
            <a:r>
              <a:rPr lang="en-US" dirty="0"/>
              <a:t>Advises on general problems</a:t>
            </a:r>
          </a:p>
          <a:p>
            <a:pPr marL="742950" lvl="1" indent="-285750">
              <a:buFont typeface="Arial" panose="020B0604020202020204" pitchFamily="34" charset="0"/>
              <a:buChar char="•"/>
            </a:pPr>
            <a:endParaRPr lang="en-US" dirty="0"/>
          </a:p>
          <a:p>
            <a:pPr marL="342900" indent="-342900">
              <a:buFont typeface="Arial" panose="020B0604020202020204" pitchFamily="34" charset="0"/>
              <a:buChar char="•"/>
            </a:pPr>
            <a:r>
              <a:rPr lang="en-US" sz="2000" dirty="0"/>
              <a:t>Other ?</a:t>
            </a:r>
          </a:p>
          <a:p>
            <a:pPr marL="342900" indent="-342900">
              <a:lnSpc>
                <a:spcPct val="90000"/>
              </a:lnSpc>
              <a:buFont typeface="Arial" panose="020B0604020202020204" pitchFamily="34" charset="0"/>
              <a:buChar char="•"/>
            </a:pPr>
            <a:endParaRPr lang="en-US" sz="2000" dirty="0"/>
          </a:p>
        </p:txBody>
      </p:sp>
    </p:spTree>
    <p:extLst>
      <p:ext uri="{BB962C8B-B14F-4D97-AF65-F5344CB8AC3E}">
        <p14:creationId xmlns:p14="http://schemas.microsoft.com/office/powerpoint/2010/main" val="79663847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Sub-Task to Choose</a:t>
            </a:r>
          </a:p>
        </p:txBody>
      </p:sp>
      <p:sp>
        <p:nvSpPr>
          <p:cNvPr id="3" name="Slide Number Placeholder 2"/>
          <p:cNvSpPr>
            <a:spLocks noGrp="1"/>
          </p:cNvSpPr>
          <p:nvPr>
            <p:ph type="sldNum" sz="quarter" idx="12"/>
          </p:nvPr>
        </p:nvSpPr>
        <p:spPr/>
        <p:txBody>
          <a:bodyPr>
            <a:normAutofit fontScale="85000" lnSpcReduction="20000"/>
          </a:bodyPr>
          <a:lstStyle/>
          <a:p>
            <a:fld id="{5E313EE9-96EA-41D2-B4AA-436C9FD3307D}" type="slidenum">
              <a:rPr lang="en-US" smtClean="0"/>
              <a:pPr/>
              <a:t>8</a:t>
            </a:fld>
            <a:endParaRPr lang="en-US"/>
          </a:p>
        </p:txBody>
      </p:sp>
      <p:sp>
        <p:nvSpPr>
          <p:cNvPr id="7" name="Freeform 6"/>
          <p:cNvSpPr/>
          <p:nvPr/>
        </p:nvSpPr>
        <p:spPr>
          <a:xfrm>
            <a:off x="990600" y="1905000"/>
            <a:ext cx="7391399" cy="346617"/>
          </a:xfrm>
          <a:custGeom>
            <a:avLst/>
            <a:gdLst>
              <a:gd name="connsiteX0" fmla="*/ 0 w 7391399"/>
              <a:gd name="connsiteY0" fmla="*/ 69997 h 419971"/>
              <a:gd name="connsiteX1" fmla="*/ 20502 w 7391399"/>
              <a:gd name="connsiteY1" fmla="*/ 20502 h 419971"/>
              <a:gd name="connsiteX2" fmla="*/ 69997 w 7391399"/>
              <a:gd name="connsiteY2" fmla="*/ 0 h 419971"/>
              <a:gd name="connsiteX3" fmla="*/ 7321402 w 7391399"/>
              <a:gd name="connsiteY3" fmla="*/ 0 h 419971"/>
              <a:gd name="connsiteX4" fmla="*/ 7370897 w 7391399"/>
              <a:gd name="connsiteY4" fmla="*/ 20502 h 419971"/>
              <a:gd name="connsiteX5" fmla="*/ 7391399 w 7391399"/>
              <a:gd name="connsiteY5" fmla="*/ 69997 h 419971"/>
              <a:gd name="connsiteX6" fmla="*/ 7391399 w 7391399"/>
              <a:gd name="connsiteY6" fmla="*/ 349974 h 419971"/>
              <a:gd name="connsiteX7" fmla="*/ 7370897 w 7391399"/>
              <a:gd name="connsiteY7" fmla="*/ 399469 h 419971"/>
              <a:gd name="connsiteX8" fmla="*/ 7321402 w 7391399"/>
              <a:gd name="connsiteY8" fmla="*/ 419971 h 419971"/>
              <a:gd name="connsiteX9" fmla="*/ 69997 w 7391399"/>
              <a:gd name="connsiteY9" fmla="*/ 419971 h 419971"/>
              <a:gd name="connsiteX10" fmla="*/ 20502 w 7391399"/>
              <a:gd name="connsiteY10" fmla="*/ 399469 h 419971"/>
              <a:gd name="connsiteX11" fmla="*/ 0 w 7391399"/>
              <a:gd name="connsiteY11" fmla="*/ 349974 h 419971"/>
              <a:gd name="connsiteX12" fmla="*/ 0 w 7391399"/>
              <a:gd name="connsiteY12" fmla="*/ 69997 h 419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1399" h="419971">
                <a:moveTo>
                  <a:pt x="0" y="69997"/>
                </a:moveTo>
                <a:cubicBezTo>
                  <a:pt x="0" y="51433"/>
                  <a:pt x="7375" y="33629"/>
                  <a:pt x="20502" y="20502"/>
                </a:cubicBezTo>
                <a:cubicBezTo>
                  <a:pt x="33629" y="7375"/>
                  <a:pt x="51433" y="0"/>
                  <a:pt x="69997" y="0"/>
                </a:cubicBezTo>
                <a:lnTo>
                  <a:pt x="7321402" y="0"/>
                </a:lnTo>
                <a:cubicBezTo>
                  <a:pt x="7339966" y="0"/>
                  <a:pt x="7357770" y="7375"/>
                  <a:pt x="7370897" y="20502"/>
                </a:cubicBezTo>
                <a:cubicBezTo>
                  <a:pt x="7384024" y="33629"/>
                  <a:pt x="7391399" y="51433"/>
                  <a:pt x="7391399" y="69997"/>
                </a:cubicBezTo>
                <a:lnTo>
                  <a:pt x="7391399" y="349974"/>
                </a:lnTo>
                <a:cubicBezTo>
                  <a:pt x="7391399" y="368538"/>
                  <a:pt x="7384024" y="386342"/>
                  <a:pt x="7370897" y="399469"/>
                </a:cubicBezTo>
                <a:cubicBezTo>
                  <a:pt x="7357770" y="412596"/>
                  <a:pt x="7339966" y="419971"/>
                  <a:pt x="7321402" y="419971"/>
                </a:cubicBezTo>
                <a:lnTo>
                  <a:pt x="69997" y="419971"/>
                </a:lnTo>
                <a:cubicBezTo>
                  <a:pt x="51433" y="419971"/>
                  <a:pt x="33629" y="412596"/>
                  <a:pt x="20502" y="399469"/>
                </a:cubicBezTo>
                <a:cubicBezTo>
                  <a:pt x="7375" y="386342"/>
                  <a:pt x="0" y="368538"/>
                  <a:pt x="0" y="349974"/>
                </a:cubicBezTo>
                <a:lnTo>
                  <a:pt x="0" y="6999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1461" tIns="81461" rIns="81461" bIns="81461" numCol="1" spcCol="1270" anchor="ctr" anchorCtr="0">
            <a:noAutofit/>
          </a:bodyPr>
          <a:lstStyle/>
          <a:p>
            <a:pPr lvl="0" defTabSz="711200">
              <a:lnSpc>
                <a:spcPct val="90000"/>
              </a:lnSpc>
              <a:spcBef>
                <a:spcPct val="0"/>
              </a:spcBef>
              <a:spcAft>
                <a:spcPct val="35000"/>
              </a:spcAft>
            </a:pPr>
            <a:r>
              <a:rPr lang="en-US" sz="1600" dirty="0"/>
              <a:t>3.6 – Technical Training and Education</a:t>
            </a:r>
            <a:endParaRPr lang="en-US" sz="1600" b="1" dirty="0"/>
          </a:p>
        </p:txBody>
      </p:sp>
      <p:sp>
        <p:nvSpPr>
          <p:cNvPr id="8" name="Freeform 7"/>
          <p:cNvSpPr/>
          <p:nvPr/>
        </p:nvSpPr>
        <p:spPr>
          <a:xfrm>
            <a:off x="990600" y="2251617"/>
            <a:ext cx="7391399" cy="3691983"/>
          </a:xfrm>
          <a:custGeom>
            <a:avLst/>
            <a:gdLst>
              <a:gd name="connsiteX0" fmla="*/ 0 w 7391399"/>
              <a:gd name="connsiteY0" fmla="*/ 0 h 727928"/>
              <a:gd name="connsiteX1" fmla="*/ 7391399 w 7391399"/>
              <a:gd name="connsiteY1" fmla="*/ 0 h 727928"/>
              <a:gd name="connsiteX2" fmla="*/ 7391399 w 7391399"/>
              <a:gd name="connsiteY2" fmla="*/ 727928 h 727928"/>
              <a:gd name="connsiteX3" fmla="*/ 0 w 7391399"/>
              <a:gd name="connsiteY3" fmla="*/ 727928 h 727928"/>
              <a:gd name="connsiteX4" fmla="*/ 0 w 7391399"/>
              <a:gd name="connsiteY4" fmla="*/ 0 h 72792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727928">
                <a:moveTo>
                  <a:pt x="0" y="0"/>
                </a:moveTo>
                <a:lnTo>
                  <a:pt x="7391399" y="0"/>
                </a:lnTo>
                <a:lnTo>
                  <a:pt x="7391399" y="727928"/>
                </a:lnTo>
                <a:lnTo>
                  <a:pt x="0" y="727928"/>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r>
              <a:rPr lang="en-US" dirty="0"/>
              <a:t>Organize and facilitate technical training and technical education regarding alternative fuel vehicles, their use, infrastructure, and safety.  </a:t>
            </a:r>
          </a:p>
          <a:p>
            <a:endParaRPr lang="en-US" dirty="0"/>
          </a:p>
          <a:p>
            <a:r>
              <a:rPr lang="en-US" dirty="0"/>
              <a:t>Target audiences may include:</a:t>
            </a:r>
          </a:p>
          <a:p>
            <a:pPr marL="914400" lvl="1" indent="-457200">
              <a:buFont typeface="+mj-lt"/>
              <a:buAutoNum type="arabicPeriod"/>
            </a:pPr>
            <a:r>
              <a:rPr lang="en-US" dirty="0"/>
              <a:t>Technicians/mechanics</a:t>
            </a:r>
          </a:p>
          <a:p>
            <a:pPr marL="914400" lvl="1" indent="-457200">
              <a:buFont typeface="+mj-lt"/>
              <a:buAutoNum type="arabicPeriod"/>
            </a:pPr>
            <a:r>
              <a:rPr lang="en-US" dirty="0"/>
              <a:t>First-responders</a:t>
            </a:r>
          </a:p>
          <a:p>
            <a:pPr marL="914400" lvl="1" indent="-457200">
              <a:buFont typeface="+mj-lt"/>
              <a:buAutoNum type="arabicPeriod"/>
            </a:pPr>
            <a:r>
              <a:rPr lang="en-US" dirty="0"/>
              <a:t>Public safety officials</a:t>
            </a:r>
          </a:p>
          <a:p>
            <a:pPr marL="914400" lvl="1" indent="-457200">
              <a:buFont typeface="+mj-lt"/>
              <a:buAutoNum type="arabicPeriod"/>
            </a:pPr>
            <a:r>
              <a:rPr lang="en-US" dirty="0"/>
              <a:t>Vocational/STEM student groups. </a:t>
            </a:r>
          </a:p>
          <a:p>
            <a:endParaRPr lang="en-US" dirty="0"/>
          </a:p>
          <a:p>
            <a:r>
              <a:rPr lang="en-US" dirty="0"/>
              <a:t>Can be:</a:t>
            </a:r>
          </a:p>
          <a:p>
            <a:pPr marL="285750" indent="-285750">
              <a:buFont typeface="Arial" panose="020B0604020202020204" pitchFamily="34" charset="0"/>
              <a:buChar char="•"/>
            </a:pPr>
            <a:r>
              <a:rPr lang="en-US" dirty="0"/>
              <a:t>Classroom training</a:t>
            </a:r>
          </a:p>
          <a:p>
            <a:pPr marL="285750" indent="-285750">
              <a:buFont typeface="Arial" panose="020B0604020202020204" pitchFamily="34" charset="0"/>
              <a:buChar char="•"/>
            </a:pPr>
            <a:r>
              <a:rPr lang="en-US" dirty="0"/>
              <a:t>Technical webinars</a:t>
            </a:r>
          </a:p>
          <a:p>
            <a:pPr marL="285750" indent="-285750">
              <a:buFont typeface="Arial" panose="020B0604020202020204" pitchFamily="34" charset="0"/>
              <a:buChar char="•"/>
            </a:pPr>
            <a:r>
              <a:rPr lang="en-US" dirty="0"/>
              <a:t>Hands-on demonstrations</a:t>
            </a:r>
          </a:p>
          <a:p>
            <a:pPr marL="285750" indent="-285750">
              <a:buFont typeface="Arial" panose="020B0604020202020204" pitchFamily="34" charset="0"/>
              <a:buChar char="•"/>
            </a:pPr>
            <a:endParaRPr lang="en-US" dirty="0"/>
          </a:p>
          <a:p>
            <a:pPr marL="285750" indent="-285750">
              <a:buFont typeface="Arial" panose="020B0604020202020204" pitchFamily="34" charset="0"/>
              <a:buChar char="•"/>
            </a:pPr>
            <a:r>
              <a:rPr lang="en-US" dirty="0"/>
              <a:t>Other ?</a:t>
            </a:r>
          </a:p>
          <a:p>
            <a:pPr marL="342900" indent="-342900">
              <a:lnSpc>
                <a:spcPct val="90000"/>
              </a:lnSpc>
              <a:buFont typeface="Arial" panose="020B0604020202020204" pitchFamily="34" charset="0"/>
              <a:buChar char="•"/>
            </a:pPr>
            <a:endParaRPr lang="en-US" sz="2000" dirty="0"/>
          </a:p>
        </p:txBody>
      </p:sp>
    </p:spTree>
    <p:extLst>
      <p:ext uri="{BB962C8B-B14F-4D97-AF65-F5344CB8AC3E}">
        <p14:creationId xmlns:p14="http://schemas.microsoft.com/office/powerpoint/2010/main" val="358801533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Discussion and Feed Back</a:t>
            </a:r>
          </a:p>
        </p:txBody>
      </p:sp>
      <p:sp>
        <p:nvSpPr>
          <p:cNvPr id="3" name="Slide Number Placeholder 2"/>
          <p:cNvSpPr>
            <a:spLocks noGrp="1"/>
          </p:cNvSpPr>
          <p:nvPr>
            <p:ph type="sldNum" sz="quarter" idx="12"/>
          </p:nvPr>
        </p:nvSpPr>
        <p:spPr/>
        <p:txBody>
          <a:bodyPr>
            <a:normAutofit fontScale="85000" lnSpcReduction="20000"/>
          </a:bodyPr>
          <a:lstStyle/>
          <a:p>
            <a:fld id="{5E313EE9-96EA-41D2-B4AA-436C9FD3307D}" type="slidenum">
              <a:rPr lang="en-US" smtClean="0"/>
              <a:pPr/>
              <a:t>9</a:t>
            </a:fld>
            <a:endParaRPr lang="en-US"/>
          </a:p>
        </p:txBody>
      </p:sp>
      <p:sp>
        <p:nvSpPr>
          <p:cNvPr id="5" name="Freeform 4"/>
          <p:cNvSpPr/>
          <p:nvPr/>
        </p:nvSpPr>
        <p:spPr>
          <a:xfrm>
            <a:off x="990600" y="1676400"/>
            <a:ext cx="7391399" cy="346617"/>
          </a:xfrm>
          <a:custGeom>
            <a:avLst/>
            <a:gdLst>
              <a:gd name="connsiteX0" fmla="*/ 0 w 7391399"/>
              <a:gd name="connsiteY0" fmla="*/ 69997 h 419971"/>
              <a:gd name="connsiteX1" fmla="*/ 20502 w 7391399"/>
              <a:gd name="connsiteY1" fmla="*/ 20502 h 419971"/>
              <a:gd name="connsiteX2" fmla="*/ 69997 w 7391399"/>
              <a:gd name="connsiteY2" fmla="*/ 0 h 419971"/>
              <a:gd name="connsiteX3" fmla="*/ 7321402 w 7391399"/>
              <a:gd name="connsiteY3" fmla="*/ 0 h 419971"/>
              <a:gd name="connsiteX4" fmla="*/ 7370897 w 7391399"/>
              <a:gd name="connsiteY4" fmla="*/ 20502 h 419971"/>
              <a:gd name="connsiteX5" fmla="*/ 7391399 w 7391399"/>
              <a:gd name="connsiteY5" fmla="*/ 69997 h 419971"/>
              <a:gd name="connsiteX6" fmla="*/ 7391399 w 7391399"/>
              <a:gd name="connsiteY6" fmla="*/ 349974 h 419971"/>
              <a:gd name="connsiteX7" fmla="*/ 7370897 w 7391399"/>
              <a:gd name="connsiteY7" fmla="*/ 399469 h 419971"/>
              <a:gd name="connsiteX8" fmla="*/ 7321402 w 7391399"/>
              <a:gd name="connsiteY8" fmla="*/ 419971 h 419971"/>
              <a:gd name="connsiteX9" fmla="*/ 69997 w 7391399"/>
              <a:gd name="connsiteY9" fmla="*/ 419971 h 419971"/>
              <a:gd name="connsiteX10" fmla="*/ 20502 w 7391399"/>
              <a:gd name="connsiteY10" fmla="*/ 399469 h 419971"/>
              <a:gd name="connsiteX11" fmla="*/ 0 w 7391399"/>
              <a:gd name="connsiteY11" fmla="*/ 349974 h 419971"/>
              <a:gd name="connsiteX12" fmla="*/ 0 w 7391399"/>
              <a:gd name="connsiteY12" fmla="*/ 69997 h 419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1399" h="419971">
                <a:moveTo>
                  <a:pt x="0" y="69997"/>
                </a:moveTo>
                <a:cubicBezTo>
                  <a:pt x="0" y="51433"/>
                  <a:pt x="7375" y="33629"/>
                  <a:pt x="20502" y="20502"/>
                </a:cubicBezTo>
                <a:cubicBezTo>
                  <a:pt x="33629" y="7375"/>
                  <a:pt x="51433" y="0"/>
                  <a:pt x="69997" y="0"/>
                </a:cubicBezTo>
                <a:lnTo>
                  <a:pt x="7321402" y="0"/>
                </a:lnTo>
                <a:cubicBezTo>
                  <a:pt x="7339966" y="0"/>
                  <a:pt x="7357770" y="7375"/>
                  <a:pt x="7370897" y="20502"/>
                </a:cubicBezTo>
                <a:cubicBezTo>
                  <a:pt x="7384024" y="33629"/>
                  <a:pt x="7391399" y="51433"/>
                  <a:pt x="7391399" y="69997"/>
                </a:cubicBezTo>
                <a:lnTo>
                  <a:pt x="7391399" y="349974"/>
                </a:lnTo>
                <a:cubicBezTo>
                  <a:pt x="7391399" y="368538"/>
                  <a:pt x="7384024" y="386342"/>
                  <a:pt x="7370897" y="399469"/>
                </a:cubicBezTo>
                <a:cubicBezTo>
                  <a:pt x="7357770" y="412596"/>
                  <a:pt x="7339966" y="419971"/>
                  <a:pt x="7321402" y="419971"/>
                </a:cubicBezTo>
                <a:lnTo>
                  <a:pt x="69997" y="419971"/>
                </a:lnTo>
                <a:cubicBezTo>
                  <a:pt x="51433" y="419971"/>
                  <a:pt x="33629" y="412596"/>
                  <a:pt x="20502" y="399469"/>
                </a:cubicBezTo>
                <a:cubicBezTo>
                  <a:pt x="7375" y="386342"/>
                  <a:pt x="0" y="368538"/>
                  <a:pt x="0" y="349974"/>
                </a:cubicBezTo>
                <a:lnTo>
                  <a:pt x="0" y="6999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1461" tIns="81461" rIns="81461" bIns="81461" numCol="1" spcCol="1270" anchor="ctr" anchorCtr="0">
            <a:noAutofit/>
          </a:bodyPr>
          <a:lstStyle/>
          <a:p>
            <a:pPr lvl="0" defTabSz="711200">
              <a:lnSpc>
                <a:spcPct val="90000"/>
              </a:lnSpc>
              <a:spcBef>
                <a:spcPct val="0"/>
              </a:spcBef>
              <a:spcAft>
                <a:spcPct val="35000"/>
              </a:spcAft>
            </a:pPr>
            <a:r>
              <a:rPr lang="en-US" sz="1600" dirty="0"/>
              <a:t>Chosen Sub-Task</a:t>
            </a:r>
            <a:r>
              <a:rPr lang="en-US" sz="1600" b="1" dirty="0">
                <a:latin typeface="+mj-lt"/>
              </a:rPr>
              <a:t>			</a:t>
            </a:r>
            <a:endParaRPr lang="en-US" sz="1600" b="1" kern="1200" dirty="0">
              <a:latin typeface="+mj-lt"/>
            </a:endParaRPr>
          </a:p>
        </p:txBody>
      </p:sp>
      <p:sp>
        <p:nvSpPr>
          <p:cNvPr id="6" name="Freeform 5"/>
          <p:cNvSpPr/>
          <p:nvPr/>
        </p:nvSpPr>
        <p:spPr>
          <a:xfrm>
            <a:off x="990600" y="2023017"/>
            <a:ext cx="7391399" cy="4606383"/>
          </a:xfrm>
          <a:custGeom>
            <a:avLst/>
            <a:gdLst>
              <a:gd name="connsiteX0" fmla="*/ 0 w 7391399"/>
              <a:gd name="connsiteY0" fmla="*/ 0 h 579161"/>
              <a:gd name="connsiteX1" fmla="*/ 7391399 w 7391399"/>
              <a:gd name="connsiteY1" fmla="*/ 0 h 579161"/>
              <a:gd name="connsiteX2" fmla="*/ 7391399 w 7391399"/>
              <a:gd name="connsiteY2" fmla="*/ 579161 h 579161"/>
              <a:gd name="connsiteX3" fmla="*/ 0 w 7391399"/>
              <a:gd name="connsiteY3" fmla="*/ 579161 h 579161"/>
              <a:gd name="connsiteX4" fmla="*/ 0 w 7391399"/>
              <a:gd name="connsiteY4" fmla="*/ 0 h 57916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579161">
                <a:moveTo>
                  <a:pt x="0" y="0"/>
                </a:moveTo>
                <a:lnTo>
                  <a:pt x="7391399" y="0"/>
                </a:lnTo>
                <a:lnTo>
                  <a:pt x="7391399" y="579161"/>
                </a:lnTo>
                <a:lnTo>
                  <a:pt x="0" y="579161"/>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pPr lvl="0" defTabSz="711200">
              <a:lnSpc>
                <a:spcPct val="90000"/>
              </a:lnSpc>
              <a:spcBef>
                <a:spcPct val="0"/>
              </a:spcBef>
              <a:spcAft>
                <a:spcPct val="35000"/>
              </a:spcAft>
            </a:pPr>
            <a:r>
              <a:rPr lang="en-US" sz="1600" dirty="0"/>
              <a:t>3.2 – Alternative Fuel Vehicle and Compliance Coordination Efforts</a:t>
            </a:r>
            <a:endParaRPr lang="en-US" sz="1600" b="1" dirty="0"/>
          </a:p>
          <a:p>
            <a:pPr marL="628650" lvl="2" indent="-171450" defTabSz="711200">
              <a:lnSpc>
                <a:spcPct val="90000"/>
              </a:lnSpc>
              <a:spcBef>
                <a:spcPct val="0"/>
              </a:spcBef>
              <a:spcAft>
                <a:spcPct val="20000"/>
              </a:spcAft>
              <a:buChar char="••"/>
            </a:pPr>
            <a:r>
              <a:rPr lang="en-US" sz="1600" dirty="0">
                <a:latin typeface="+mj-lt"/>
              </a:rPr>
              <a:t>Helping alternative fuel applicants through a grant system</a:t>
            </a:r>
          </a:p>
          <a:p>
            <a:pPr marL="0" lvl="1" defTabSz="711200">
              <a:lnSpc>
                <a:spcPct val="90000"/>
              </a:lnSpc>
              <a:spcBef>
                <a:spcPct val="0"/>
              </a:spcBef>
              <a:spcAft>
                <a:spcPct val="20000"/>
              </a:spcAft>
            </a:pPr>
            <a:r>
              <a:rPr lang="en-US" sz="1600" dirty="0"/>
              <a:t>3.4 – General Stakeholder Outreach / Awareness Events and Activities</a:t>
            </a:r>
          </a:p>
          <a:p>
            <a:pPr marL="800100" lvl="1" indent="-342900">
              <a:lnSpc>
                <a:spcPct val="90000"/>
              </a:lnSpc>
              <a:buFont typeface="Arial" panose="020B0604020202020204" pitchFamily="34" charset="0"/>
              <a:buChar char="•"/>
            </a:pPr>
            <a:r>
              <a:rPr lang="en-US" sz="1600" dirty="0"/>
              <a:t>Hosting Stakeholder meetings, webinars, podcasts, and virtual site visits</a:t>
            </a:r>
          </a:p>
          <a:p>
            <a:pPr marL="457200" lvl="2" defTabSz="711200">
              <a:lnSpc>
                <a:spcPct val="90000"/>
              </a:lnSpc>
              <a:spcBef>
                <a:spcPct val="0"/>
              </a:spcBef>
              <a:spcAft>
                <a:spcPct val="20000"/>
              </a:spcAft>
            </a:pPr>
            <a:endParaRPr lang="en-US" sz="1200" b="1" dirty="0"/>
          </a:p>
          <a:p>
            <a:pPr marL="171450" lvl="1" indent="-171450" defTabSz="711200">
              <a:lnSpc>
                <a:spcPct val="90000"/>
              </a:lnSpc>
              <a:spcBef>
                <a:spcPct val="0"/>
              </a:spcBef>
              <a:spcAft>
                <a:spcPct val="20000"/>
              </a:spcAft>
              <a:buChar char="••"/>
            </a:pPr>
            <a:endParaRPr lang="en-US" sz="1600" dirty="0">
              <a:latin typeface="+mj-lt"/>
            </a:endParaRPr>
          </a:p>
          <a:p>
            <a:pPr marL="628650" lvl="2" indent="-171450" defTabSz="711200">
              <a:lnSpc>
                <a:spcPct val="90000"/>
              </a:lnSpc>
              <a:spcBef>
                <a:spcPct val="0"/>
              </a:spcBef>
              <a:spcAft>
                <a:spcPct val="20000"/>
              </a:spcAft>
              <a:buChar char="••"/>
            </a:pPr>
            <a:endParaRPr lang="en-US" sz="1600" dirty="0">
              <a:latin typeface="+mj-lt"/>
            </a:endParaRPr>
          </a:p>
          <a:p>
            <a:pPr lvl="0" defTabSz="711200">
              <a:lnSpc>
                <a:spcPct val="90000"/>
              </a:lnSpc>
              <a:spcBef>
                <a:spcPct val="0"/>
              </a:spcBef>
              <a:spcAft>
                <a:spcPct val="35000"/>
              </a:spcAft>
            </a:pPr>
            <a:r>
              <a:rPr lang="en-US" sz="1600" dirty="0"/>
              <a:t>3.1 – Stake Holder Listening Sessions</a:t>
            </a:r>
            <a:endParaRPr lang="en-US" sz="1600" b="1" dirty="0"/>
          </a:p>
          <a:p>
            <a:pPr marL="800100" lvl="1" indent="-342900">
              <a:buFont typeface="Arial" panose="020B0604020202020204" pitchFamily="34" charset="0"/>
              <a:buChar char="•"/>
            </a:pPr>
            <a:r>
              <a:rPr lang="en-US" sz="1600" dirty="0"/>
              <a:t>Round table talks</a:t>
            </a:r>
          </a:p>
          <a:p>
            <a:pPr marL="0" lvl="1" defTabSz="711200">
              <a:lnSpc>
                <a:spcPct val="90000"/>
              </a:lnSpc>
              <a:spcBef>
                <a:spcPct val="0"/>
              </a:spcBef>
              <a:spcAft>
                <a:spcPct val="20000"/>
              </a:spcAft>
            </a:pPr>
            <a:r>
              <a:rPr lang="en-US" sz="1600" dirty="0"/>
              <a:t>3.3 – Alternative Fuel Vehicle Infrastructure Development and Corridor Planning</a:t>
            </a:r>
            <a:endParaRPr lang="en-US" sz="1600" b="1" dirty="0"/>
          </a:p>
          <a:p>
            <a:pPr marL="628650" lvl="2" indent="-171450" defTabSz="711200">
              <a:lnSpc>
                <a:spcPct val="90000"/>
              </a:lnSpc>
              <a:spcBef>
                <a:spcPct val="0"/>
              </a:spcBef>
              <a:spcAft>
                <a:spcPct val="20000"/>
              </a:spcAft>
              <a:buChar char="••"/>
            </a:pPr>
            <a:r>
              <a:rPr lang="en-US" sz="1600" dirty="0"/>
              <a:t>Corridor plan</a:t>
            </a:r>
            <a:endParaRPr lang="en-US" sz="1600" kern="1200" dirty="0">
              <a:latin typeface="+mj-lt"/>
            </a:endParaRPr>
          </a:p>
        </p:txBody>
      </p:sp>
      <p:sp>
        <p:nvSpPr>
          <p:cNvPr id="9" name="Freeform 8"/>
          <p:cNvSpPr/>
          <p:nvPr/>
        </p:nvSpPr>
        <p:spPr>
          <a:xfrm>
            <a:off x="990600" y="3310984"/>
            <a:ext cx="7391399" cy="346617"/>
          </a:xfrm>
          <a:custGeom>
            <a:avLst/>
            <a:gdLst>
              <a:gd name="connsiteX0" fmla="*/ 0 w 7391399"/>
              <a:gd name="connsiteY0" fmla="*/ 69997 h 419971"/>
              <a:gd name="connsiteX1" fmla="*/ 20502 w 7391399"/>
              <a:gd name="connsiteY1" fmla="*/ 20502 h 419971"/>
              <a:gd name="connsiteX2" fmla="*/ 69997 w 7391399"/>
              <a:gd name="connsiteY2" fmla="*/ 0 h 419971"/>
              <a:gd name="connsiteX3" fmla="*/ 7321402 w 7391399"/>
              <a:gd name="connsiteY3" fmla="*/ 0 h 419971"/>
              <a:gd name="connsiteX4" fmla="*/ 7370897 w 7391399"/>
              <a:gd name="connsiteY4" fmla="*/ 20502 h 419971"/>
              <a:gd name="connsiteX5" fmla="*/ 7391399 w 7391399"/>
              <a:gd name="connsiteY5" fmla="*/ 69997 h 419971"/>
              <a:gd name="connsiteX6" fmla="*/ 7391399 w 7391399"/>
              <a:gd name="connsiteY6" fmla="*/ 349974 h 419971"/>
              <a:gd name="connsiteX7" fmla="*/ 7370897 w 7391399"/>
              <a:gd name="connsiteY7" fmla="*/ 399469 h 419971"/>
              <a:gd name="connsiteX8" fmla="*/ 7321402 w 7391399"/>
              <a:gd name="connsiteY8" fmla="*/ 419971 h 419971"/>
              <a:gd name="connsiteX9" fmla="*/ 69997 w 7391399"/>
              <a:gd name="connsiteY9" fmla="*/ 419971 h 419971"/>
              <a:gd name="connsiteX10" fmla="*/ 20502 w 7391399"/>
              <a:gd name="connsiteY10" fmla="*/ 399469 h 419971"/>
              <a:gd name="connsiteX11" fmla="*/ 0 w 7391399"/>
              <a:gd name="connsiteY11" fmla="*/ 349974 h 419971"/>
              <a:gd name="connsiteX12" fmla="*/ 0 w 7391399"/>
              <a:gd name="connsiteY12" fmla="*/ 69997 h 41997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7391399" h="419971">
                <a:moveTo>
                  <a:pt x="0" y="69997"/>
                </a:moveTo>
                <a:cubicBezTo>
                  <a:pt x="0" y="51433"/>
                  <a:pt x="7375" y="33629"/>
                  <a:pt x="20502" y="20502"/>
                </a:cubicBezTo>
                <a:cubicBezTo>
                  <a:pt x="33629" y="7375"/>
                  <a:pt x="51433" y="0"/>
                  <a:pt x="69997" y="0"/>
                </a:cubicBezTo>
                <a:lnTo>
                  <a:pt x="7321402" y="0"/>
                </a:lnTo>
                <a:cubicBezTo>
                  <a:pt x="7339966" y="0"/>
                  <a:pt x="7357770" y="7375"/>
                  <a:pt x="7370897" y="20502"/>
                </a:cubicBezTo>
                <a:cubicBezTo>
                  <a:pt x="7384024" y="33629"/>
                  <a:pt x="7391399" y="51433"/>
                  <a:pt x="7391399" y="69997"/>
                </a:cubicBezTo>
                <a:lnTo>
                  <a:pt x="7391399" y="349974"/>
                </a:lnTo>
                <a:cubicBezTo>
                  <a:pt x="7391399" y="368538"/>
                  <a:pt x="7384024" y="386342"/>
                  <a:pt x="7370897" y="399469"/>
                </a:cubicBezTo>
                <a:cubicBezTo>
                  <a:pt x="7357770" y="412596"/>
                  <a:pt x="7339966" y="419971"/>
                  <a:pt x="7321402" y="419971"/>
                </a:cubicBezTo>
                <a:lnTo>
                  <a:pt x="69997" y="419971"/>
                </a:lnTo>
                <a:cubicBezTo>
                  <a:pt x="51433" y="419971"/>
                  <a:pt x="33629" y="412596"/>
                  <a:pt x="20502" y="399469"/>
                </a:cubicBezTo>
                <a:cubicBezTo>
                  <a:pt x="7375" y="386342"/>
                  <a:pt x="0" y="368538"/>
                  <a:pt x="0" y="349974"/>
                </a:cubicBezTo>
                <a:lnTo>
                  <a:pt x="0" y="69997"/>
                </a:lnTo>
                <a:close/>
              </a:path>
            </a:pathLst>
          </a:cu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spcFirstLastPara="0" vert="horz" wrap="square" lIns="81461" tIns="81461" rIns="81461" bIns="81461" numCol="1" spcCol="1270" anchor="ctr" anchorCtr="0">
            <a:noAutofit/>
          </a:bodyPr>
          <a:lstStyle/>
          <a:p>
            <a:pPr lvl="0" defTabSz="711200">
              <a:lnSpc>
                <a:spcPct val="90000"/>
              </a:lnSpc>
              <a:spcBef>
                <a:spcPct val="0"/>
              </a:spcBef>
              <a:spcAft>
                <a:spcPct val="35000"/>
              </a:spcAft>
            </a:pPr>
            <a:r>
              <a:rPr lang="en-US" sz="1600" dirty="0"/>
              <a:t>Sub-Task to Choose</a:t>
            </a:r>
            <a:endParaRPr lang="en-US" sz="1600" b="1" dirty="0"/>
          </a:p>
        </p:txBody>
      </p:sp>
      <p:sp>
        <p:nvSpPr>
          <p:cNvPr id="10" name="Freeform 9"/>
          <p:cNvSpPr/>
          <p:nvPr/>
        </p:nvSpPr>
        <p:spPr>
          <a:xfrm>
            <a:off x="990600" y="4945568"/>
            <a:ext cx="7391399" cy="1531432"/>
          </a:xfrm>
          <a:custGeom>
            <a:avLst/>
            <a:gdLst>
              <a:gd name="connsiteX0" fmla="*/ 0 w 7391399"/>
              <a:gd name="connsiteY0" fmla="*/ 0 h 520206"/>
              <a:gd name="connsiteX1" fmla="*/ 7391399 w 7391399"/>
              <a:gd name="connsiteY1" fmla="*/ 0 h 520206"/>
              <a:gd name="connsiteX2" fmla="*/ 7391399 w 7391399"/>
              <a:gd name="connsiteY2" fmla="*/ 520206 h 520206"/>
              <a:gd name="connsiteX3" fmla="*/ 0 w 7391399"/>
              <a:gd name="connsiteY3" fmla="*/ 520206 h 520206"/>
              <a:gd name="connsiteX4" fmla="*/ 0 w 7391399"/>
              <a:gd name="connsiteY4" fmla="*/ 0 h 52020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7391399" h="520206">
                <a:moveTo>
                  <a:pt x="0" y="0"/>
                </a:moveTo>
                <a:lnTo>
                  <a:pt x="7391399" y="0"/>
                </a:lnTo>
                <a:lnTo>
                  <a:pt x="7391399" y="520206"/>
                </a:lnTo>
                <a:lnTo>
                  <a:pt x="0" y="520206"/>
                </a:lnTo>
                <a:lnTo>
                  <a:pt x="0" y="0"/>
                </a:lnTo>
                <a:close/>
              </a:path>
            </a:pathLst>
          </a:custGeom>
        </p:spPr>
        <p:style>
          <a:lnRef idx="0">
            <a:schemeClr val="dk1">
              <a:alpha val="0"/>
              <a:hueOff val="0"/>
              <a:satOff val="0"/>
              <a:lumOff val="0"/>
              <a:alphaOff val="0"/>
            </a:schemeClr>
          </a:lnRef>
          <a:fillRef idx="0">
            <a:schemeClr val="lt1">
              <a:alpha val="0"/>
              <a:hueOff val="0"/>
              <a:satOff val="0"/>
              <a:lumOff val="0"/>
              <a:alphaOff val="0"/>
            </a:schemeClr>
          </a:fillRef>
          <a:effectRef idx="0">
            <a:schemeClr val="lt1">
              <a:alpha val="0"/>
              <a:hueOff val="0"/>
              <a:satOff val="0"/>
              <a:lumOff val="0"/>
              <a:alphaOff val="0"/>
            </a:schemeClr>
          </a:effectRef>
          <a:fontRef idx="minor">
            <a:schemeClr val="tx1">
              <a:hueOff val="0"/>
              <a:satOff val="0"/>
              <a:lumOff val="0"/>
              <a:alphaOff val="0"/>
            </a:schemeClr>
          </a:fontRef>
        </p:style>
        <p:txBody>
          <a:bodyPr spcFirstLastPara="0" vert="horz" wrap="square" lIns="234677" tIns="20320" rIns="113792" bIns="20320" numCol="1" spcCol="1270" anchor="t" anchorCtr="0">
            <a:noAutofit/>
          </a:bodyPr>
          <a:lstStyle/>
          <a:p>
            <a:pPr lvl="0" defTabSz="711200">
              <a:lnSpc>
                <a:spcPct val="90000"/>
              </a:lnSpc>
              <a:spcBef>
                <a:spcPct val="0"/>
              </a:spcBef>
              <a:spcAft>
                <a:spcPct val="35000"/>
              </a:spcAft>
            </a:pPr>
            <a:r>
              <a:rPr lang="en-US" sz="1600" dirty="0"/>
              <a:t>3.5 – Technical Assistance and Fleet Coaching</a:t>
            </a:r>
            <a:endParaRPr lang="en-US" sz="1600" b="1" dirty="0"/>
          </a:p>
          <a:p>
            <a:pPr marL="628650" lvl="2" indent="-171450" defTabSz="711200">
              <a:lnSpc>
                <a:spcPct val="90000"/>
              </a:lnSpc>
              <a:spcBef>
                <a:spcPct val="0"/>
              </a:spcBef>
              <a:spcAft>
                <a:spcPct val="20000"/>
              </a:spcAft>
              <a:buChar char="••"/>
            </a:pPr>
            <a:r>
              <a:rPr lang="en-US" sz="1600" dirty="0"/>
              <a:t>Creating and Participating in a Mentoring program </a:t>
            </a:r>
          </a:p>
          <a:p>
            <a:pPr marL="0" lvl="1" defTabSz="711200">
              <a:lnSpc>
                <a:spcPct val="90000"/>
              </a:lnSpc>
              <a:spcBef>
                <a:spcPct val="0"/>
              </a:spcBef>
              <a:spcAft>
                <a:spcPct val="20000"/>
              </a:spcAft>
            </a:pPr>
            <a:r>
              <a:rPr lang="en-US" sz="1600" dirty="0"/>
              <a:t>3.6 – Technical Training and Education</a:t>
            </a:r>
            <a:endParaRPr lang="en-US" sz="1600" b="1" dirty="0"/>
          </a:p>
          <a:p>
            <a:pPr marL="742950" lvl="1" indent="-285750">
              <a:buFont typeface="Arial" panose="020B0604020202020204" pitchFamily="34" charset="0"/>
              <a:buChar char="•"/>
            </a:pPr>
            <a:r>
              <a:rPr lang="en-US" sz="1600" dirty="0"/>
              <a:t>Classroom training</a:t>
            </a:r>
          </a:p>
          <a:p>
            <a:pPr marL="742950" lvl="1" indent="-285750">
              <a:buFont typeface="Arial" panose="020B0604020202020204" pitchFamily="34" charset="0"/>
              <a:buChar char="•"/>
            </a:pPr>
            <a:r>
              <a:rPr lang="en-US" sz="1600" dirty="0"/>
              <a:t>Technical webinars</a:t>
            </a:r>
          </a:p>
          <a:p>
            <a:pPr marL="742950" lvl="1" indent="-285750">
              <a:buFont typeface="Arial" panose="020B0604020202020204" pitchFamily="34" charset="0"/>
              <a:buChar char="•"/>
            </a:pPr>
            <a:r>
              <a:rPr lang="en-US" sz="1600" dirty="0"/>
              <a:t>Hands-on demonstrations</a:t>
            </a:r>
          </a:p>
        </p:txBody>
      </p:sp>
    </p:spTree>
    <p:extLst>
      <p:ext uri="{BB962C8B-B14F-4D97-AF65-F5344CB8AC3E}">
        <p14:creationId xmlns:p14="http://schemas.microsoft.com/office/powerpoint/2010/main" val="3867731372"/>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2.xml><?xml version="1.0" encoding="utf-8"?>
<ct:contentTypeSchema xmlns:ct="http://schemas.microsoft.com/office/2006/metadata/contentType" xmlns:ma="http://schemas.microsoft.com/office/2006/metadata/properties/metaAttributes" ct:_="" ma:_="" ma:contentTypeName="Document" ma:contentTypeID="0x01010067E7F91D74CB0348B366A84E6AAE43A7" ma:contentTypeVersion="2" ma:contentTypeDescription="Create a new document." ma:contentTypeScope="" ma:versionID="8d9bf9b54c776dcd9e52d97d08f6fed8">
  <xsd:schema xmlns:xsd="http://www.w3.org/2001/XMLSchema" xmlns:xs="http://www.w3.org/2001/XMLSchema" xmlns:p="http://schemas.microsoft.com/office/2006/metadata/properties" xmlns:ns2="87b9e4dc-a43b-460c-acab-a7dce2b38dc8" targetNamespace="http://schemas.microsoft.com/office/2006/metadata/properties" ma:root="true" ma:fieldsID="4e052daf0d1a6962fad4a176cf97133b" ns2:_="">
    <xsd:import namespace="87b9e4dc-a43b-460c-acab-a7dce2b38dc8"/>
    <xsd:element name="properties">
      <xsd:complexType>
        <xsd:sequence>
          <xsd:element name="documentManagement">
            <xsd:complexType>
              <xsd:all>
                <xsd:element ref="ns2:_dlc_DocId" minOccurs="0"/>
                <xsd:element ref="ns2:_dlc_DocIdUrl" minOccurs="0"/>
                <xsd:element ref="ns2:_dlc_DocIdPersistId"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7b9e4dc-a43b-460c-acab-a7dce2b38dc8"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SharedWithUsers" ma:index="11"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_dlc_DocId xmlns="87b9e4dc-a43b-460c-acab-a7dce2b38dc8">ARRAEUAATR24-503547211-8500</_dlc_DocId>
    <_dlc_DocIdUrl xmlns="87b9e4dc-a43b-460c-acab-a7dce2b38dc8">
      <Url>http://aq.hgac.net/_layouts/15/DocIdRedir.aspx?ID=ARRAEUAATR24-503547211-8500</Url>
      <Description>ARRAEUAATR24-503547211-8500</Description>
    </_dlc_DocIdUrl>
  </documentManagement>
</p:properties>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5A3DFB-AECC-4548-BD36-D8D01F63BF1E}"/>
</file>

<file path=customXml/itemProps2.xml><?xml version="1.0" encoding="utf-8"?>
<ds:datastoreItem xmlns:ds="http://schemas.openxmlformats.org/officeDocument/2006/customXml" ds:itemID="{C99B6262-C49B-4A3F-83FB-8E18BC78823D}"/>
</file>

<file path=customXml/itemProps3.xml><?xml version="1.0" encoding="utf-8"?>
<ds:datastoreItem xmlns:ds="http://schemas.openxmlformats.org/officeDocument/2006/customXml" ds:itemID="{DFD5A02E-FC5A-4628-8450-51D6F0FF081A}"/>
</file>

<file path=customXml/itemProps4.xml><?xml version="1.0" encoding="utf-8"?>
<ds:datastoreItem xmlns:ds="http://schemas.openxmlformats.org/officeDocument/2006/customXml" ds:itemID="{5A7D9297-BAC1-4638-8B0F-792F8096CE77}"/>
</file>

<file path=docProps/app.xml><?xml version="1.0" encoding="utf-8"?>
<Properties xmlns="http://schemas.openxmlformats.org/officeDocument/2006/extended-properties" xmlns:vt="http://schemas.openxmlformats.org/officeDocument/2006/docPropsVTypes">
  <Template>Verve</Template>
  <TotalTime>9437</TotalTime>
  <Words>1193</Words>
  <Application>Microsoft Office PowerPoint</Application>
  <PresentationFormat>On-screen Show (4:3)</PresentationFormat>
  <Paragraphs>144</Paragraphs>
  <Slides>9</Slides>
  <Notes>9</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Tw Cen MT</vt:lpstr>
      <vt:lpstr>Wingdings</vt:lpstr>
      <vt:lpstr>Wingdings 2</vt:lpstr>
      <vt:lpstr>Median</vt:lpstr>
      <vt:lpstr>2021 Clean Cities  Activities and Subtasks   </vt:lpstr>
      <vt:lpstr>The Contract</vt:lpstr>
      <vt:lpstr>Chosen Sub-Task</vt:lpstr>
      <vt:lpstr>Chosen Sub-Task</vt:lpstr>
      <vt:lpstr>Sub-Task to Choose</vt:lpstr>
      <vt:lpstr>Sub-Task to Choose</vt:lpstr>
      <vt:lpstr>Sub-Task to Choose</vt:lpstr>
      <vt:lpstr>Sub-Task to Choose</vt:lpstr>
      <vt:lpstr>Discussion and Feed Back</vt:lpstr>
    </vt:vector>
  </TitlesOfParts>
  <Company>New West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Presentation Template for Clean Cities Coalition Re-designation Webinars</dc:title>
  <dc:subject>Template for Clean Cities coalitions to create presentations for re-designation Webinars</dc:subject>
  <dc:creator>Ellen Bourbon</dc:creator>
  <cp:lastModifiedBy>Finley, Ben</cp:lastModifiedBy>
  <cp:revision>661</cp:revision>
  <cp:lastPrinted>2014-08-08T14:33:49Z</cp:lastPrinted>
  <dcterms:created xsi:type="dcterms:W3CDTF">2010-08-13T14:26:26Z</dcterms:created>
  <dcterms:modified xsi:type="dcterms:W3CDTF">2021-01-26T22:31:10Z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0x01010067E7F91D74CB0348B366A84E6AAE43A7</vt:lpwstr>
  </property>
  <property fmtid="{D5CDD505-2E9C-101B-9397-08002B2CF9AE}" pid="3" name="_dlc_DocIdItemGuid">
    <vt:lpwstr>445894ac-9dd2-4536-82d9-9ca735eb26a0</vt:lpwstr>
  </property>
</Properties>
</file>