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5"/>
  </p:sldMasterIdLst>
  <p:notesMasterIdLst>
    <p:notesMasterId r:id="rId15"/>
  </p:notesMasterIdLst>
  <p:handoutMasterIdLst>
    <p:handoutMasterId r:id="rId16"/>
  </p:handoutMasterIdLst>
  <p:sldIdLst>
    <p:sldId id="256" r:id="rId6"/>
    <p:sldId id="352" r:id="rId7"/>
    <p:sldId id="351" r:id="rId8"/>
    <p:sldId id="345" r:id="rId9"/>
    <p:sldId id="353" r:id="rId10"/>
    <p:sldId id="354" r:id="rId11"/>
    <p:sldId id="350" r:id="rId12"/>
    <p:sldId id="348" r:id="rId13"/>
    <p:sldId id="342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87857" autoAdjust="0"/>
  </p:normalViewPr>
  <p:slideViewPr>
    <p:cSldViewPr>
      <p:cViewPr varScale="1">
        <p:scale>
          <a:sx n="110" d="100"/>
          <a:sy n="110" d="100"/>
        </p:scale>
        <p:origin x="154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1/27/2021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houston-cleancities.org/2020-annual-survey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943600"/>
          </a:xfrm>
        </p:spPr>
        <p:txBody>
          <a:bodyPr anchor="ctr">
            <a:normAutofit/>
          </a:bodyPr>
          <a:lstStyle/>
          <a:p>
            <a:pPr algn="ctr"/>
            <a:r>
              <a:rPr lang="en-US" sz="3600" dirty="0"/>
              <a:t>Clean Cities Annual Report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January 27</a:t>
            </a:r>
            <a:r>
              <a:rPr lang="en-US" sz="2000" baseline="30000" dirty="0"/>
              <a:t>th</a:t>
            </a:r>
            <a:r>
              <a:rPr lang="en-US" sz="2000" dirty="0"/>
              <a:t>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C6B1-C513-48F6-9B80-DBD4B9BB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BDDAE6-C97D-4D56-92BF-C3A4FDCCC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708B5-9DFE-4391-A04C-0751B0CD7B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910993" y="1905000"/>
            <a:ext cx="5309207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Annual survey of public and private stakeholders from of nearly 100 Clean Cities coalitions</a:t>
            </a:r>
          </a:p>
          <a:p>
            <a:r>
              <a:rPr lang="en-US" dirty="0"/>
              <a:t>Report submitted annually includes major activities and accomplishments for the previous calendar year</a:t>
            </a:r>
          </a:p>
          <a:p>
            <a:r>
              <a:rPr lang="en-US" dirty="0"/>
              <a:t>Summarizes the use of and the impacts of alternative fuel use in our region</a:t>
            </a:r>
          </a:p>
          <a:p>
            <a:r>
              <a:rPr lang="en-US" dirty="0"/>
              <a:t>Provides planning data for the Coalition and H-GAC</a:t>
            </a:r>
          </a:p>
        </p:txBody>
      </p:sp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12669E0-862E-4463-B0C9-CF2B5B4783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9" t="2899" r="3155" b="1449"/>
          <a:stretch/>
        </p:blipFill>
        <p:spPr>
          <a:xfrm>
            <a:off x="76200" y="1676400"/>
            <a:ext cx="38100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49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Background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2C3FF4-FF9E-447C-86D7-25080DC309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8993" y="1676400"/>
            <a:ext cx="4726014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BCB4DB9-E9CF-4C9F-B0E7-DF3C938416C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Coalition Specific:</a:t>
            </a:r>
          </a:p>
          <a:p>
            <a:pPr lvl="1"/>
            <a:r>
              <a:rPr lang="en-US" dirty="0"/>
              <a:t>Membership, funding, projects, and activities</a:t>
            </a:r>
          </a:p>
          <a:p>
            <a:r>
              <a:rPr lang="en-US" dirty="0"/>
              <a:t>Regional Activity:</a:t>
            </a:r>
          </a:p>
          <a:p>
            <a:pPr lvl="1"/>
            <a:r>
              <a:rPr lang="en-US" dirty="0"/>
              <a:t>New and existing alt. fuel stations</a:t>
            </a:r>
          </a:p>
          <a:p>
            <a:pPr lvl="1"/>
            <a:r>
              <a:rPr lang="en-US" dirty="0"/>
              <a:t>New and existing alt. fuel and hybrid vehicle deployments</a:t>
            </a:r>
          </a:p>
          <a:p>
            <a:pPr lvl="1"/>
            <a:r>
              <a:rPr lang="en-US" dirty="0"/>
              <a:t>Sales of alternative fuels </a:t>
            </a:r>
          </a:p>
          <a:p>
            <a:pPr lvl="1"/>
            <a:r>
              <a:rPr lang="en-US" dirty="0"/>
              <a:t>Existing idle-reduction initiatives </a:t>
            </a:r>
          </a:p>
          <a:p>
            <a:pPr lvl="1"/>
            <a:r>
              <a:rPr lang="en-US" dirty="0"/>
              <a:t>Fuel economy, VMT, and idle reduction efforts</a:t>
            </a:r>
          </a:p>
          <a:p>
            <a:r>
              <a:rPr lang="en-US" dirty="0"/>
              <a:t>NREL and DOE analyze the data and translate into </a:t>
            </a:r>
            <a:r>
              <a:rPr lang="en-US" u="sng" dirty="0"/>
              <a:t>petroleum-use</a:t>
            </a:r>
            <a:r>
              <a:rPr lang="en-US" dirty="0"/>
              <a:t> and </a:t>
            </a:r>
            <a:r>
              <a:rPr lang="en-US" u="sng" dirty="0"/>
              <a:t>greenhouse gas reduction</a:t>
            </a:r>
            <a:r>
              <a:rPr lang="en-US" dirty="0"/>
              <a:t> for individual regions and for the Clean Cities program as a whole.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Collected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F64B6-97BD-49F1-A297-04C13B495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Survey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B0BE0E-E69F-45CD-9B1D-D29696A84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1D1B6-7EF5-40C9-8971-0BA6019A1DF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This year’s survey is open</a:t>
            </a:r>
          </a:p>
          <a:p>
            <a:r>
              <a:rPr lang="en-US" dirty="0"/>
              <a:t>Collecting information about fuels used and activities that occurred in </a:t>
            </a:r>
            <a:r>
              <a:rPr lang="en-US" b="1" u="sng" dirty="0"/>
              <a:t>2020</a:t>
            </a:r>
          </a:p>
          <a:p>
            <a:r>
              <a:rPr lang="en-US" dirty="0"/>
              <a:t>Due date for responses: </a:t>
            </a:r>
            <a:r>
              <a:rPr lang="en-US" b="1" u="sng" dirty="0"/>
              <a:t>March 15, 2021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houston-cleancities.org/2020-annual-survey/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7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50F1C-76E1-4698-B1DA-05B961D86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B86047-DEF3-43E4-8B17-76F66559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E0462-5750-46AE-A2DC-AEC93A18B9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Annual Survey Webinar – February 9 @ 10:00 am</a:t>
            </a:r>
          </a:p>
          <a:p>
            <a:pPr lvl="1"/>
            <a:r>
              <a:rPr lang="en-US" dirty="0"/>
              <a:t>Overview of the survey and its uses</a:t>
            </a:r>
          </a:p>
          <a:p>
            <a:pPr lvl="1"/>
            <a:r>
              <a:rPr lang="en-US" dirty="0"/>
              <a:t>Fill out a sample survey</a:t>
            </a:r>
          </a:p>
          <a:p>
            <a:pPr lvl="1"/>
            <a:r>
              <a:rPr lang="en-US" dirty="0"/>
              <a:t>Answer any questions and offer additional assistance</a:t>
            </a:r>
          </a:p>
          <a:p>
            <a:r>
              <a:rPr lang="en-US" dirty="0"/>
              <a:t>Seven responses so </a:t>
            </a:r>
            <a:r>
              <a:rPr lang="en-US"/>
              <a:t>far this year</a:t>
            </a:r>
          </a:p>
          <a:p>
            <a:r>
              <a:rPr lang="en-US" dirty="0"/>
              <a:t>Will be reaching out to fleets that participated in recent years</a:t>
            </a:r>
          </a:p>
          <a:p>
            <a:r>
              <a:rPr lang="en-US" dirty="0"/>
              <a:t>Will work to recruit additional fleets to expand our knowledge</a:t>
            </a:r>
          </a:p>
        </p:txBody>
      </p:sp>
    </p:spTree>
    <p:extLst>
      <p:ext uri="{BB962C8B-B14F-4D97-AF65-F5344CB8AC3E}">
        <p14:creationId xmlns:p14="http://schemas.microsoft.com/office/powerpoint/2010/main" val="734047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48746F-8BA9-44B6-8178-78EA9DA15791}"/>
              </a:ext>
            </a:extLst>
          </p:cNvPr>
          <p:cNvSpPr/>
          <p:nvPr/>
        </p:nvSpPr>
        <p:spPr>
          <a:xfrm>
            <a:off x="4040444" y="3244334"/>
            <a:ext cx="1063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86773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2021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January 27</a:t>
            </a:r>
            <a:r>
              <a:rPr lang="en-US" sz="2800" baseline="30000" dirty="0"/>
              <a:t>th</a:t>
            </a:r>
            <a:r>
              <a:rPr lang="en-US" sz="2800" dirty="0"/>
              <a:t>   		9:30-11am</a:t>
            </a:r>
            <a:endParaRPr lang="en-US" sz="3200" dirty="0"/>
          </a:p>
          <a:p>
            <a:pPr lvl="1"/>
            <a:r>
              <a:rPr lang="en-US" sz="2800" dirty="0"/>
              <a:t>April 28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July 28</a:t>
            </a:r>
            <a:r>
              <a:rPr lang="en-US" sz="2800" baseline="30000" dirty="0"/>
              <a:t>th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September 22</a:t>
            </a:r>
            <a:r>
              <a:rPr lang="en-US" sz="2800" baseline="30000" dirty="0"/>
              <a:t>nd</a:t>
            </a:r>
            <a:r>
              <a:rPr lang="en-US" sz="2800" dirty="0"/>
              <a:t>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E7F91D74CB0348B366A84E6AAE43A7" ma:contentTypeVersion="2" ma:contentTypeDescription="Create a new document." ma:contentTypeScope="" ma:versionID="8d9bf9b54c776dcd9e52d97d08f6fed8">
  <xsd:schema xmlns:xsd="http://www.w3.org/2001/XMLSchema" xmlns:xs="http://www.w3.org/2001/XMLSchema" xmlns:p="http://schemas.microsoft.com/office/2006/metadata/properties" xmlns:ns2="87b9e4dc-a43b-460c-acab-a7dce2b38dc8" targetNamespace="http://schemas.microsoft.com/office/2006/metadata/properties" ma:root="true" ma:fieldsID="4e052daf0d1a6962fad4a176cf97133b" ns2:_="">
    <xsd:import namespace="87b9e4dc-a43b-460c-acab-a7dce2b38d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9e4dc-a43b-460c-acab-a7dce2b38d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7b9e4dc-a43b-460c-acab-a7dce2b38dc8">ARRAEUAATR24-503547211-8502</_dlc_DocId>
    <_dlc_DocIdUrl xmlns="87b9e4dc-a43b-460c-acab-a7dce2b38dc8">
      <Url>http://aq.hgac.net/_layouts/15/DocIdRedir.aspx?ID=ARRAEUAATR24-503547211-8502</Url>
      <Description>ARRAEUAATR24-503547211-8502</Description>
    </_dlc_DocIdUrl>
  </documentManagement>
</p:properties>
</file>

<file path=customXml/itemProps1.xml><?xml version="1.0" encoding="utf-8"?>
<ds:datastoreItem xmlns:ds="http://schemas.openxmlformats.org/officeDocument/2006/customXml" ds:itemID="{5A7D9297-BAC1-4638-8B0F-792F8096CE77}"/>
</file>

<file path=customXml/itemProps2.xml><?xml version="1.0" encoding="utf-8"?>
<ds:datastoreItem xmlns:ds="http://schemas.openxmlformats.org/officeDocument/2006/customXml" ds:itemID="{C05A3DFB-AECC-4548-BD36-D8D01F63BF1E}"/>
</file>

<file path=customXml/itemProps3.xml><?xml version="1.0" encoding="utf-8"?>
<ds:datastoreItem xmlns:ds="http://schemas.openxmlformats.org/officeDocument/2006/customXml" ds:itemID="{C99B6262-C49B-4A3F-83FB-8E18BC78823D}"/>
</file>

<file path=customXml/itemProps4.xml><?xml version="1.0" encoding="utf-8"?>
<ds:datastoreItem xmlns:ds="http://schemas.openxmlformats.org/officeDocument/2006/customXml" ds:itemID="{DFD5A02E-FC5A-4628-8450-51D6F0FF081A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10398</TotalTime>
  <Words>262</Words>
  <Application>Microsoft Office PowerPoint</Application>
  <PresentationFormat>On-screen Show (4:3)</PresentationFormat>
  <Paragraphs>52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Tw Cen MT</vt:lpstr>
      <vt:lpstr>Wingdings</vt:lpstr>
      <vt:lpstr>Wingdings 2</vt:lpstr>
      <vt:lpstr>Median</vt:lpstr>
      <vt:lpstr>Clean Cities Annual Report</vt:lpstr>
      <vt:lpstr>Background</vt:lpstr>
      <vt:lpstr>Background</vt:lpstr>
      <vt:lpstr>Data Collected</vt:lpstr>
      <vt:lpstr>Current Survey</vt:lpstr>
      <vt:lpstr>Next Steps</vt:lpstr>
      <vt:lpstr>Expectations</vt:lpstr>
      <vt:lpstr>2021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Andrew J. DeCandis</cp:lastModifiedBy>
  <cp:revision>659</cp:revision>
  <cp:lastPrinted>2014-08-08T14:33:49Z</cp:lastPrinted>
  <dcterms:created xsi:type="dcterms:W3CDTF">2010-08-13T14:26:26Z</dcterms:created>
  <dcterms:modified xsi:type="dcterms:W3CDTF">2021-01-27T14:53:19Z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0x01010067E7F91D74CB0348B366A84E6AAE43A7</vt:lpwstr>
  </property>
  <property fmtid="{D5CDD505-2E9C-101B-9397-08002B2CF9AE}" pid="3" name="_dlc_DocIdItemGuid">
    <vt:lpwstr>b991c99f-2650-435d-bcb2-ee0dfc8bb85b</vt:lpwstr>
  </property>
</Properties>
</file>