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5"/>
  </p:sldMasterIdLst>
  <p:notesMasterIdLst>
    <p:notesMasterId r:id="rId16"/>
  </p:notesMasterIdLst>
  <p:handoutMasterIdLst>
    <p:handoutMasterId r:id="rId17"/>
  </p:handoutMasterIdLst>
  <p:sldIdLst>
    <p:sldId id="256" r:id="rId6"/>
    <p:sldId id="352" r:id="rId7"/>
    <p:sldId id="354" r:id="rId8"/>
    <p:sldId id="355" r:id="rId9"/>
    <p:sldId id="359" r:id="rId10"/>
    <p:sldId id="356" r:id="rId11"/>
    <p:sldId id="357" r:id="rId12"/>
    <p:sldId id="358" r:id="rId13"/>
    <p:sldId id="342" r:id="rId14"/>
    <p:sldId id="34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a Bluestein" initials="LB" lastIdx="4" clrIdx="0"/>
  <p:cmAuthor id="1" name="Ellen Bourbon" initials="EB" lastIdx="1" clrIdx="1"/>
  <p:cmAuthor id="2" name="Linda Bluestein" initials="LRB" lastIdx="5" clrIdx="2"/>
  <p:cmAuthor id="3" name="Yue Zhang" initials="YZ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0" autoAdjust="0"/>
    <p:restoredTop sz="87857" autoAdjust="0"/>
  </p:normalViewPr>
  <p:slideViewPr>
    <p:cSldViewPr>
      <p:cViewPr varScale="1">
        <p:scale>
          <a:sx n="110" d="100"/>
          <a:sy n="110" d="100"/>
        </p:scale>
        <p:origin x="15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9BFDE0-978E-4289-AD51-52B04A46A0D8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BD5CFB-7C9A-4DB4-A045-6FCFF1DD5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36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93DF36-D515-496E-B13D-D3DBC280ACC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DF5925-E2B4-4FC0-8D36-67EEFC2915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3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F5925-E2B4-4FC0-8D36-67EEFC2915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FDD39B8-CD79-4742-AC6D-798D985A1755}" type="datetime1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333F-93BD-4CD5-9D28-CDCCBED37B74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01A7250-D4E3-4EA7-AB87-C649A9652237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C87E-E994-46BF-BEB2-D6DB02528FB2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F5D-45D8-4895-8395-F75B1E421583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7508FC-C090-414D-A388-4F2CC23C146B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692E1ED-A87D-44AB-95F7-1DB4FE979DA8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4C08-A1FA-4CB0-8490-BEC5EA01C8A9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B5F-D4A8-4602-ADA2-D8C6FEA635FF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17AD-3CFD-40F0-9B25-298C163CBE56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C0EAD6-1C38-4566-AD4C-F00C50725F14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9125E1-5D80-4770-8FB9-5EB5B475D5B7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94360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Clean Cities Annual Report Recap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6183868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May 20</a:t>
            </a:r>
            <a:r>
              <a:rPr lang="en-US" sz="2000" baseline="30000" dirty="0"/>
              <a:t>th</a:t>
            </a:r>
            <a:r>
              <a:rPr lang="en-US" sz="2000" dirty="0"/>
              <a:t>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CB4DB9-E9CF-4C9F-B0E7-DF3C938416C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Coalition Specific:</a:t>
            </a:r>
          </a:p>
          <a:p>
            <a:pPr lvl="1"/>
            <a:r>
              <a:rPr lang="en-US" dirty="0"/>
              <a:t>Membership, funding, projects, and activities</a:t>
            </a:r>
          </a:p>
          <a:p>
            <a:r>
              <a:rPr lang="en-US" dirty="0"/>
              <a:t>Regional Activity:</a:t>
            </a:r>
          </a:p>
          <a:p>
            <a:pPr lvl="1"/>
            <a:r>
              <a:rPr lang="en-US" dirty="0"/>
              <a:t>New and existing alt. fuel stations</a:t>
            </a:r>
          </a:p>
          <a:p>
            <a:pPr lvl="1"/>
            <a:r>
              <a:rPr lang="en-US" dirty="0"/>
              <a:t>New and existing alt. fuel and hybrid vehicle deployments</a:t>
            </a:r>
          </a:p>
          <a:p>
            <a:pPr lvl="1"/>
            <a:r>
              <a:rPr lang="en-US" dirty="0"/>
              <a:t>Sales of alternative fuels </a:t>
            </a:r>
          </a:p>
          <a:p>
            <a:pPr lvl="1"/>
            <a:r>
              <a:rPr lang="en-US" dirty="0"/>
              <a:t>Existing idle-reduction initiatives </a:t>
            </a:r>
          </a:p>
          <a:p>
            <a:pPr lvl="1"/>
            <a:r>
              <a:rPr lang="en-US" dirty="0"/>
              <a:t>Fuel economy, VMT, and idle reduction efforts</a:t>
            </a:r>
          </a:p>
          <a:p>
            <a:r>
              <a:rPr lang="en-US" dirty="0"/>
              <a:t>NREL and DOE analyze the data and translate into </a:t>
            </a:r>
            <a:r>
              <a:rPr lang="en-US" u="sng" dirty="0"/>
              <a:t>petroleum-use</a:t>
            </a:r>
            <a:r>
              <a:rPr lang="en-US" dirty="0"/>
              <a:t> and </a:t>
            </a:r>
            <a:r>
              <a:rPr lang="en-US" u="sng" dirty="0"/>
              <a:t>greenhouse gas reduction</a:t>
            </a:r>
            <a:r>
              <a:rPr lang="en-US" dirty="0"/>
              <a:t> for individual regions and for the Clean Cities program as a whole.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Collected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AC6B1-C513-48F6-9B80-DBD4B9BB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BDDAE6-C97D-4D56-92BF-C3A4FDCC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708B5-9DFE-4391-A04C-0751B0CD7B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10993" y="1905000"/>
            <a:ext cx="5309207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Annual survey of public and private stakeholders across the country</a:t>
            </a:r>
          </a:p>
          <a:p>
            <a:r>
              <a:rPr lang="en-US" dirty="0"/>
              <a:t>Requirement for the Coalition’s participation in Clean Cities</a:t>
            </a:r>
          </a:p>
          <a:p>
            <a:r>
              <a:rPr lang="en-US" dirty="0"/>
              <a:t>Report submitted annually includes major activities and accomplishments for the previous calendar year</a:t>
            </a:r>
          </a:p>
          <a:p>
            <a:r>
              <a:rPr lang="en-US" dirty="0"/>
              <a:t>Summarizes the use of and the impacts of alternative fuel use in our region</a:t>
            </a:r>
          </a:p>
          <a:p>
            <a:r>
              <a:rPr lang="en-US" dirty="0"/>
              <a:t>Provides planning data for the Coalition and H-GAC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339556-DC1A-4F01-849E-C347595CC7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003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4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D1F1A-26B8-4128-A140-2427D40B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341C35-CF66-4AF6-B929-B615C440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CFBF5-7423-4EF9-8DAC-D1DFD4BEB9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Survey Time: February 1 through March 15</a:t>
            </a:r>
          </a:p>
          <a:p>
            <a:pPr lvl="1"/>
            <a:r>
              <a:rPr lang="en-US" dirty="0"/>
              <a:t>New for 2020:</a:t>
            </a:r>
          </a:p>
          <a:p>
            <a:pPr lvl="2"/>
            <a:r>
              <a:rPr lang="en-US" dirty="0"/>
              <a:t>Additional Outreach</a:t>
            </a:r>
          </a:p>
          <a:p>
            <a:pPr lvl="2"/>
            <a:r>
              <a:rPr lang="en-US" dirty="0"/>
              <a:t>Revised Survey Application</a:t>
            </a:r>
          </a:p>
          <a:p>
            <a:pPr lvl="1"/>
            <a:r>
              <a:rPr lang="en-US" dirty="0"/>
              <a:t>Total respondents: 38</a:t>
            </a:r>
          </a:p>
          <a:p>
            <a:pPr lvl="2"/>
            <a:r>
              <a:rPr lang="en-US" dirty="0"/>
              <a:t>Businesses: 17</a:t>
            </a:r>
          </a:p>
          <a:p>
            <a:pPr lvl="2"/>
            <a:r>
              <a:rPr lang="en-US" dirty="0"/>
              <a:t>Education: 10</a:t>
            </a:r>
          </a:p>
          <a:p>
            <a:pPr lvl="2"/>
            <a:r>
              <a:rPr lang="en-US" dirty="0"/>
              <a:t>Governments/Transit Agencies: 10</a:t>
            </a:r>
          </a:p>
          <a:p>
            <a:pPr lvl="2"/>
            <a:r>
              <a:rPr lang="en-US" dirty="0"/>
              <a:t>Fuel Providers: 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6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8BFF-C66D-425B-874E-535EE9D27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GGE Reduced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DD94E-ADCD-4C7D-9991-0E1788CC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46E2FA0C-CD74-4855-B888-02486E93952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4" t="4742" r="6581" b="57627"/>
          <a:stretch/>
        </p:blipFill>
        <p:spPr>
          <a:xfrm>
            <a:off x="304800" y="1620442"/>
            <a:ext cx="5410200" cy="3127772"/>
          </a:xfrm>
        </p:spPr>
      </p:pic>
      <p:pic>
        <p:nvPicPr>
          <p:cNvPr id="8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F15EF032-00EC-49A9-AEDD-72359468C9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390" r="3490" b="57627"/>
          <a:stretch/>
        </p:blipFill>
        <p:spPr>
          <a:xfrm>
            <a:off x="3843130" y="3955143"/>
            <a:ext cx="5300870" cy="29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2809-F258-4132-93B6-1AD795BC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GGE Reduced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5DF4F6-A742-4326-B397-9BFB0FED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7F9064BD-97AC-4541-B9BD-17D38E03357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3389" r="5620" b="59322"/>
          <a:stretch/>
        </p:blipFill>
        <p:spPr>
          <a:xfrm>
            <a:off x="169718" y="1905000"/>
            <a:ext cx="8804564" cy="4724400"/>
          </a:xfrm>
        </p:spPr>
      </p:pic>
    </p:spTree>
    <p:extLst>
      <p:ext uri="{BB962C8B-B14F-4D97-AF65-F5344CB8AC3E}">
        <p14:creationId xmlns:p14="http://schemas.microsoft.com/office/powerpoint/2010/main" val="239843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1DBF-4057-453D-AABE-B7CF0D2C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GHG Reduced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761FB5-F3F5-4DAE-84B5-4C797A55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0B756DEC-8C08-4439-8BD1-394ECB143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46540" r="5525" b="16315"/>
          <a:stretch/>
        </p:blipFill>
        <p:spPr>
          <a:xfrm>
            <a:off x="76201" y="1598033"/>
            <a:ext cx="5791199" cy="3324063"/>
          </a:xfrm>
          <a:prstGeom prst="rect">
            <a:avLst/>
          </a:prstGeom>
        </p:spPr>
      </p:pic>
      <p:pic>
        <p:nvPicPr>
          <p:cNvPr id="7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9DA4E0FE-1FB7-4931-8BDE-3EC6E4C44D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44068" r="3490" b="18644"/>
          <a:stretch/>
        </p:blipFill>
        <p:spPr>
          <a:xfrm>
            <a:off x="3761508" y="4038600"/>
            <a:ext cx="538249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9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2809-F258-4132-93B6-1AD795BC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GHG Reduced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5DF4F6-A742-4326-B397-9BFB0FED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E50282F8-4803-4A82-8E46-0D149394C3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45763" r="8172" b="18644"/>
          <a:stretch/>
        </p:blipFill>
        <p:spPr>
          <a:xfrm>
            <a:off x="457200" y="1844842"/>
            <a:ext cx="8382001" cy="46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50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0CD6-2CA0-4420-A3B4-FE9D3475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EFF4AE-DA5C-443A-A0D2-4B1985F2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4C2A88CA-85E0-4533-BA3A-C121237B857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" b="37655"/>
          <a:stretch/>
        </p:blipFill>
        <p:spPr>
          <a:xfrm>
            <a:off x="1143000" y="1676400"/>
            <a:ext cx="6705599" cy="5105400"/>
          </a:xfrm>
        </p:spPr>
      </p:pic>
    </p:spTree>
    <p:extLst>
      <p:ext uri="{BB962C8B-B14F-4D97-AF65-F5344CB8AC3E}">
        <p14:creationId xmlns:p14="http://schemas.microsoft.com/office/powerpoint/2010/main" val="332121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Thank You!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7F91D74CB0348B366A84E6AAE43A7" ma:contentTypeVersion="2" ma:contentTypeDescription="Create a new document." ma:contentTypeScope="" ma:versionID="8d9bf9b54c776dcd9e52d97d08f6fed8">
  <xsd:schema xmlns:xsd="http://www.w3.org/2001/XMLSchema" xmlns:xs="http://www.w3.org/2001/XMLSchema" xmlns:p="http://schemas.microsoft.com/office/2006/metadata/properties" xmlns:ns2="87b9e4dc-a43b-460c-acab-a7dce2b38dc8" targetNamespace="http://schemas.microsoft.com/office/2006/metadata/properties" ma:root="true" ma:fieldsID="4e052daf0d1a6962fad4a176cf97133b" ns2:_="">
    <xsd:import namespace="87b9e4dc-a43b-460c-acab-a7dce2b38dc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9e4dc-a43b-460c-acab-a7dce2b38dc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7b9e4dc-a43b-460c-acab-a7dce2b38dc8">ARRAEUAATR24-503547211-8526</_dlc_DocId>
    <_dlc_DocIdUrl xmlns="87b9e4dc-a43b-460c-acab-a7dce2b38dc8">
      <Url>http://aq.hgac.net/_layouts/15/DocIdRedir.aspx?ID=ARRAEUAATR24-503547211-8526</Url>
      <Description>ARRAEUAATR24-503547211-8526</Description>
    </_dlc_DocIdUrl>
  </documentManagement>
</p:properties>
</file>

<file path=customXml/itemProps1.xml><?xml version="1.0" encoding="utf-8"?>
<ds:datastoreItem xmlns:ds="http://schemas.openxmlformats.org/officeDocument/2006/customXml" ds:itemID="{5A7D9297-BAC1-4638-8B0F-792F8096CE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5A3DFB-AECC-4548-BD36-D8D01F63BF1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99B6262-C49B-4A3F-83FB-8E18BC7882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b9e4dc-a43b-460c-acab-a7dce2b38d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FD5A02E-FC5A-4628-8450-51D6F0FF081A}">
  <ds:schemaRefs>
    <ds:schemaRef ds:uri="http://purl.org/dc/terms/"/>
    <ds:schemaRef ds:uri="http://schemas.openxmlformats.org/package/2006/metadata/core-properties"/>
    <ds:schemaRef ds:uri="87b9e4dc-a43b-460c-acab-a7dce2b38dc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22886</TotalTime>
  <Words>197</Words>
  <Application>Microsoft Office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Tw Cen MT</vt:lpstr>
      <vt:lpstr>Wingdings</vt:lpstr>
      <vt:lpstr>Wingdings 2</vt:lpstr>
      <vt:lpstr>Median</vt:lpstr>
      <vt:lpstr>Clean Cities Annual Report Recap</vt:lpstr>
      <vt:lpstr>Background</vt:lpstr>
      <vt:lpstr>Survey Results</vt:lpstr>
      <vt:lpstr>GGE Reduced</vt:lpstr>
      <vt:lpstr>GGE Reduced</vt:lpstr>
      <vt:lpstr>GHG Reduced</vt:lpstr>
      <vt:lpstr>GHG Reduced</vt:lpstr>
      <vt:lpstr>PowerPoint Presentation</vt:lpstr>
      <vt:lpstr>Thank You!</vt:lpstr>
      <vt:lpstr>Data Collected</vt:lpstr>
    </vt:vector>
  </TitlesOfParts>
  <Company>New West Technologies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for Clean Cities Coalition Re-designation Webinars</dc:title>
  <dc:subject>Template for Clean Cities coalitions to create presentations for re-designation Webinars</dc:subject>
  <dc:creator>Ellen Bourbon</dc:creator>
  <cp:lastModifiedBy>Andrew J. DeCandis</cp:lastModifiedBy>
  <cp:revision>674</cp:revision>
  <cp:lastPrinted>2014-08-08T14:33:49Z</cp:lastPrinted>
  <dcterms:created xsi:type="dcterms:W3CDTF">2010-08-13T14:26:26Z</dcterms:created>
  <dcterms:modified xsi:type="dcterms:W3CDTF">2021-05-27T13:15:07Z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0x01010067E7F91D74CB0348B366A84E6AAE43A7</vt:lpwstr>
  </property>
  <property fmtid="{D5CDD505-2E9C-101B-9397-08002B2CF9AE}" pid="3" name="_dlc_DocIdItemGuid">
    <vt:lpwstr>4f185fe0-3295-483d-a47c-be4d22b7d8ba</vt:lpwstr>
  </property>
</Properties>
</file>