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5"/>
    <p:sldMasterId id="2147483972" r:id="rId6"/>
    <p:sldMasterId id="2147483983" r:id="rId7"/>
  </p:sldMasterIdLst>
  <p:notesMasterIdLst>
    <p:notesMasterId r:id="rId31"/>
  </p:notesMasterIdLst>
  <p:handoutMasterIdLst>
    <p:handoutMasterId r:id="rId32"/>
  </p:handoutMasterIdLst>
  <p:sldIdLst>
    <p:sldId id="256" r:id="rId8"/>
    <p:sldId id="351" r:id="rId9"/>
    <p:sldId id="321" r:id="rId10"/>
    <p:sldId id="359" r:id="rId11"/>
    <p:sldId id="353" r:id="rId12"/>
    <p:sldId id="354" r:id="rId13"/>
    <p:sldId id="258" r:id="rId14"/>
    <p:sldId id="263" r:id="rId15"/>
    <p:sldId id="355" r:id="rId16"/>
    <p:sldId id="356" r:id="rId17"/>
    <p:sldId id="357" r:id="rId18"/>
    <p:sldId id="358" r:id="rId19"/>
    <p:sldId id="360" r:id="rId20"/>
    <p:sldId id="361" r:id="rId21"/>
    <p:sldId id="352" r:id="rId22"/>
    <p:sldId id="262" r:id="rId23"/>
    <p:sldId id="261" r:id="rId24"/>
    <p:sldId id="257" r:id="rId25"/>
    <p:sldId id="259" r:id="rId26"/>
    <p:sldId id="260" r:id="rId27"/>
    <p:sldId id="362" r:id="rId28"/>
    <p:sldId id="348" r:id="rId29"/>
    <p:sldId id="34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Bluestein" initials="LB" lastIdx="4" clrIdx="0"/>
  <p:cmAuthor id="1" name="Ellen Bourbon" initials="EB" lastIdx="1" clrIdx="1"/>
  <p:cmAuthor id="2" name="Linda Bluestein" initials="LRB" lastIdx="5" clrIdx="2"/>
  <p:cmAuthor id="3" name="Yue Zhang" initials="YZ"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0" autoAdjust="0"/>
    <p:restoredTop sz="87857" autoAdjust="0"/>
  </p:normalViewPr>
  <p:slideViewPr>
    <p:cSldViewPr>
      <p:cViewPr varScale="1">
        <p:scale>
          <a:sx n="110" d="100"/>
          <a:sy n="110" d="100"/>
        </p:scale>
        <p:origin x="15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34.png"/><Relationship Id="rId6" Type="http://schemas.openxmlformats.org/officeDocument/2006/relationships/image" Target="../media/image27.sv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C08C6-BB14-4451-95FF-D047A0FA24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B312E9-BC2D-4C07-B942-4727F2EECFE6}">
      <dgm:prSet/>
      <dgm:spPr/>
      <dgm:t>
        <a:bodyPr/>
        <a:lstStyle/>
        <a:p>
          <a:pPr algn="ctr"/>
          <a:r>
            <a:rPr lang="en-US" dirty="0"/>
            <a:t>Held meetings with TxDOT and FHWA to explain the situation and request for waivers</a:t>
          </a:r>
        </a:p>
      </dgm:t>
    </dgm:pt>
    <dgm:pt modelId="{03215115-8435-4DE3-9B42-A9682FD1C0E7}" type="parTrans" cxnId="{32F3647B-5AC7-49FE-A4A7-CEF81AE16923}">
      <dgm:prSet/>
      <dgm:spPr/>
      <dgm:t>
        <a:bodyPr/>
        <a:lstStyle/>
        <a:p>
          <a:pPr algn="ctr"/>
          <a:endParaRPr lang="en-US"/>
        </a:p>
      </dgm:t>
    </dgm:pt>
    <dgm:pt modelId="{8A955704-24EB-4D69-9C28-CCFA321B7872}" type="sibTrans" cxnId="{32F3647B-5AC7-49FE-A4A7-CEF81AE16923}">
      <dgm:prSet/>
      <dgm:spPr/>
      <dgm:t>
        <a:bodyPr/>
        <a:lstStyle/>
        <a:p>
          <a:pPr algn="ctr"/>
          <a:endParaRPr lang="en-US"/>
        </a:p>
      </dgm:t>
    </dgm:pt>
    <dgm:pt modelId="{8095FB1D-B92D-4FD3-8F3D-2FB76E556122}">
      <dgm:prSet/>
      <dgm:spPr/>
      <dgm:t>
        <a:bodyPr/>
        <a:lstStyle/>
        <a:p>
          <a:pPr algn="ctr"/>
          <a:r>
            <a:rPr lang="en-US" dirty="0"/>
            <a:t>Wrote letters to TxDOT and FHWA Administrations to explain the situation and request waivers </a:t>
          </a:r>
        </a:p>
      </dgm:t>
    </dgm:pt>
    <dgm:pt modelId="{38DB6CAE-933D-4DEC-BCCC-71E10E78327C}" type="parTrans" cxnId="{D62054AD-4B46-45BB-9421-659A1B598564}">
      <dgm:prSet/>
      <dgm:spPr/>
      <dgm:t>
        <a:bodyPr/>
        <a:lstStyle/>
        <a:p>
          <a:pPr algn="ctr"/>
          <a:endParaRPr lang="en-US"/>
        </a:p>
      </dgm:t>
    </dgm:pt>
    <dgm:pt modelId="{A4E21708-2421-4C8F-861F-A89C5E4265A7}" type="sibTrans" cxnId="{D62054AD-4B46-45BB-9421-659A1B598564}">
      <dgm:prSet/>
      <dgm:spPr/>
      <dgm:t>
        <a:bodyPr/>
        <a:lstStyle/>
        <a:p>
          <a:pPr algn="ctr"/>
          <a:endParaRPr lang="en-US"/>
        </a:p>
      </dgm:t>
    </dgm:pt>
    <dgm:pt modelId="{236BC9B8-69DC-46B1-BDE0-3DB105F54A9D}">
      <dgm:prSet/>
      <dgm:spPr/>
      <dgm:t>
        <a:bodyPr/>
        <a:lstStyle/>
        <a:p>
          <a:pPr algn="ctr"/>
          <a:r>
            <a:rPr lang="en-US"/>
            <a:t>Join with other Clean Vehicle Programs to reach out to FHWA Administration to explain the situation and request for waivers</a:t>
          </a:r>
        </a:p>
      </dgm:t>
    </dgm:pt>
    <dgm:pt modelId="{F6341A5D-3B41-4B2B-A627-7AD41594097F}" type="parTrans" cxnId="{F2FA43C3-5423-4039-BB64-2DD4A1546639}">
      <dgm:prSet/>
      <dgm:spPr/>
      <dgm:t>
        <a:bodyPr/>
        <a:lstStyle/>
        <a:p>
          <a:pPr algn="ctr"/>
          <a:endParaRPr lang="en-US"/>
        </a:p>
      </dgm:t>
    </dgm:pt>
    <dgm:pt modelId="{17F78C68-727B-4232-AED6-3959AE5CE67F}" type="sibTrans" cxnId="{F2FA43C3-5423-4039-BB64-2DD4A1546639}">
      <dgm:prSet/>
      <dgm:spPr/>
      <dgm:t>
        <a:bodyPr/>
        <a:lstStyle/>
        <a:p>
          <a:pPr algn="ctr"/>
          <a:endParaRPr lang="en-US"/>
        </a:p>
      </dgm:t>
    </dgm:pt>
    <dgm:pt modelId="{1DB651A3-B686-4E24-B23D-353713BDB08C}">
      <dgm:prSet/>
      <dgm:spPr/>
      <dgm:t>
        <a:bodyPr/>
        <a:lstStyle/>
        <a:p>
          <a:pPr algn="ctr"/>
          <a:r>
            <a:rPr lang="en-US" dirty="0"/>
            <a:t>Completed and submitted application/documents officially requesting waivers</a:t>
          </a:r>
        </a:p>
      </dgm:t>
    </dgm:pt>
    <dgm:pt modelId="{152824BC-63F1-4015-94D8-D610D6BC2B53}" type="parTrans" cxnId="{A15E8F03-84E3-45B4-AA7F-06A73F47F830}">
      <dgm:prSet/>
      <dgm:spPr/>
      <dgm:t>
        <a:bodyPr/>
        <a:lstStyle/>
        <a:p>
          <a:pPr algn="ctr"/>
          <a:endParaRPr lang="en-US"/>
        </a:p>
      </dgm:t>
    </dgm:pt>
    <dgm:pt modelId="{E010EC93-DE61-43A4-BA54-C04C6C38402B}" type="sibTrans" cxnId="{A15E8F03-84E3-45B4-AA7F-06A73F47F830}">
      <dgm:prSet/>
      <dgm:spPr/>
      <dgm:t>
        <a:bodyPr/>
        <a:lstStyle/>
        <a:p>
          <a:pPr algn="ctr"/>
          <a:endParaRPr lang="en-US"/>
        </a:p>
      </dgm:t>
    </dgm:pt>
    <dgm:pt modelId="{3EEAC63A-FDCF-4745-AD43-6C2565E9C010}" type="pres">
      <dgm:prSet presAssocID="{519C08C6-BB14-4451-95FF-D047A0FA24C9}" presName="linear" presStyleCnt="0">
        <dgm:presLayoutVars>
          <dgm:animLvl val="lvl"/>
          <dgm:resizeHandles val="exact"/>
        </dgm:presLayoutVars>
      </dgm:prSet>
      <dgm:spPr/>
    </dgm:pt>
    <dgm:pt modelId="{8D9998D2-AA42-4D69-B0F4-7AFC84D76D3D}" type="pres">
      <dgm:prSet presAssocID="{04B312E9-BC2D-4C07-B942-4727F2EECFE6}" presName="parentText" presStyleLbl="node1" presStyleIdx="0" presStyleCnt="4">
        <dgm:presLayoutVars>
          <dgm:chMax val="0"/>
          <dgm:bulletEnabled val="1"/>
        </dgm:presLayoutVars>
      </dgm:prSet>
      <dgm:spPr/>
    </dgm:pt>
    <dgm:pt modelId="{C190FF4F-0E7C-4D97-AD00-D9209A29437F}" type="pres">
      <dgm:prSet presAssocID="{8A955704-24EB-4D69-9C28-CCFA321B7872}" presName="spacer" presStyleCnt="0"/>
      <dgm:spPr/>
    </dgm:pt>
    <dgm:pt modelId="{6B83E339-2DB7-4B9F-ACB0-3ABE721E70CC}" type="pres">
      <dgm:prSet presAssocID="{8095FB1D-B92D-4FD3-8F3D-2FB76E556122}" presName="parentText" presStyleLbl="node1" presStyleIdx="1" presStyleCnt="4">
        <dgm:presLayoutVars>
          <dgm:chMax val="0"/>
          <dgm:bulletEnabled val="1"/>
        </dgm:presLayoutVars>
      </dgm:prSet>
      <dgm:spPr/>
    </dgm:pt>
    <dgm:pt modelId="{244AB5A6-8DEE-4409-AEA3-7C8AD090E0E5}" type="pres">
      <dgm:prSet presAssocID="{A4E21708-2421-4C8F-861F-A89C5E4265A7}" presName="spacer" presStyleCnt="0"/>
      <dgm:spPr/>
    </dgm:pt>
    <dgm:pt modelId="{2076D242-71E4-4FE3-9A1D-45CB8E3FAFC0}" type="pres">
      <dgm:prSet presAssocID="{236BC9B8-69DC-46B1-BDE0-3DB105F54A9D}" presName="parentText" presStyleLbl="node1" presStyleIdx="2" presStyleCnt="4">
        <dgm:presLayoutVars>
          <dgm:chMax val="0"/>
          <dgm:bulletEnabled val="1"/>
        </dgm:presLayoutVars>
      </dgm:prSet>
      <dgm:spPr/>
    </dgm:pt>
    <dgm:pt modelId="{1F41B167-E859-4C5A-B1A0-D12C78B4E639}" type="pres">
      <dgm:prSet presAssocID="{17F78C68-727B-4232-AED6-3959AE5CE67F}" presName="spacer" presStyleCnt="0"/>
      <dgm:spPr/>
    </dgm:pt>
    <dgm:pt modelId="{16D75A31-E39B-4FA5-8516-46C7E0F7569B}" type="pres">
      <dgm:prSet presAssocID="{1DB651A3-B686-4E24-B23D-353713BDB08C}" presName="parentText" presStyleLbl="node1" presStyleIdx="3" presStyleCnt="4">
        <dgm:presLayoutVars>
          <dgm:chMax val="0"/>
          <dgm:bulletEnabled val="1"/>
        </dgm:presLayoutVars>
      </dgm:prSet>
      <dgm:spPr/>
    </dgm:pt>
  </dgm:ptLst>
  <dgm:cxnLst>
    <dgm:cxn modelId="{A15E8F03-84E3-45B4-AA7F-06A73F47F830}" srcId="{519C08C6-BB14-4451-95FF-D047A0FA24C9}" destId="{1DB651A3-B686-4E24-B23D-353713BDB08C}" srcOrd="3" destOrd="0" parTransId="{152824BC-63F1-4015-94D8-D610D6BC2B53}" sibTransId="{E010EC93-DE61-43A4-BA54-C04C6C38402B}"/>
    <dgm:cxn modelId="{D1CB1920-4FCA-4BF3-A9EE-322193697FC9}" type="presOf" srcId="{04B312E9-BC2D-4C07-B942-4727F2EECFE6}" destId="{8D9998D2-AA42-4D69-B0F4-7AFC84D76D3D}" srcOrd="0" destOrd="0" presId="urn:microsoft.com/office/officeart/2005/8/layout/vList2"/>
    <dgm:cxn modelId="{FBA98325-B323-4DDE-9D07-88D5B251B303}" type="presOf" srcId="{1DB651A3-B686-4E24-B23D-353713BDB08C}" destId="{16D75A31-E39B-4FA5-8516-46C7E0F7569B}" srcOrd="0" destOrd="0" presId="urn:microsoft.com/office/officeart/2005/8/layout/vList2"/>
    <dgm:cxn modelId="{4B61616C-C807-46C6-9314-B366619925B5}" type="presOf" srcId="{8095FB1D-B92D-4FD3-8F3D-2FB76E556122}" destId="{6B83E339-2DB7-4B9F-ACB0-3ABE721E70CC}" srcOrd="0" destOrd="0" presId="urn:microsoft.com/office/officeart/2005/8/layout/vList2"/>
    <dgm:cxn modelId="{32F3647B-5AC7-49FE-A4A7-CEF81AE16923}" srcId="{519C08C6-BB14-4451-95FF-D047A0FA24C9}" destId="{04B312E9-BC2D-4C07-B942-4727F2EECFE6}" srcOrd="0" destOrd="0" parTransId="{03215115-8435-4DE3-9B42-A9682FD1C0E7}" sibTransId="{8A955704-24EB-4D69-9C28-CCFA321B7872}"/>
    <dgm:cxn modelId="{2859D3A2-F9A0-4F75-819B-3CA007BB3B0C}" type="presOf" srcId="{236BC9B8-69DC-46B1-BDE0-3DB105F54A9D}" destId="{2076D242-71E4-4FE3-9A1D-45CB8E3FAFC0}" srcOrd="0" destOrd="0" presId="urn:microsoft.com/office/officeart/2005/8/layout/vList2"/>
    <dgm:cxn modelId="{EBD40CA5-CF2B-46B4-BE21-1699126DC961}" type="presOf" srcId="{519C08C6-BB14-4451-95FF-D047A0FA24C9}" destId="{3EEAC63A-FDCF-4745-AD43-6C2565E9C010}" srcOrd="0" destOrd="0" presId="urn:microsoft.com/office/officeart/2005/8/layout/vList2"/>
    <dgm:cxn modelId="{D62054AD-4B46-45BB-9421-659A1B598564}" srcId="{519C08C6-BB14-4451-95FF-D047A0FA24C9}" destId="{8095FB1D-B92D-4FD3-8F3D-2FB76E556122}" srcOrd="1" destOrd="0" parTransId="{38DB6CAE-933D-4DEC-BCCC-71E10E78327C}" sibTransId="{A4E21708-2421-4C8F-861F-A89C5E4265A7}"/>
    <dgm:cxn modelId="{F2FA43C3-5423-4039-BB64-2DD4A1546639}" srcId="{519C08C6-BB14-4451-95FF-D047A0FA24C9}" destId="{236BC9B8-69DC-46B1-BDE0-3DB105F54A9D}" srcOrd="2" destOrd="0" parTransId="{F6341A5D-3B41-4B2B-A627-7AD41594097F}" sibTransId="{17F78C68-727B-4232-AED6-3959AE5CE67F}"/>
    <dgm:cxn modelId="{FD09C169-5900-44AB-B0B6-99E0386E801F}" type="presParOf" srcId="{3EEAC63A-FDCF-4745-AD43-6C2565E9C010}" destId="{8D9998D2-AA42-4D69-B0F4-7AFC84D76D3D}" srcOrd="0" destOrd="0" presId="urn:microsoft.com/office/officeart/2005/8/layout/vList2"/>
    <dgm:cxn modelId="{E586D821-86B4-44F6-BBE4-B2416DAD1B2A}" type="presParOf" srcId="{3EEAC63A-FDCF-4745-AD43-6C2565E9C010}" destId="{C190FF4F-0E7C-4D97-AD00-D9209A29437F}" srcOrd="1" destOrd="0" presId="urn:microsoft.com/office/officeart/2005/8/layout/vList2"/>
    <dgm:cxn modelId="{8E3136F1-DA97-4776-AE16-0512F50B8537}" type="presParOf" srcId="{3EEAC63A-FDCF-4745-AD43-6C2565E9C010}" destId="{6B83E339-2DB7-4B9F-ACB0-3ABE721E70CC}" srcOrd="2" destOrd="0" presId="urn:microsoft.com/office/officeart/2005/8/layout/vList2"/>
    <dgm:cxn modelId="{0595EBD5-45F5-4A8C-A2BD-38463E8A9CEA}" type="presParOf" srcId="{3EEAC63A-FDCF-4745-AD43-6C2565E9C010}" destId="{244AB5A6-8DEE-4409-AEA3-7C8AD090E0E5}" srcOrd="3" destOrd="0" presId="urn:microsoft.com/office/officeart/2005/8/layout/vList2"/>
    <dgm:cxn modelId="{B63F8893-16A9-4BC1-A074-6B6ACF1BE3A2}" type="presParOf" srcId="{3EEAC63A-FDCF-4745-AD43-6C2565E9C010}" destId="{2076D242-71E4-4FE3-9A1D-45CB8E3FAFC0}" srcOrd="4" destOrd="0" presId="urn:microsoft.com/office/officeart/2005/8/layout/vList2"/>
    <dgm:cxn modelId="{844B1F50-2867-4B07-8BA0-E6977F8FD403}" type="presParOf" srcId="{3EEAC63A-FDCF-4745-AD43-6C2565E9C010}" destId="{1F41B167-E859-4C5A-B1A0-D12C78B4E639}" srcOrd="5" destOrd="0" presId="urn:microsoft.com/office/officeart/2005/8/layout/vList2"/>
    <dgm:cxn modelId="{EE620694-E9BB-4E14-9E3B-DFD26F9E2815}" type="presParOf" srcId="{3EEAC63A-FDCF-4745-AD43-6C2565E9C010}" destId="{16D75A31-E39B-4FA5-8516-46C7E0F7569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01F40-CD82-474D-B563-7340640CAD0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A93C76-CD5C-4550-857F-434025AAAD24}">
      <dgm:prSet/>
      <dgm:spPr/>
      <dgm:t>
        <a:bodyPr/>
        <a:lstStyle/>
        <a:p>
          <a:pPr>
            <a:lnSpc>
              <a:spcPct val="100000"/>
            </a:lnSpc>
          </a:pPr>
          <a:r>
            <a:rPr lang="en-US" dirty="0"/>
            <a:t>Use all remaining waivers on School Bus Projects</a:t>
          </a:r>
        </a:p>
      </dgm:t>
    </dgm:pt>
    <dgm:pt modelId="{8CCD7293-6175-4887-8418-68E05D0CCE63}" type="parTrans" cxnId="{DAA32075-B293-458A-8BD0-C404A1E788DE}">
      <dgm:prSet/>
      <dgm:spPr/>
      <dgm:t>
        <a:bodyPr/>
        <a:lstStyle/>
        <a:p>
          <a:endParaRPr lang="en-US"/>
        </a:p>
      </dgm:t>
    </dgm:pt>
    <dgm:pt modelId="{B79E3E09-B16D-404C-8007-DB9F42C83736}" type="sibTrans" cxnId="{DAA32075-B293-458A-8BD0-C404A1E788DE}">
      <dgm:prSet/>
      <dgm:spPr/>
      <dgm:t>
        <a:bodyPr/>
        <a:lstStyle/>
        <a:p>
          <a:endParaRPr lang="en-US"/>
        </a:p>
      </dgm:t>
    </dgm:pt>
    <dgm:pt modelId="{CF229FB2-5C9E-48CC-B6F0-E54660FA2AE8}">
      <dgm:prSet/>
      <dgm:spPr/>
      <dgm:t>
        <a:bodyPr/>
        <a:lstStyle/>
        <a:p>
          <a:pPr>
            <a:lnSpc>
              <a:spcPct val="100000"/>
            </a:lnSpc>
          </a:pPr>
          <a:r>
            <a:rPr lang="en-US" dirty="0"/>
            <a:t>Continue to update TxDOT and FHWA</a:t>
          </a:r>
        </a:p>
      </dgm:t>
    </dgm:pt>
    <dgm:pt modelId="{35843AA7-5D12-4571-85DE-441CC1A62B93}" type="parTrans" cxnId="{0074A620-CDE1-46A0-9583-B4F896C0C08A}">
      <dgm:prSet/>
      <dgm:spPr/>
      <dgm:t>
        <a:bodyPr/>
        <a:lstStyle/>
        <a:p>
          <a:endParaRPr lang="en-US"/>
        </a:p>
      </dgm:t>
    </dgm:pt>
    <dgm:pt modelId="{5D6403CF-2625-473F-B563-1D6EF315B05D}" type="sibTrans" cxnId="{0074A620-CDE1-46A0-9583-B4F896C0C08A}">
      <dgm:prSet/>
      <dgm:spPr/>
      <dgm:t>
        <a:bodyPr/>
        <a:lstStyle/>
        <a:p>
          <a:endParaRPr lang="en-US"/>
        </a:p>
      </dgm:t>
    </dgm:pt>
    <dgm:pt modelId="{32250906-1F19-4559-84D7-59B2036B3FFA}">
      <dgm:prSet/>
      <dgm:spPr/>
      <dgm:t>
        <a:bodyPr/>
        <a:lstStyle/>
        <a:p>
          <a:pPr>
            <a:lnSpc>
              <a:spcPct val="100000"/>
            </a:lnSpc>
          </a:pPr>
          <a:r>
            <a:rPr lang="en-US" dirty="0"/>
            <a:t>Pursue leasing opportunities</a:t>
          </a:r>
        </a:p>
      </dgm:t>
    </dgm:pt>
    <dgm:pt modelId="{B3809ABF-2CDC-40C7-9342-800311067994}" type="parTrans" cxnId="{E56B7FC8-887B-4743-AEE9-600A68911F28}">
      <dgm:prSet/>
      <dgm:spPr/>
      <dgm:t>
        <a:bodyPr/>
        <a:lstStyle/>
        <a:p>
          <a:endParaRPr lang="en-US"/>
        </a:p>
      </dgm:t>
    </dgm:pt>
    <dgm:pt modelId="{C093E9BC-3C99-4917-866F-C65E1D5C2284}" type="sibTrans" cxnId="{E56B7FC8-887B-4743-AEE9-600A68911F28}">
      <dgm:prSet/>
      <dgm:spPr/>
      <dgm:t>
        <a:bodyPr/>
        <a:lstStyle/>
        <a:p>
          <a:endParaRPr lang="en-US"/>
        </a:p>
      </dgm:t>
    </dgm:pt>
    <dgm:pt modelId="{35CE2F88-126B-4153-A1CA-D2A7891DBF36}">
      <dgm:prSet/>
      <dgm:spPr/>
      <dgm:t>
        <a:bodyPr/>
        <a:lstStyle/>
        <a:p>
          <a:pPr>
            <a:lnSpc>
              <a:spcPct val="100000"/>
            </a:lnSpc>
          </a:pPr>
          <a:r>
            <a:rPr lang="en-US" dirty="0"/>
            <a:t>Redefine retrofit definition</a:t>
          </a:r>
        </a:p>
      </dgm:t>
    </dgm:pt>
    <dgm:pt modelId="{21051EC2-C5F1-425D-B559-1ECDF7E3B6A7}" type="parTrans" cxnId="{DC45A390-4F34-45D1-8FA6-A89DCDE83E00}">
      <dgm:prSet/>
      <dgm:spPr/>
      <dgm:t>
        <a:bodyPr/>
        <a:lstStyle/>
        <a:p>
          <a:endParaRPr lang="en-US"/>
        </a:p>
      </dgm:t>
    </dgm:pt>
    <dgm:pt modelId="{AA4738CF-412A-4890-BBE3-049CBC1B99B8}" type="sibTrans" cxnId="{DC45A390-4F34-45D1-8FA6-A89DCDE83E00}">
      <dgm:prSet/>
      <dgm:spPr/>
      <dgm:t>
        <a:bodyPr/>
        <a:lstStyle/>
        <a:p>
          <a:endParaRPr lang="en-US"/>
        </a:p>
      </dgm:t>
    </dgm:pt>
    <dgm:pt modelId="{3291BA39-219E-4307-B0A7-236ED498B23A}">
      <dgm:prSet/>
      <dgm:spPr/>
      <dgm:t>
        <a:bodyPr/>
        <a:lstStyle/>
        <a:p>
          <a:pPr>
            <a:lnSpc>
              <a:spcPct val="100000"/>
            </a:lnSpc>
          </a:pPr>
          <a:r>
            <a:rPr lang="en-US" dirty="0"/>
            <a:t>Focus on EV chargers with public access (BA Compliant) </a:t>
          </a:r>
        </a:p>
      </dgm:t>
    </dgm:pt>
    <dgm:pt modelId="{07C2351F-2634-4E83-847D-639DB5F81E0D}" type="parTrans" cxnId="{EFB59EF4-6192-4608-9EC9-BC582DC468B5}">
      <dgm:prSet/>
      <dgm:spPr/>
      <dgm:t>
        <a:bodyPr/>
        <a:lstStyle/>
        <a:p>
          <a:endParaRPr lang="en-US"/>
        </a:p>
      </dgm:t>
    </dgm:pt>
    <dgm:pt modelId="{86CF34A5-5643-4B73-B240-C4ADFBF1EE67}" type="sibTrans" cxnId="{EFB59EF4-6192-4608-9EC9-BC582DC468B5}">
      <dgm:prSet/>
      <dgm:spPr/>
      <dgm:t>
        <a:bodyPr/>
        <a:lstStyle/>
        <a:p>
          <a:endParaRPr lang="en-US"/>
        </a:p>
      </dgm:t>
    </dgm:pt>
    <dgm:pt modelId="{2A6D52B6-919C-4F03-9CF3-46ECA0356BAC}">
      <dgm:prSet/>
      <dgm:spPr/>
      <dgm:t>
        <a:bodyPr/>
        <a:lstStyle/>
        <a:p>
          <a:pPr>
            <a:lnSpc>
              <a:spcPct val="100000"/>
            </a:lnSpc>
          </a:pPr>
          <a:r>
            <a:rPr lang="en-US"/>
            <a:t>Continue to apply for waivers</a:t>
          </a:r>
          <a:endParaRPr lang="en-US" dirty="0"/>
        </a:p>
      </dgm:t>
    </dgm:pt>
    <dgm:pt modelId="{1CEEA339-F8BC-436A-B811-6FC748F8BE9A}" type="parTrans" cxnId="{E00B9484-603A-4CCD-BDE5-06B3BDAD6ACF}">
      <dgm:prSet/>
      <dgm:spPr/>
      <dgm:t>
        <a:bodyPr/>
        <a:lstStyle/>
        <a:p>
          <a:endParaRPr lang="en-US"/>
        </a:p>
      </dgm:t>
    </dgm:pt>
    <dgm:pt modelId="{CC73602D-5C73-4EA6-80D0-A3A981695DB1}" type="sibTrans" cxnId="{E00B9484-603A-4CCD-BDE5-06B3BDAD6ACF}">
      <dgm:prSet/>
      <dgm:spPr/>
      <dgm:t>
        <a:bodyPr/>
        <a:lstStyle/>
        <a:p>
          <a:endParaRPr lang="en-US"/>
        </a:p>
      </dgm:t>
    </dgm:pt>
    <dgm:pt modelId="{170FBFDA-1CFA-4E91-822B-30E031CCE9A0}" type="pres">
      <dgm:prSet presAssocID="{2BF01F40-CD82-474D-B563-7340640CAD05}" presName="root" presStyleCnt="0">
        <dgm:presLayoutVars>
          <dgm:dir/>
          <dgm:resizeHandles val="exact"/>
        </dgm:presLayoutVars>
      </dgm:prSet>
      <dgm:spPr/>
    </dgm:pt>
    <dgm:pt modelId="{99442DD6-608C-4A26-9F68-7688C054736A}" type="pres">
      <dgm:prSet presAssocID="{3BA93C76-CD5C-4550-857F-434025AAAD24}" presName="compNode" presStyleCnt="0"/>
      <dgm:spPr/>
    </dgm:pt>
    <dgm:pt modelId="{FD06F033-B9C2-42F4-B3A3-4D82FCF94AA9}" type="pres">
      <dgm:prSet presAssocID="{3BA93C76-CD5C-4550-857F-434025AAAD24}" presName="bgRect" presStyleLbl="bgShp" presStyleIdx="0" presStyleCnt="6"/>
      <dgm:spPr/>
    </dgm:pt>
    <dgm:pt modelId="{6B733BB7-F96A-4F03-B878-5CC04C70B175}" type="pres">
      <dgm:prSet presAssocID="{3BA93C76-CD5C-4550-857F-434025AAAD2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mpty battery"/>
        </a:ext>
      </dgm:extLst>
    </dgm:pt>
    <dgm:pt modelId="{0D66178A-AD8E-43E8-9AEB-9CAEFDB95F76}" type="pres">
      <dgm:prSet presAssocID="{3BA93C76-CD5C-4550-857F-434025AAAD24}" presName="spaceRect" presStyleCnt="0"/>
      <dgm:spPr/>
    </dgm:pt>
    <dgm:pt modelId="{CD368E92-DEA3-4977-904E-52F9B215CC63}" type="pres">
      <dgm:prSet presAssocID="{3BA93C76-CD5C-4550-857F-434025AAAD24}" presName="parTx" presStyleLbl="revTx" presStyleIdx="0" presStyleCnt="6">
        <dgm:presLayoutVars>
          <dgm:chMax val="0"/>
          <dgm:chPref val="0"/>
        </dgm:presLayoutVars>
      </dgm:prSet>
      <dgm:spPr/>
    </dgm:pt>
    <dgm:pt modelId="{5CA2CAC8-EDB8-4B40-A6ED-61089BAE9146}" type="pres">
      <dgm:prSet presAssocID="{B79E3E09-B16D-404C-8007-DB9F42C83736}" presName="sibTrans" presStyleCnt="0"/>
      <dgm:spPr/>
    </dgm:pt>
    <dgm:pt modelId="{12E31974-4789-4059-9BCE-88779C0CC859}" type="pres">
      <dgm:prSet presAssocID="{CF229FB2-5C9E-48CC-B6F0-E54660FA2AE8}" presName="compNode" presStyleCnt="0"/>
      <dgm:spPr/>
    </dgm:pt>
    <dgm:pt modelId="{D2FBEFC6-96FE-4A67-8D18-69A7E524061F}" type="pres">
      <dgm:prSet presAssocID="{CF229FB2-5C9E-48CC-B6F0-E54660FA2AE8}" presName="bgRect" presStyleLbl="bgShp" presStyleIdx="1" presStyleCnt="6"/>
      <dgm:spPr/>
    </dgm:pt>
    <dgm:pt modelId="{F8D7CF5F-4C19-4BDB-896C-B0AC9AD97980}" type="pres">
      <dgm:prSet presAssocID="{CF229FB2-5C9E-48CC-B6F0-E54660FA2AE8}"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epeat"/>
        </a:ext>
      </dgm:extLst>
    </dgm:pt>
    <dgm:pt modelId="{28E7D094-CD29-44B0-896B-985F659680BB}" type="pres">
      <dgm:prSet presAssocID="{CF229FB2-5C9E-48CC-B6F0-E54660FA2AE8}" presName="spaceRect" presStyleCnt="0"/>
      <dgm:spPr/>
    </dgm:pt>
    <dgm:pt modelId="{36E1A755-E45D-4666-9C8C-96E8570D9B1F}" type="pres">
      <dgm:prSet presAssocID="{CF229FB2-5C9E-48CC-B6F0-E54660FA2AE8}" presName="parTx" presStyleLbl="revTx" presStyleIdx="1" presStyleCnt="6">
        <dgm:presLayoutVars>
          <dgm:chMax val="0"/>
          <dgm:chPref val="0"/>
        </dgm:presLayoutVars>
      </dgm:prSet>
      <dgm:spPr/>
    </dgm:pt>
    <dgm:pt modelId="{61C29A69-4D14-42B9-9E41-C4F75D1D2F39}" type="pres">
      <dgm:prSet presAssocID="{5D6403CF-2625-473F-B563-1D6EF315B05D}" presName="sibTrans" presStyleCnt="0"/>
      <dgm:spPr/>
    </dgm:pt>
    <dgm:pt modelId="{7350B93F-14C4-4C6C-9030-2F29FA1395E8}" type="pres">
      <dgm:prSet presAssocID="{32250906-1F19-4559-84D7-59B2036B3FFA}" presName="compNode" presStyleCnt="0"/>
      <dgm:spPr/>
    </dgm:pt>
    <dgm:pt modelId="{7D23C285-7CE0-4868-9366-30A0CB708D6B}" type="pres">
      <dgm:prSet presAssocID="{32250906-1F19-4559-84D7-59B2036B3FFA}" presName="bgRect" presStyleLbl="bgShp" presStyleIdx="2" presStyleCnt="6"/>
      <dgm:spPr/>
    </dgm:pt>
    <dgm:pt modelId="{AB4CB669-CD9C-4DA5-8B9B-247414A995AA}" type="pres">
      <dgm:prSet presAssocID="{32250906-1F19-4559-84D7-59B2036B3FF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rrow circle"/>
        </a:ext>
      </dgm:extLst>
    </dgm:pt>
    <dgm:pt modelId="{CBFB7F0B-0570-432B-A892-225022DF2A91}" type="pres">
      <dgm:prSet presAssocID="{32250906-1F19-4559-84D7-59B2036B3FFA}" presName="spaceRect" presStyleCnt="0"/>
      <dgm:spPr/>
    </dgm:pt>
    <dgm:pt modelId="{BE8128C5-5BB5-462D-97F6-4915A6DE53E9}" type="pres">
      <dgm:prSet presAssocID="{32250906-1F19-4559-84D7-59B2036B3FFA}" presName="parTx" presStyleLbl="revTx" presStyleIdx="2" presStyleCnt="6">
        <dgm:presLayoutVars>
          <dgm:chMax val="0"/>
          <dgm:chPref val="0"/>
        </dgm:presLayoutVars>
      </dgm:prSet>
      <dgm:spPr/>
    </dgm:pt>
    <dgm:pt modelId="{235F8D55-D404-4AD3-A470-A414B3DE9215}" type="pres">
      <dgm:prSet presAssocID="{C093E9BC-3C99-4917-866F-C65E1D5C2284}" presName="sibTrans" presStyleCnt="0"/>
      <dgm:spPr/>
    </dgm:pt>
    <dgm:pt modelId="{F710CFC1-35FA-43E9-8723-CDB0A0166927}" type="pres">
      <dgm:prSet presAssocID="{35CE2F88-126B-4153-A1CA-D2A7891DBF36}" presName="compNode" presStyleCnt="0"/>
      <dgm:spPr/>
    </dgm:pt>
    <dgm:pt modelId="{597A04A3-C9EB-43A9-B05A-83343957602F}" type="pres">
      <dgm:prSet presAssocID="{35CE2F88-126B-4153-A1CA-D2A7891DBF36}" presName="bgRect" presStyleLbl="bgShp" presStyleIdx="3" presStyleCnt="6"/>
      <dgm:spPr/>
    </dgm:pt>
    <dgm:pt modelId="{886366AB-A967-4669-8B56-1AA93966B4FE}" type="pres">
      <dgm:prSet presAssocID="{35CE2F88-126B-4153-A1CA-D2A7891DBF3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E5F669C-2464-4239-9095-DD750D619EDB}" type="pres">
      <dgm:prSet presAssocID="{35CE2F88-126B-4153-A1CA-D2A7891DBF36}" presName="spaceRect" presStyleCnt="0"/>
      <dgm:spPr/>
    </dgm:pt>
    <dgm:pt modelId="{604FF43D-DAB5-4CDB-876F-BEADC56D83A1}" type="pres">
      <dgm:prSet presAssocID="{35CE2F88-126B-4153-A1CA-D2A7891DBF36}" presName="parTx" presStyleLbl="revTx" presStyleIdx="3" presStyleCnt="6">
        <dgm:presLayoutVars>
          <dgm:chMax val="0"/>
          <dgm:chPref val="0"/>
        </dgm:presLayoutVars>
      </dgm:prSet>
      <dgm:spPr/>
    </dgm:pt>
    <dgm:pt modelId="{B2DE9602-9B5A-4A31-AB9A-502399119E22}" type="pres">
      <dgm:prSet presAssocID="{AA4738CF-412A-4890-BBE3-049CBC1B99B8}" presName="sibTrans" presStyleCnt="0"/>
      <dgm:spPr/>
    </dgm:pt>
    <dgm:pt modelId="{BCCE550C-247C-4DD2-88EE-D67A58F45A74}" type="pres">
      <dgm:prSet presAssocID="{3291BA39-219E-4307-B0A7-236ED498B23A}" presName="compNode" presStyleCnt="0"/>
      <dgm:spPr/>
    </dgm:pt>
    <dgm:pt modelId="{A278541E-013D-4AFD-ADD7-3DC0B6C8B18A}" type="pres">
      <dgm:prSet presAssocID="{3291BA39-219E-4307-B0A7-236ED498B23A}" presName="bgRect" presStyleLbl="bgShp" presStyleIdx="4" presStyleCnt="6"/>
      <dgm:spPr/>
    </dgm:pt>
    <dgm:pt modelId="{6F77FA6F-186E-459C-BC7F-72D2A6E55F3C}" type="pres">
      <dgm:prSet presAssocID="{3291BA39-219E-4307-B0A7-236ED498B23A}"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Electric car"/>
        </a:ext>
      </dgm:extLst>
    </dgm:pt>
    <dgm:pt modelId="{5769EC73-A25D-47F7-BD51-EAFA2ED6386A}" type="pres">
      <dgm:prSet presAssocID="{3291BA39-219E-4307-B0A7-236ED498B23A}" presName="spaceRect" presStyleCnt="0"/>
      <dgm:spPr/>
    </dgm:pt>
    <dgm:pt modelId="{EB76B307-68DA-4E0A-AA69-726DEA048675}" type="pres">
      <dgm:prSet presAssocID="{3291BA39-219E-4307-B0A7-236ED498B23A}" presName="parTx" presStyleLbl="revTx" presStyleIdx="4" presStyleCnt="6">
        <dgm:presLayoutVars>
          <dgm:chMax val="0"/>
          <dgm:chPref val="0"/>
        </dgm:presLayoutVars>
      </dgm:prSet>
      <dgm:spPr/>
    </dgm:pt>
    <dgm:pt modelId="{90971AD3-665C-4E90-961B-2D18F6FD4E23}" type="pres">
      <dgm:prSet presAssocID="{86CF34A5-5643-4B73-B240-C4ADFBF1EE67}" presName="sibTrans" presStyleCnt="0"/>
      <dgm:spPr/>
    </dgm:pt>
    <dgm:pt modelId="{2B11E270-502D-4135-A3A4-20F29C1191B5}" type="pres">
      <dgm:prSet presAssocID="{2A6D52B6-919C-4F03-9CF3-46ECA0356BAC}" presName="compNode" presStyleCnt="0"/>
      <dgm:spPr/>
    </dgm:pt>
    <dgm:pt modelId="{1317637C-3FAB-431C-815E-7A899574D85C}" type="pres">
      <dgm:prSet presAssocID="{2A6D52B6-919C-4F03-9CF3-46ECA0356BAC}" presName="bgRect" presStyleLbl="bgShp" presStyleIdx="5" presStyleCnt="6"/>
      <dgm:spPr/>
    </dgm:pt>
    <dgm:pt modelId="{F910952F-7533-4746-A7E0-CBD43A095C21}" type="pres">
      <dgm:prSet presAssocID="{2A6D52B6-919C-4F03-9CF3-46ECA0356BA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Document"/>
        </a:ext>
      </dgm:extLst>
    </dgm:pt>
    <dgm:pt modelId="{CC9BA1C6-4FD2-4F36-834D-8127F766AE83}" type="pres">
      <dgm:prSet presAssocID="{2A6D52B6-919C-4F03-9CF3-46ECA0356BAC}" presName="spaceRect" presStyleCnt="0"/>
      <dgm:spPr/>
    </dgm:pt>
    <dgm:pt modelId="{AAC1202E-7065-4DD9-95C9-848327B3AB88}" type="pres">
      <dgm:prSet presAssocID="{2A6D52B6-919C-4F03-9CF3-46ECA0356BAC}" presName="parTx" presStyleLbl="revTx" presStyleIdx="5" presStyleCnt="6">
        <dgm:presLayoutVars>
          <dgm:chMax val="0"/>
          <dgm:chPref val="0"/>
        </dgm:presLayoutVars>
      </dgm:prSet>
      <dgm:spPr/>
    </dgm:pt>
  </dgm:ptLst>
  <dgm:cxnLst>
    <dgm:cxn modelId="{78F1B317-A2F1-4B61-8823-0068D466D43B}" type="presOf" srcId="{35CE2F88-126B-4153-A1CA-D2A7891DBF36}" destId="{604FF43D-DAB5-4CDB-876F-BEADC56D83A1}" srcOrd="0" destOrd="0" presId="urn:microsoft.com/office/officeart/2018/2/layout/IconVerticalSolidList"/>
    <dgm:cxn modelId="{D2E36B18-96A0-4A70-9E89-CD93B5E6D533}" type="presOf" srcId="{3291BA39-219E-4307-B0A7-236ED498B23A}" destId="{EB76B307-68DA-4E0A-AA69-726DEA048675}" srcOrd="0" destOrd="0" presId="urn:microsoft.com/office/officeart/2018/2/layout/IconVerticalSolidList"/>
    <dgm:cxn modelId="{0074A620-CDE1-46A0-9583-B4F896C0C08A}" srcId="{2BF01F40-CD82-474D-B563-7340640CAD05}" destId="{CF229FB2-5C9E-48CC-B6F0-E54660FA2AE8}" srcOrd="1" destOrd="0" parTransId="{35843AA7-5D12-4571-85DE-441CC1A62B93}" sibTransId="{5D6403CF-2625-473F-B563-1D6EF315B05D}"/>
    <dgm:cxn modelId="{929B662E-8202-4D51-846B-47845D089402}" type="presOf" srcId="{CF229FB2-5C9E-48CC-B6F0-E54660FA2AE8}" destId="{36E1A755-E45D-4666-9C8C-96E8570D9B1F}" srcOrd="0" destOrd="0" presId="urn:microsoft.com/office/officeart/2018/2/layout/IconVerticalSolidList"/>
    <dgm:cxn modelId="{47CBFC37-9860-41D8-B227-70168267FC67}" type="presOf" srcId="{2A6D52B6-919C-4F03-9CF3-46ECA0356BAC}" destId="{AAC1202E-7065-4DD9-95C9-848327B3AB88}" srcOrd="0" destOrd="0" presId="urn:microsoft.com/office/officeart/2018/2/layout/IconVerticalSolidList"/>
    <dgm:cxn modelId="{DAA32075-B293-458A-8BD0-C404A1E788DE}" srcId="{2BF01F40-CD82-474D-B563-7340640CAD05}" destId="{3BA93C76-CD5C-4550-857F-434025AAAD24}" srcOrd="0" destOrd="0" parTransId="{8CCD7293-6175-4887-8418-68E05D0CCE63}" sibTransId="{B79E3E09-B16D-404C-8007-DB9F42C83736}"/>
    <dgm:cxn modelId="{DDFCB782-E4E0-48F4-ACDF-40709BD4285C}" type="presOf" srcId="{2BF01F40-CD82-474D-B563-7340640CAD05}" destId="{170FBFDA-1CFA-4E91-822B-30E031CCE9A0}" srcOrd="0" destOrd="0" presId="urn:microsoft.com/office/officeart/2018/2/layout/IconVerticalSolidList"/>
    <dgm:cxn modelId="{6EE24583-71F8-4317-AD39-395C08F6C2A2}" type="presOf" srcId="{32250906-1F19-4559-84D7-59B2036B3FFA}" destId="{BE8128C5-5BB5-462D-97F6-4915A6DE53E9}" srcOrd="0" destOrd="0" presId="urn:microsoft.com/office/officeart/2018/2/layout/IconVerticalSolidList"/>
    <dgm:cxn modelId="{E00B9484-603A-4CCD-BDE5-06B3BDAD6ACF}" srcId="{2BF01F40-CD82-474D-B563-7340640CAD05}" destId="{2A6D52B6-919C-4F03-9CF3-46ECA0356BAC}" srcOrd="5" destOrd="0" parTransId="{1CEEA339-F8BC-436A-B811-6FC748F8BE9A}" sibTransId="{CC73602D-5C73-4EA6-80D0-A3A981695DB1}"/>
    <dgm:cxn modelId="{DC45A390-4F34-45D1-8FA6-A89DCDE83E00}" srcId="{2BF01F40-CD82-474D-B563-7340640CAD05}" destId="{35CE2F88-126B-4153-A1CA-D2A7891DBF36}" srcOrd="3" destOrd="0" parTransId="{21051EC2-C5F1-425D-B559-1ECDF7E3B6A7}" sibTransId="{AA4738CF-412A-4890-BBE3-049CBC1B99B8}"/>
    <dgm:cxn modelId="{5056FFBC-B4EE-41A9-8EBA-C3B0C7D5EFCB}" type="presOf" srcId="{3BA93C76-CD5C-4550-857F-434025AAAD24}" destId="{CD368E92-DEA3-4977-904E-52F9B215CC63}" srcOrd="0" destOrd="0" presId="urn:microsoft.com/office/officeart/2018/2/layout/IconVerticalSolidList"/>
    <dgm:cxn modelId="{E56B7FC8-887B-4743-AEE9-600A68911F28}" srcId="{2BF01F40-CD82-474D-B563-7340640CAD05}" destId="{32250906-1F19-4559-84D7-59B2036B3FFA}" srcOrd="2" destOrd="0" parTransId="{B3809ABF-2CDC-40C7-9342-800311067994}" sibTransId="{C093E9BC-3C99-4917-866F-C65E1D5C2284}"/>
    <dgm:cxn modelId="{EFB59EF4-6192-4608-9EC9-BC582DC468B5}" srcId="{2BF01F40-CD82-474D-B563-7340640CAD05}" destId="{3291BA39-219E-4307-B0A7-236ED498B23A}" srcOrd="4" destOrd="0" parTransId="{07C2351F-2634-4E83-847D-639DB5F81E0D}" sibTransId="{86CF34A5-5643-4B73-B240-C4ADFBF1EE67}"/>
    <dgm:cxn modelId="{615C16E3-952B-4D51-9C0F-2EE864E5341A}" type="presParOf" srcId="{170FBFDA-1CFA-4E91-822B-30E031CCE9A0}" destId="{99442DD6-608C-4A26-9F68-7688C054736A}" srcOrd="0" destOrd="0" presId="urn:microsoft.com/office/officeart/2018/2/layout/IconVerticalSolidList"/>
    <dgm:cxn modelId="{FA5470B3-D3E9-4960-8741-698844BF0450}" type="presParOf" srcId="{99442DD6-608C-4A26-9F68-7688C054736A}" destId="{FD06F033-B9C2-42F4-B3A3-4D82FCF94AA9}" srcOrd="0" destOrd="0" presId="urn:microsoft.com/office/officeart/2018/2/layout/IconVerticalSolidList"/>
    <dgm:cxn modelId="{60FFAE2A-901A-482A-9DB4-025EF05C15FB}" type="presParOf" srcId="{99442DD6-608C-4A26-9F68-7688C054736A}" destId="{6B733BB7-F96A-4F03-B878-5CC04C70B175}" srcOrd="1" destOrd="0" presId="urn:microsoft.com/office/officeart/2018/2/layout/IconVerticalSolidList"/>
    <dgm:cxn modelId="{B7D6A7B3-A17C-4D79-BD7C-E952F679AB4B}" type="presParOf" srcId="{99442DD6-608C-4A26-9F68-7688C054736A}" destId="{0D66178A-AD8E-43E8-9AEB-9CAEFDB95F76}" srcOrd="2" destOrd="0" presId="urn:microsoft.com/office/officeart/2018/2/layout/IconVerticalSolidList"/>
    <dgm:cxn modelId="{E736F817-A55C-4012-9454-494ED873890B}" type="presParOf" srcId="{99442DD6-608C-4A26-9F68-7688C054736A}" destId="{CD368E92-DEA3-4977-904E-52F9B215CC63}" srcOrd="3" destOrd="0" presId="urn:microsoft.com/office/officeart/2018/2/layout/IconVerticalSolidList"/>
    <dgm:cxn modelId="{3B199CDA-839D-4F10-8CAE-987C377D4059}" type="presParOf" srcId="{170FBFDA-1CFA-4E91-822B-30E031CCE9A0}" destId="{5CA2CAC8-EDB8-4B40-A6ED-61089BAE9146}" srcOrd="1" destOrd="0" presId="urn:microsoft.com/office/officeart/2018/2/layout/IconVerticalSolidList"/>
    <dgm:cxn modelId="{AA87EEDA-7270-4A77-8BB6-26E7CE739633}" type="presParOf" srcId="{170FBFDA-1CFA-4E91-822B-30E031CCE9A0}" destId="{12E31974-4789-4059-9BCE-88779C0CC859}" srcOrd="2" destOrd="0" presId="urn:microsoft.com/office/officeart/2018/2/layout/IconVerticalSolidList"/>
    <dgm:cxn modelId="{D30798EF-71E9-4A6B-ABA9-00002280E46D}" type="presParOf" srcId="{12E31974-4789-4059-9BCE-88779C0CC859}" destId="{D2FBEFC6-96FE-4A67-8D18-69A7E524061F}" srcOrd="0" destOrd="0" presId="urn:microsoft.com/office/officeart/2018/2/layout/IconVerticalSolidList"/>
    <dgm:cxn modelId="{77EA2F0B-111F-4873-B729-FD50B523DCB5}" type="presParOf" srcId="{12E31974-4789-4059-9BCE-88779C0CC859}" destId="{F8D7CF5F-4C19-4BDB-896C-B0AC9AD97980}" srcOrd="1" destOrd="0" presId="urn:microsoft.com/office/officeart/2018/2/layout/IconVerticalSolidList"/>
    <dgm:cxn modelId="{6EAA31B4-08F6-4E88-88BE-45AF328FF6A7}" type="presParOf" srcId="{12E31974-4789-4059-9BCE-88779C0CC859}" destId="{28E7D094-CD29-44B0-896B-985F659680BB}" srcOrd="2" destOrd="0" presId="urn:microsoft.com/office/officeart/2018/2/layout/IconVerticalSolidList"/>
    <dgm:cxn modelId="{7CEB4390-BB84-4005-8051-ABC186669800}" type="presParOf" srcId="{12E31974-4789-4059-9BCE-88779C0CC859}" destId="{36E1A755-E45D-4666-9C8C-96E8570D9B1F}" srcOrd="3" destOrd="0" presId="urn:microsoft.com/office/officeart/2018/2/layout/IconVerticalSolidList"/>
    <dgm:cxn modelId="{65355EF3-0241-493D-9CC3-704348EE32AE}" type="presParOf" srcId="{170FBFDA-1CFA-4E91-822B-30E031CCE9A0}" destId="{61C29A69-4D14-42B9-9E41-C4F75D1D2F39}" srcOrd="3" destOrd="0" presId="urn:microsoft.com/office/officeart/2018/2/layout/IconVerticalSolidList"/>
    <dgm:cxn modelId="{AC1923C0-4117-456B-8DF6-9EFD57D69519}" type="presParOf" srcId="{170FBFDA-1CFA-4E91-822B-30E031CCE9A0}" destId="{7350B93F-14C4-4C6C-9030-2F29FA1395E8}" srcOrd="4" destOrd="0" presId="urn:microsoft.com/office/officeart/2018/2/layout/IconVerticalSolidList"/>
    <dgm:cxn modelId="{342AE49B-26E9-4142-AD58-30162916AADD}" type="presParOf" srcId="{7350B93F-14C4-4C6C-9030-2F29FA1395E8}" destId="{7D23C285-7CE0-4868-9366-30A0CB708D6B}" srcOrd="0" destOrd="0" presId="urn:microsoft.com/office/officeart/2018/2/layout/IconVerticalSolidList"/>
    <dgm:cxn modelId="{64810D0E-430C-4D76-9BD6-435F83BC5FA4}" type="presParOf" srcId="{7350B93F-14C4-4C6C-9030-2F29FA1395E8}" destId="{AB4CB669-CD9C-4DA5-8B9B-247414A995AA}" srcOrd="1" destOrd="0" presId="urn:microsoft.com/office/officeart/2018/2/layout/IconVerticalSolidList"/>
    <dgm:cxn modelId="{B5D42036-E513-4A01-A691-225E6A829BA1}" type="presParOf" srcId="{7350B93F-14C4-4C6C-9030-2F29FA1395E8}" destId="{CBFB7F0B-0570-432B-A892-225022DF2A91}" srcOrd="2" destOrd="0" presId="urn:microsoft.com/office/officeart/2018/2/layout/IconVerticalSolidList"/>
    <dgm:cxn modelId="{99354D52-AFC3-4587-A893-A9975349BEE6}" type="presParOf" srcId="{7350B93F-14C4-4C6C-9030-2F29FA1395E8}" destId="{BE8128C5-5BB5-462D-97F6-4915A6DE53E9}" srcOrd="3" destOrd="0" presId="urn:microsoft.com/office/officeart/2018/2/layout/IconVerticalSolidList"/>
    <dgm:cxn modelId="{25418DFB-8AE0-47F6-89D9-CAC950E58FFA}" type="presParOf" srcId="{170FBFDA-1CFA-4E91-822B-30E031CCE9A0}" destId="{235F8D55-D404-4AD3-A470-A414B3DE9215}" srcOrd="5" destOrd="0" presId="urn:microsoft.com/office/officeart/2018/2/layout/IconVerticalSolidList"/>
    <dgm:cxn modelId="{7FEDC1E4-6112-4F03-A29C-794089BB6181}" type="presParOf" srcId="{170FBFDA-1CFA-4E91-822B-30E031CCE9A0}" destId="{F710CFC1-35FA-43E9-8723-CDB0A0166927}" srcOrd="6" destOrd="0" presId="urn:microsoft.com/office/officeart/2018/2/layout/IconVerticalSolidList"/>
    <dgm:cxn modelId="{CBE68020-5BD7-4C29-8757-82182CC43F87}" type="presParOf" srcId="{F710CFC1-35FA-43E9-8723-CDB0A0166927}" destId="{597A04A3-C9EB-43A9-B05A-83343957602F}" srcOrd="0" destOrd="0" presId="urn:microsoft.com/office/officeart/2018/2/layout/IconVerticalSolidList"/>
    <dgm:cxn modelId="{E4AFBF89-62A8-4618-8ABB-7CDAD2B86A1E}" type="presParOf" srcId="{F710CFC1-35FA-43E9-8723-CDB0A0166927}" destId="{886366AB-A967-4669-8B56-1AA93966B4FE}" srcOrd="1" destOrd="0" presId="urn:microsoft.com/office/officeart/2018/2/layout/IconVerticalSolidList"/>
    <dgm:cxn modelId="{DCB6346B-E065-44A4-914B-FEB58C6C5668}" type="presParOf" srcId="{F710CFC1-35FA-43E9-8723-CDB0A0166927}" destId="{7E5F669C-2464-4239-9095-DD750D619EDB}" srcOrd="2" destOrd="0" presId="urn:microsoft.com/office/officeart/2018/2/layout/IconVerticalSolidList"/>
    <dgm:cxn modelId="{2A00FF77-FBD3-4632-B180-C37356610D27}" type="presParOf" srcId="{F710CFC1-35FA-43E9-8723-CDB0A0166927}" destId="{604FF43D-DAB5-4CDB-876F-BEADC56D83A1}" srcOrd="3" destOrd="0" presId="urn:microsoft.com/office/officeart/2018/2/layout/IconVerticalSolidList"/>
    <dgm:cxn modelId="{F32A2515-1236-4693-8065-B7DD7D14474D}" type="presParOf" srcId="{170FBFDA-1CFA-4E91-822B-30E031CCE9A0}" destId="{B2DE9602-9B5A-4A31-AB9A-502399119E22}" srcOrd="7" destOrd="0" presId="urn:microsoft.com/office/officeart/2018/2/layout/IconVerticalSolidList"/>
    <dgm:cxn modelId="{1A9CC49E-CDBA-468F-AB33-AFDC15C3B8B9}" type="presParOf" srcId="{170FBFDA-1CFA-4E91-822B-30E031CCE9A0}" destId="{BCCE550C-247C-4DD2-88EE-D67A58F45A74}" srcOrd="8" destOrd="0" presId="urn:microsoft.com/office/officeart/2018/2/layout/IconVerticalSolidList"/>
    <dgm:cxn modelId="{7E947DDA-A4D2-47E6-B8CD-D42215E1393E}" type="presParOf" srcId="{BCCE550C-247C-4DD2-88EE-D67A58F45A74}" destId="{A278541E-013D-4AFD-ADD7-3DC0B6C8B18A}" srcOrd="0" destOrd="0" presId="urn:microsoft.com/office/officeart/2018/2/layout/IconVerticalSolidList"/>
    <dgm:cxn modelId="{AEB8452C-DCB2-4BDE-A9FC-499ABBE3A5AF}" type="presParOf" srcId="{BCCE550C-247C-4DD2-88EE-D67A58F45A74}" destId="{6F77FA6F-186E-459C-BC7F-72D2A6E55F3C}" srcOrd="1" destOrd="0" presId="urn:microsoft.com/office/officeart/2018/2/layout/IconVerticalSolidList"/>
    <dgm:cxn modelId="{748EACD1-5B59-42BB-92AD-CE1C5E172559}" type="presParOf" srcId="{BCCE550C-247C-4DD2-88EE-D67A58F45A74}" destId="{5769EC73-A25D-47F7-BD51-EAFA2ED6386A}" srcOrd="2" destOrd="0" presId="urn:microsoft.com/office/officeart/2018/2/layout/IconVerticalSolidList"/>
    <dgm:cxn modelId="{291547B4-54DD-4446-9708-9A3BBF4EB6ED}" type="presParOf" srcId="{BCCE550C-247C-4DD2-88EE-D67A58F45A74}" destId="{EB76B307-68DA-4E0A-AA69-726DEA048675}" srcOrd="3" destOrd="0" presId="urn:microsoft.com/office/officeart/2018/2/layout/IconVerticalSolidList"/>
    <dgm:cxn modelId="{F3924A51-A2B1-4FFA-A18D-51962194FD81}" type="presParOf" srcId="{170FBFDA-1CFA-4E91-822B-30E031CCE9A0}" destId="{90971AD3-665C-4E90-961B-2D18F6FD4E23}" srcOrd="9" destOrd="0" presId="urn:microsoft.com/office/officeart/2018/2/layout/IconVerticalSolidList"/>
    <dgm:cxn modelId="{A1BBA700-148D-4296-BBC5-D8EDF70947DF}" type="presParOf" srcId="{170FBFDA-1CFA-4E91-822B-30E031CCE9A0}" destId="{2B11E270-502D-4135-A3A4-20F29C1191B5}" srcOrd="10" destOrd="0" presId="urn:microsoft.com/office/officeart/2018/2/layout/IconVerticalSolidList"/>
    <dgm:cxn modelId="{9C94FA71-8DF9-43FC-8B73-71BAF9FF0035}" type="presParOf" srcId="{2B11E270-502D-4135-A3A4-20F29C1191B5}" destId="{1317637C-3FAB-431C-815E-7A899574D85C}" srcOrd="0" destOrd="0" presId="urn:microsoft.com/office/officeart/2018/2/layout/IconVerticalSolidList"/>
    <dgm:cxn modelId="{1A72408B-E034-40FF-B6CC-1A48E769F36A}" type="presParOf" srcId="{2B11E270-502D-4135-A3A4-20F29C1191B5}" destId="{F910952F-7533-4746-A7E0-CBD43A095C21}" srcOrd="1" destOrd="0" presId="urn:microsoft.com/office/officeart/2018/2/layout/IconVerticalSolidList"/>
    <dgm:cxn modelId="{E12DC2A5-0D5D-4A8C-A4D3-72C60723BEE1}" type="presParOf" srcId="{2B11E270-502D-4135-A3A4-20F29C1191B5}" destId="{CC9BA1C6-4FD2-4F36-834D-8127F766AE83}" srcOrd="2" destOrd="0" presId="urn:microsoft.com/office/officeart/2018/2/layout/IconVerticalSolidList"/>
    <dgm:cxn modelId="{EF3B44D1-8757-4091-8761-6C9E4B2F36B8}" type="presParOf" srcId="{2B11E270-502D-4135-A3A4-20F29C1191B5}" destId="{AAC1202E-7065-4DD9-95C9-848327B3AB8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998D2-AA42-4D69-B0F4-7AFC84D76D3D}">
      <dsp:nvSpPr>
        <dsp:cNvPr id="0" name=""/>
        <dsp:cNvSpPr/>
      </dsp:nvSpPr>
      <dsp:spPr>
        <a:xfrm>
          <a:off x="0" y="67459"/>
          <a:ext cx="78867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Held meetings with TxDOT and FHWA to explain the situation and request for waivers</a:t>
          </a:r>
        </a:p>
      </dsp:txBody>
      <dsp:txXfrm>
        <a:off x="36896" y="104355"/>
        <a:ext cx="7812908" cy="682028"/>
      </dsp:txXfrm>
    </dsp:sp>
    <dsp:sp modelId="{6B83E339-2DB7-4B9F-ACB0-3ABE721E70CC}">
      <dsp:nvSpPr>
        <dsp:cNvPr id="0" name=""/>
        <dsp:cNvSpPr/>
      </dsp:nvSpPr>
      <dsp:spPr>
        <a:xfrm>
          <a:off x="0" y="877999"/>
          <a:ext cx="78867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Wrote letters to TxDOT and FHWA Administrations to explain the situation and request waivers </a:t>
          </a:r>
        </a:p>
      </dsp:txBody>
      <dsp:txXfrm>
        <a:off x="36896" y="914895"/>
        <a:ext cx="7812908" cy="682028"/>
      </dsp:txXfrm>
    </dsp:sp>
    <dsp:sp modelId="{2076D242-71E4-4FE3-9A1D-45CB8E3FAFC0}">
      <dsp:nvSpPr>
        <dsp:cNvPr id="0" name=""/>
        <dsp:cNvSpPr/>
      </dsp:nvSpPr>
      <dsp:spPr>
        <a:xfrm>
          <a:off x="0" y="1688539"/>
          <a:ext cx="78867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Join with other Clean Vehicle Programs to reach out to FHWA Administration to explain the situation and request for waivers</a:t>
          </a:r>
        </a:p>
      </dsp:txBody>
      <dsp:txXfrm>
        <a:off x="36896" y="1725435"/>
        <a:ext cx="7812908" cy="682028"/>
      </dsp:txXfrm>
    </dsp:sp>
    <dsp:sp modelId="{16D75A31-E39B-4FA5-8516-46C7E0F7569B}">
      <dsp:nvSpPr>
        <dsp:cNvPr id="0" name=""/>
        <dsp:cNvSpPr/>
      </dsp:nvSpPr>
      <dsp:spPr>
        <a:xfrm>
          <a:off x="0" y="2499079"/>
          <a:ext cx="7886700"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Completed and submitted application/documents officially requesting waivers</a:t>
          </a:r>
        </a:p>
      </dsp:txBody>
      <dsp:txXfrm>
        <a:off x="36896" y="2535975"/>
        <a:ext cx="7812908"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6F033-B9C2-42F4-B3A3-4D82FCF94AA9}">
      <dsp:nvSpPr>
        <dsp:cNvPr id="0" name=""/>
        <dsp:cNvSpPr/>
      </dsp:nvSpPr>
      <dsp:spPr>
        <a:xfrm>
          <a:off x="0" y="1160"/>
          <a:ext cx="7886700" cy="494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33BB7-F96A-4F03-B878-5CC04C70B175}">
      <dsp:nvSpPr>
        <dsp:cNvPr id="0" name=""/>
        <dsp:cNvSpPr/>
      </dsp:nvSpPr>
      <dsp:spPr>
        <a:xfrm>
          <a:off x="149633" y="112458"/>
          <a:ext cx="272060" cy="2720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368E92-DEA3-4977-904E-52F9B215CC63}">
      <dsp:nvSpPr>
        <dsp:cNvPr id="0" name=""/>
        <dsp:cNvSpPr/>
      </dsp:nvSpPr>
      <dsp:spPr>
        <a:xfrm>
          <a:off x="571327" y="1160"/>
          <a:ext cx="7315372" cy="4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51" tIns="52351" rIns="52351" bIns="52351" numCol="1" spcCol="1270" anchor="ctr" anchorCtr="0">
          <a:noAutofit/>
        </a:bodyPr>
        <a:lstStyle/>
        <a:p>
          <a:pPr marL="0" lvl="0" indent="0" algn="l" defTabSz="844550">
            <a:lnSpc>
              <a:spcPct val="100000"/>
            </a:lnSpc>
            <a:spcBef>
              <a:spcPct val="0"/>
            </a:spcBef>
            <a:spcAft>
              <a:spcPct val="35000"/>
            </a:spcAft>
            <a:buNone/>
          </a:pPr>
          <a:r>
            <a:rPr lang="en-US" sz="1900" kern="1200" dirty="0"/>
            <a:t>Use all remaining waivers on School Bus Projects</a:t>
          </a:r>
        </a:p>
      </dsp:txBody>
      <dsp:txXfrm>
        <a:off x="571327" y="1160"/>
        <a:ext cx="7315372" cy="494655"/>
      </dsp:txXfrm>
    </dsp:sp>
    <dsp:sp modelId="{D2FBEFC6-96FE-4A67-8D18-69A7E524061F}">
      <dsp:nvSpPr>
        <dsp:cNvPr id="0" name=""/>
        <dsp:cNvSpPr/>
      </dsp:nvSpPr>
      <dsp:spPr>
        <a:xfrm>
          <a:off x="0" y="619480"/>
          <a:ext cx="7886700" cy="494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D7CF5F-4C19-4BDB-896C-B0AC9AD97980}">
      <dsp:nvSpPr>
        <dsp:cNvPr id="0" name=""/>
        <dsp:cNvSpPr/>
      </dsp:nvSpPr>
      <dsp:spPr>
        <a:xfrm>
          <a:off x="149633" y="730778"/>
          <a:ext cx="272060" cy="2720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E1A755-E45D-4666-9C8C-96E8570D9B1F}">
      <dsp:nvSpPr>
        <dsp:cNvPr id="0" name=""/>
        <dsp:cNvSpPr/>
      </dsp:nvSpPr>
      <dsp:spPr>
        <a:xfrm>
          <a:off x="571327" y="619480"/>
          <a:ext cx="7315372" cy="4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51" tIns="52351" rIns="52351" bIns="52351" numCol="1" spcCol="1270" anchor="ctr" anchorCtr="0">
          <a:noAutofit/>
        </a:bodyPr>
        <a:lstStyle/>
        <a:p>
          <a:pPr marL="0" lvl="0" indent="0" algn="l" defTabSz="844550">
            <a:lnSpc>
              <a:spcPct val="100000"/>
            </a:lnSpc>
            <a:spcBef>
              <a:spcPct val="0"/>
            </a:spcBef>
            <a:spcAft>
              <a:spcPct val="35000"/>
            </a:spcAft>
            <a:buNone/>
          </a:pPr>
          <a:r>
            <a:rPr lang="en-US" sz="1900" kern="1200" dirty="0"/>
            <a:t>Continue to update TxDOT and FHWA</a:t>
          </a:r>
        </a:p>
      </dsp:txBody>
      <dsp:txXfrm>
        <a:off x="571327" y="619480"/>
        <a:ext cx="7315372" cy="494655"/>
      </dsp:txXfrm>
    </dsp:sp>
    <dsp:sp modelId="{7D23C285-7CE0-4868-9366-30A0CB708D6B}">
      <dsp:nvSpPr>
        <dsp:cNvPr id="0" name=""/>
        <dsp:cNvSpPr/>
      </dsp:nvSpPr>
      <dsp:spPr>
        <a:xfrm>
          <a:off x="0" y="1237800"/>
          <a:ext cx="7886700" cy="494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4CB669-CD9C-4DA5-8B9B-247414A995AA}">
      <dsp:nvSpPr>
        <dsp:cNvPr id="0" name=""/>
        <dsp:cNvSpPr/>
      </dsp:nvSpPr>
      <dsp:spPr>
        <a:xfrm>
          <a:off x="149633" y="1349097"/>
          <a:ext cx="272060" cy="2720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128C5-5BB5-462D-97F6-4915A6DE53E9}">
      <dsp:nvSpPr>
        <dsp:cNvPr id="0" name=""/>
        <dsp:cNvSpPr/>
      </dsp:nvSpPr>
      <dsp:spPr>
        <a:xfrm>
          <a:off x="571327" y="1237800"/>
          <a:ext cx="7315372" cy="4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51" tIns="52351" rIns="52351" bIns="52351" numCol="1" spcCol="1270" anchor="ctr" anchorCtr="0">
          <a:noAutofit/>
        </a:bodyPr>
        <a:lstStyle/>
        <a:p>
          <a:pPr marL="0" lvl="0" indent="0" algn="l" defTabSz="844550">
            <a:lnSpc>
              <a:spcPct val="100000"/>
            </a:lnSpc>
            <a:spcBef>
              <a:spcPct val="0"/>
            </a:spcBef>
            <a:spcAft>
              <a:spcPct val="35000"/>
            </a:spcAft>
            <a:buNone/>
          </a:pPr>
          <a:r>
            <a:rPr lang="en-US" sz="1900" kern="1200" dirty="0"/>
            <a:t>Pursue leasing opportunities</a:t>
          </a:r>
        </a:p>
      </dsp:txBody>
      <dsp:txXfrm>
        <a:off x="571327" y="1237800"/>
        <a:ext cx="7315372" cy="494655"/>
      </dsp:txXfrm>
    </dsp:sp>
    <dsp:sp modelId="{597A04A3-C9EB-43A9-B05A-83343957602F}">
      <dsp:nvSpPr>
        <dsp:cNvPr id="0" name=""/>
        <dsp:cNvSpPr/>
      </dsp:nvSpPr>
      <dsp:spPr>
        <a:xfrm>
          <a:off x="0" y="1856119"/>
          <a:ext cx="7886700" cy="494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366AB-A967-4669-8B56-1AA93966B4FE}">
      <dsp:nvSpPr>
        <dsp:cNvPr id="0" name=""/>
        <dsp:cNvSpPr/>
      </dsp:nvSpPr>
      <dsp:spPr>
        <a:xfrm>
          <a:off x="149633" y="1967417"/>
          <a:ext cx="272060" cy="2720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4FF43D-DAB5-4CDB-876F-BEADC56D83A1}">
      <dsp:nvSpPr>
        <dsp:cNvPr id="0" name=""/>
        <dsp:cNvSpPr/>
      </dsp:nvSpPr>
      <dsp:spPr>
        <a:xfrm>
          <a:off x="571327" y="1856119"/>
          <a:ext cx="7315372" cy="4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51" tIns="52351" rIns="52351" bIns="52351" numCol="1" spcCol="1270" anchor="ctr" anchorCtr="0">
          <a:noAutofit/>
        </a:bodyPr>
        <a:lstStyle/>
        <a:p>
          <a:pPr marL="0" lvl="0" indent="0" algn="l" defTabSz="844550">
            <a:lnSpc>
              <a:spcPct val="100000"/>
            </a:lnSpc>
            <a:spcBef>
              <a:spcPct val="0"/>
            </a:spcBef>
            <a:spcAft>
              <a:spcPct val="35000"/>
            </a:spcAft>
            <a:buNone/>
          </a:pPr>
          <a:r>
            <a:rPr lang="en-US" sz="1900" kern="1200" dirty="0"/>
            <a:t>Redefine retrofit definition</a:t>
          </a:r>
        </a:p>
      </dsp:txBody>
      <dsp:txXfrm>
        <a:off x="571327" y="1856119"/>
        <a:ext cx="7315372" cy="494655"/>
      </dsp:txXfrm>
    </dsp:sp>
    <dsp:sp modelId="{A278541E-013D-4AFD-ADD7-3DC0B6C8B18A}">
      <dsp:nvSpPr>
        <dsp:cNvPr id="0" name=""/>
        <dsp:cNvSpPr/>
      </dsp:nvSpPr>
      <dsp:spPr>
        <a:xfrm>
          <a:off x="0" y="2474439"/>
          <a:ext cx="7886700" cy="494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77FA6F-186E-459C-BC7F-72D2A6E55F3C}">
      <dsp:nvSpPr>
        <dsp:cNvPr id="0" name=""/>
        <dsp:cNvSpPr/>
      </dsp:nvSpPr>
      <dsp:spPr>
        <a:xfrm>
          <a:off x="149633" y="2585737"/>
          <a:ext cx="272060" cy="27206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76B307-68DA-4E0A-AA69-726DEA048675}">
      <dsp:nvSpPr>
        <dsp:cNvPr id="0" name=""/>
        <dsp:cNvSpPr/>
      </dsp:nvSpPr>
      <dsp:spPr>
        <a:xfrm>
          <a:off x="571327" y="2474439"/>
          <a:ext cx="7315372" cy="4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51" tIns="52351" rIns="52351" bIns="52351" numCol="1" spcCol="1270" anchor="ctr" anchorCtr="0">
          <a:noAutofit/>
        </a:bodyPr>
        <a:lstStyle/>
        <a:p>
          <a:pPr marL="0" lvl="0" indent="0" algn="l" defTabSz="844550">
            <a:lnSpc>
              <a:spcPct val="100000"/>
            </a:lnSpc>
            <a:spcBef>
              <a:spcPct val="0"/>
            </a:spcBef>
            <a:spcAft>
              <a:spcPct val="35000"/>
            </a:spcAft>
            <a:buNone/>
          </a:pPr>
          <a:r>
            <a:rPr lang="en-US" sz="1900" kern="1200" dirty="0"/>
            <a:t>Focus on EV chargers with public access (BA Compliant) </a:t>
          </a:r>
        </a:p>
      </dsp:txBody>
      <dsp:txXfrm>
        <a:off x="571327" y="2474439"/>
        <a:ext cx="7315372" cy="494655"/>
      </dsp:txXfrm>
    </dsp:sp>
    <dsp:sp modelId="{1317637C-3FAB-431C-815E-7A899574D85C}">
      <dsp:nvSpPr>
        <dsp:cNvPr id="0" name=""/>
        <dsp:cNvSpPr/>
      </dsp:nvSpPr>
      <dsp:spPr>
        <a:xfrm>
          <a:off x="0" y="3092759"/>
          <a:ext cx="7886700" cy="4946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10952F-7533-4746-A7E0-CBD43A095C21}">
      <dsp:nvSpPr>
        <dsp:cNvPr id="0" name=""/>
        <dsp:cNvSpPr/>
      </dsp:nvSpPr>
      <dsp:spPr>
        <a:xfrm>
          <a:off x="149633" y="3204056"/>
          <a:ext cx="272060" cy="27206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1202E-7065-4DD9-95C9-848327B3AB88}">
      <dsp:nvSpPr>
        <dsp:cNvPr id="0" name=""/>
        <dsp:cNvSpPr/>
      </dsp:nvSpPr>
      <dsp:spPr>
        <a:xfrm>
          <a:off x="571327" y="3092759"/>
          <a:ext cx="7315372" cy="494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351" tIns="52351" rIns="52351" bIns="52351" numCol="1" spcCol="1270" anchor="ctr" anchorCtr="0">
          <a:noAutofit/>
        </a:bodyPr>
        <a:lstStyle/>
        <a:p>
          <a:pPr marL="0" lvl="0" indent="0" algn="l" defTabSz="844550">
            <a:lnSpc>
              <a:spcPct val="100000"/>
            </a:lnSpc>
            <a:spcBef>
              <a:spcPct val="0"/>
            </a:spcBef>
            <a:spcAft>
              <a:spcPct val="35000"/>
            </a:spcAft>
            <a:buNone/>
          </a:pPr>
          <a:r>
            <a:rPr lang="en-US" sz="1900" kern="1200"/>
            <a:t>Continue to apply for waivers</a:t>
          </a:r>
          <a:endParaRPr lang="en-US" sz="1900" kern="1200" dirty="0"/>
        </a:p>
      </dsp:txBody>
      <dsp:txXfrm>
        <a:off x="571327" y="3092759"/>
        <a:ext cx="7315372" cy="494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A9BFDE0-978E-4289-AD51-52B04A46A0D8}" type="datetimeFigureOut">
              <a:rPr lang="en-US" smtClean="0"/>
              <a:pPr/>
              <a:t>8/11/2021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4BD5CFB-7C9A-4DB4-A045-6FCFF1DD5070}" type="slidenum">
              <a:rPr lang="en-US" smtClean="0"/>
              <a:pPr/>
              <a:t>‹#›</a:t>
            </a:fld>
            <a:endParaRPr lang="en-US"/>
          </a:p>
        </p:txBody>
      </p:sp>
    </p:spTree>
    <p:extLst>
      <p:ext uri="{BB962C8B-B14F-4D97-AF65-F5344CB8AC3E}">
        <p14:creationId xmlns:p14="http://schemas.microsoft.com/office/powerpoint/2010/main" val="598336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93DF36-D515-496E-B13D-D3DBC280ACC9}" type="datetimeFigureOut">
              <a:rPr lang="en-US" smtClean="0"/>
              <a:pPr/>
              <a:t>8/11/2021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DF5925-E2B4-4FC0-8D36-67EEFC29154C}" type="slidenum">
              <a:rPr lang="en-US" smtClean="0"/>
              <a:pPr/>
              <a:t>‹#›</a:t>
            </a:fld>
            <a:endParaRPr lang="en-US"/>
          </a:p>
        </p:txBody>
      </p:sp>
    </p:spTree>
    <p:extLst>
      <p:ext uri="{BB962C8B-B14F-4D97-AF65-F5344CB8AC3E}">
        <p14:creationId xmlns:p14="http://schemas.microsoft.com/office/powerpoint/2010/main" val="34735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F5925-E2B4-4FC0-8D36-67EEFC29154C}" type="slidenum">
              <a:rPr lang="en-US" smtClean="0"/>
              <a:pPr/>
              <a:t>1</a:t>
            </a:fld>
            <a:endParaRPr lang="en-US"/>
          </a:p>
        </p:txBody>
      </p:sp>
    </p:spTree>
    <p:extLst>
      <p:ext uri="{BB962C8B-B14F-4D97-AF65-F5344CB8AC3E}">
        <p14:creationId xmlns:p14="http://schemas.microsoft.com/office/powerpoint/2010/main" val="21267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0DCC5-811C-46BD-A777-1C7C86D3E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26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Awards are typically renewed </a:t>
            </a:r>
            <a:r>
              <a:rPr lang="en-US" dirty="0" err="1">
                <a:cs typeface="Calibri"/>
              </a:rPr>
              <a:t>apprx</a:t>
            </a:r>
            <a:r>
              <a:rPr lang="en-US" dirty="0">
                <a:cs typeface="Calibri"/>
              </a:rPr>
              <a:t> every 2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0DCC5-811C-46BD-A777-1C7C86D3E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595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many of you are aware, grant funding programs that use FHWA funds have been negatively affected from Buy America.  To briefly recap, the Buy America Act states that certain federal funds, such as those originating from the FHWA can not be used to fund projects that can not source and manufacture the 75% of the steel and other metals from the United States.  This applies to vehicle replacements (such as trucks) using CMAQ funds (Congestion Mitigation and Air Quality).  </a:t>
            </a:r>
            <a:endParaRPr lang="en-US" dirty="0"/>
          </a:p>
          <a:p>
            <a:endParaRPr lang="en-US" dirty="0"/>
          </a:p>
          <a:p>
            <a:r>
              <a:rPr lang="en-US" dirty="0"/>
              <a:t>In the past, FHWA has issued waivers for vehicle replacement projects; however, this practiced stopped after President Trump’s executive order. President Biden’s executive order expanded the Buy America clause, and FHWA still remains hesitant to issue waivers.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unfortunate result is that several replacement grant programs have effectively been shut down since 2017. H-GAC’s Clean Vehicles Program has also been caught up in the Buy America turmoil.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 several of these programs, we are trying to find ways to continue our work.</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0DCC5-811C-46BD-A777-1C7C86D3E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17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Response: H-GAC Staff and administration has had several calls with both TxDOT and FHWA regarding the situation.  We have also joined other Clean Vehicle programs to try to have a louder voice while talking with FHWA and TxDOT.</a:t>
            </a:r>
          </a:p>
          <a:p>
            <a:endParaRPr lang="en-US" dirty="0"/>
          </a:p>
          <a:p>
            <a:r>
              <a:rPr lang="en-US" dirty="0"/>
              <a:t>There were two main results from these talks.  First, H-GAC was able to squeeze out an extra 3 years of work using left over waivers.  Second, H-GAC was asked to reapply for additional waivers.</a:t>
            </a:r>
          </a:p>
          <a:p>
            <a:endParaRPr lang="en-US" dirty="0"/>
          </a:p>
          <a:p>
            <a:r>
              <a:rPr lang="en-US" dirty="0"/>
              <a:t>H-GAC Administration has submitted the request for additional waivers, but have yet to be awarded the waivers.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0DCC5-811C-46BD-A777-1C7C86D3E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955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Internal Response: While speaking with or Clean Vehicles coalition, we have found that there have been several strategies used in order to continue Clean Vehicles work. Along with trying to exist on unused waivers that were granted before 2017, there have been a few additional strategies… such as :</a:t>
            </a:r>
          </a:p>
          <a:p>
            <a:pPr marL="171450" indent="-171450">
              <a:buFont typeface="Arial" panose="020B0604020202020204" pitchFamily="34" charset="0"/>
              <a:buChar char="•"/>
            </a:pPr>
            <a:r>
              <a:rPr lang="en-US" dirty="0"/>
              <a:t>Allowing for leasing the vehicle without an option to buy.  Therefore, the CMAQ funds did not “purchase” non-US metal.  </a:t>
            </a:r>
          </a:p>
          <a:p>
            <a:pPr marL="171450" indent="-171450">
              <a:buFont typeface="Arial" panose="020B0604020202020204" pitchFamily="34" charset="0"/>
              <a:buChar char="•"/>
            </a:pPr>
            <a:r>
              <a:rPr lang="en-US" dirty="0"/>
              <a:t>Some programs have redefined the term “Retrofit” from a “Repower” (replace the engine, but keep the truck) to a more “add a piece of auxiliary equipment”.</a:t>
            </a:r>
          </a:p>
          <a:p>
            <a:pPr marL="171450" indent="-171450">
              <a:buFont typeface="Arial" panose="020B0604020202020204" pitchFamily="34" charset="0"/>
              <a:buChar char="•"/>
            </a:pPr>
            <a:r>
              <a:rPr lang="en-US" dirty="0"/>
              <a:t>Other programs have shifted to alt fuel infrastructure projects, however, the Buy America regulation still applies which makes this still a difficult strategy.</a:t>
            </a:r>
          </a:p>
          <a:p>
            <a:pPr marL="628650" lvl="1" indent="-171450">
              <a:buFont typeface="Arial" panose="020B0604020202020204" pitchFamily="34" charset="0"/>
              <a:buChar char="•"/>
            </a:pPr>
            <a:r>
              <a:rPr lang="en-US" dirty="0"/>
              <a:t>We have found a few EV chargers that do meet Buy America requirements, but when we look at more traditional infrastructure projects, such as CNG stations, proving the US source and manufacturing is still an issue.</a:t>
            </a:r>
          </a:p>
          <a:p>
            <a:pPr marL="171450" lvl="0" indent="-171450">
              <a:buFont typeface="Arial" panose="020B0604020202020204" pitchFamily="34" charset="0"/>
              <a:buChar char="•"/>
            </a:pPr>
            <a:r>
              <a:rPr lang="en-US" dirty="0"/>
              <a:t>Other places have decided to pause their Clean Vehicles programs, and direct their applicants towards other grant programs that do not have the Buy America requirement.</a:t>
            </a:r>
          </a:p>
          <a:p>
            <a:pPr marL="171450" lvl="0" indent="-171450">
              <a:buFont typeface="Arial" panose="020B0604020202020204" pitchFamily="34" charset="0"/>
              <a:buChar char="•"/>
            </a:pPr>
            <a:r>
              <a:rPr lang="en-US" dirty="0"/>
              <a:t>And there is one program that is rolling the dice by continuing to operate in hopes that they are too small of a fish for the federal government to care about.  Please note that H-GAC does not endorse this strategy.</a:t>
            </a:r>
          </a:p>
          <a:p>
            <a:endParaRPr lang="en-US" dirty="0"/>
          </a:p>
          <a:p>
            <a:r>
              <a:rPr lang="en-US" dirty="0"/>
              <a:t>What strategies does H-GAC endorse? </a:t>
            </a:r>
          </a:p>
          <a:p>
            <a:endParaRPr lang="en-US" dirty="0"/>
          </a:p>
          <a:p>
            <a:r>
              <a:rPr lang="en-US" dirty="0"/>
              <a:t>We have already extinguished all possible waivers.</a:t>
            </a:r>
          </a:p>
          <a:p>
            <a:endParaRPr lang="en-US" dirty="0"/>
          </a:p>
          <a:p>
            <a:r>
              <a:rPr lang="en-US" dirty="0"/>
              <a:t>We continue to hold discussions with our Clean Vehicles coalition, as well as TxDOT and FHWA administrators</a:t>
            </a:r>
          </a:p>
          <a:p>
            <a:endParaRPr lang="en-US" dirty="0"/>
          </a:p>
          <a:p>
            <a:r>
              <a:rPr lang="en-US" dirty="0"/>
              <a:t>We are pursuing the option to provide grant funding for leasing.  We anticipate that our applicants will be larger trucking companies that are looking for a pilot project.</a:t>
            </a:r>
          </a:p>
          <a:p>
            <a:endParaRPr lang="en-US" dirty="0"/>
          </a:p>
          <a:p>
            <a:r>
              <a:rPr lang="en-US" dirty="0"/>
              <a:t>We are also looking into redefining the term “Retrofit”, to allow auxiliary equipment to attached to current engines.</a:t>
            </a:r>
          </a:p>
          <a:p>
            <a:endParaRPr lang="en-US" dirty="0"/>
          </a:p>
          <a:p>
            <a:r>
              <a:rPr lang="en-US" dirty="0"/>
              <a:t>AND we are currently studying how to make an EV charger campaign competitive with other programs.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0DCC5-811C-46BD-A777-1C7C86D3E1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047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F5925-E2B4-4FC0-8D36-67EEFC2915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267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DF5925-E2B4-4FC0-8D36-67EEFC29154C}" type="slidenum">
              <a:rPr lang="en-US" smtClean="0"/>
              <a:pPr/>
              <a:t>2</a:t>
            </a:fld>
            <a:endParaRPr lang="en-US"/>
          </a:p>
        </p:txBody>
      </p:sp>
    </p:spTree>
    <p:extLst>
      <p:ext uri="{BB962C8B-B14F-4D97-AF65-F5344CB8AC3E}">
        <p14:creationId xmlns:p14="http://schemas.microsoft.com/office/powerpoint/2010/main" val="133756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DF5925-E2B4-4FC0-8D36-67EEFC29154C}" type="slidenum">
              <a:rPr lang="en-US" smtClean="0"/>
              <a:pPr/>
              <a:t>4</a:t>
            </a:fld>
            <a:endParaRPr lang="en-US"/>
          </a:p>
        </p:txBody>
      </p:sp>
    </p:spTree>
    <p:extLst>
      <p:ext uri="{BB962C8B-B14F-4D97-AF65-F5344CB8AC3E}">
        <p14:creationId xmlns:p14="http://schemas.microsoft.com/office/powerpoint/2010/main" val="53647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A83CB-2F76-4B3A-BFE7-B5865BBE5F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21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A83CB-2F76-4B3A-BFE7-B5865BBE5F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92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A83CB-2F76-4B3A-BFE7-B5865BBE5F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363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2A83CB-2F76-4B3A-BFE7-B5865BBE5F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28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0DF5925-E2B4-4FC0-8D36-67EEFC29154C}" type="slidenum">
              <a:rPr lang="en-US" smtClean="0"/>
              <a:pPr/>
              <a:t>13</a:t>
            </a:fld>
            <a:endParaRPr lang="en-US"/>
          </a:p>
        </p:txBody>
      </p:sp>
    </p:spTree>
    <p:extLst>
      <p:ext uri="{BB962C8B-B14F-4D97-AF65-F5344CB8AC3E}">
        <p14:creationId xmlns:p14="http://schemas.microsoft.com/office/powerpoint/2010/main" val="389012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DF5925-E2B4-4FC0-8D36-67EEFC29154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860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FDD39B8-CD79-4742-AC6D-798D985A1755}" type="datetime1">
              <a:rPr lang="en-US" smtClean="0"/>
              <a:pPr/>
              <a:t>8/11/2021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E313EE9-96EA-41D2-B4AA-436C9FD3307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A8333F-93BD-4CD5-9D28-CDCCBED37B74}" type="datetime1">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13EE9-96EA-41D2-B4AA-436C9FD330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01A7250-D4E3-4EA7-AB87-C649A9652237}" type="datetime1">
              <a:rPr lang="en-US" smtClean="0"/>
              <a:pPr/>
              <a:t>8/11/2021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E313EE9-96EA-41D2-B4AA-436C9FD3307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7F25-BFF9-48B6-B998-08BCE1E26C45}"/>
              </a:ext>
            </a:extLst>
          </p:cNvPr>
          <p:cNvSpPr>
            <a:spLocks noGrp="1"/>
          </p:cNvSpPr>
          <p:nvPr>
            <p:ph type="ctrTitle"/>
          </p:nvPr>
        </p:nvSpPr>
        <p:spPr>
          <a:xfrm>
            <a:off x="1143000" y="1122363"/>
            <a:ext cx="6858000" cy="2387600"/>
          </a:xfrm>
        </p:spPr>
        <p:txBody>
          <a:bodyPr anchor="b"/>
          <a:lstStyle>
            <a:lvl1pPr algn="ctr">
              <a:defRPr sz="4500">
                <a:solidFill>
                  <a:schemeClr val="accent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B5562C7-2704-42A2-A685-29EECB6078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72047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385138-61E2-4DA1-AA73-5413C559D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
        <p:nvSpPr>
          <p:cNvPr id="2" name="Title 1">
            <a:extLst>
              <a:ext uri="{FF2B5EF4-FFF2-40B4-BE49-F238E27FC236}">
                <a16:creationId xmlns:a16="http://schemas.microsoft.com/office/drawing/2014/main" id="{F85B7F25-BFF9-48B6-B998-08BCE1E26C45}"/>
              </a:ext>
            </a:extLst>
          </p:cNvPr>
          <p:cNvSpPr>
            <a:spLocks noGrp="1"/>
          </p:cNvSpPr>
          <p:nvPr>
            <p:ph type="ctrTitle"/>
          </p:nvPr>
        </p:nvSpPr>
        <p:spPr>
          <a:xfrm>
            <a:off x="1143000" y="1122363"/>
            <a:ext cx="6858000" cy="2387600"/>
          </a:xfrm>
        </p:spPr>
        <p:txBody>
          <a:bodyPr anchor="b"/>
          <a:lstStyle>
            <a:lvl1pPr algn="ctr">
              <a:defRPr sz="4500" b="0">
                <a:solidFill>
                  <a:schemeClr val="accent2"/>
                </a:solidFill>
                <a:latin typeface="Futura-Bold"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B5562C7-2704-42A2-A685-29EECB6078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7" name="Group 6">
            <a:extLst>
              <a:ext uri="{FF2B5EF4-FFF2-40B4-BE49-F238E27FC236}">
                <a16:creationId xmlns:a16="http://schemas.microsoft.com/office/drawing/2014/main" id="{4196E64C-201C-4520-855F-7AB5F8C3E319}"/>
              </a:ext>
            </a:extLst>
          </p:cNvPr>
          <p:cNvGrpSpPr/>
          <p:nvPr/>
        </p:nvGrpSpPr>
        <p:grpSpPr>
          <a:xfrm>
            <a:off x="125112" y="6398785"/>
            <a:ext cx="6533932" cy="320675"/>
            <a:chOff x="166816" y="6398784"/>
            <a:chExt cx="8711909" cy="320675"/>
          </a:xfrm>
        </p:grpSpPr>
        <p:sp>
          <p:nvSpPr>
            <p:cNvPr id="8" name="Rectangle 4">
              <a:extLst>
                <a:ext uri="{FF2B5EF4-FFF2-40B4-BE49-F238E27FC236}">
                  <a16:creationId xmlns:a16="http://schemas.microsoft.com/office/drawing/2014/main" id="{6D7BE0B6-E173-4808-B1FF-1EF3A11E1EAB}"/>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sz="900" dirty="0">
                  <a:solidFill>
                    <a:schemeClr val="bg1">
                      <a:lumMod val="85000"/>
                    </a:schemeClr>
                  </a:solidFill>
                </a:rPr>
                <a:t>h-gac.com</a:t>
              </a:r>
            </a:p>
          </p:txBody>
        </p:sp>
        <p:sp>
          <p:nvSpPr>
            <p:cNvPr id="9" name="TextBox 8">
              <a:extLst>
                <a:ext uri="{FF2B5EF4-FFF2-40B4-BE49-F238E27FC236}">
                  <a16:creationId xmlns:a16="http://schemas.microsoft.com/office/drawing/2014/main" id="{7227C48D-E27C-4A5F-8261-708DEB139F9F}"/>
                </a:ext>
              </a:extLst>
            </p:cNvPr>
            <p:cNvSpPr txBox="1"/>
            <p:nvPr userDrawn="1"/>
          </p:nvSpPr>
          <p:spPr>
            <a:xfrm>
              <a:off x="3302922" y="6398784"/>
              <a:ext cx="5575803" cy="230832"/>
            </a:xfrm>
            <a:prstGeom prst="rect">
              <a:avLst/>
            </a:prstGeom>
            <a:noFill/>
          </p:spPr>
          <p:txBody>
            <a:bodyPr wrap="square" rtlCol="0">
              <a:spAutoFit/>
            </a:bodyPr>
            <a:lstStyle/>
            <a:p>
              <a:pPr algn="ctr"/>
              <a:r>
                <a:rPr lang="en-US" sz="9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CCE64BBF-6643-4993-A5B6-FCD29C1AC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943" y="5719000"/>
            <a:ext cx="686945" cy="915926"/>
          </a:xfrm>
          <a:prstGeom prst="rect">
            <a:avLst/>
          </a:prstGeom>
        </p:spPr>
      </p:pic>
    </p:spTree>
    <p:extLst>
      <p:ext uri="{BB962C8B-B14F-4D97-AF65-F5344CB8AC3E}">
        <p14:creationId xmlns:p14="http://schemas.microsoft.com/office/powerpoint/2010/main" val="3110329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750F-2A9B-465F-BF5E-2FF58CF6A79D}"/>
              </a:ext>
            </a:extLst>
          </p:cNvPr>
          <p:cNvSpPr>
            <a:spLocks noGrp="1"/>
          </p:cNvSpPr>
          <p:nvPr>
            <p:ph type="title"/>
          </p:nvPr>
        </p:nvSpPr>
        <p:spPr/>
        <p:txBody>
          <a:bodyPr/>
          <a:lstStyle>
            <a:lvl1pPr>
              <a:defRPr b="0">
                <a:solidFill>
                  <a:schemeClr val="accent2"/>
                </a:solidFill>
                <a:latin typeface="Futura-Bold"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92B8A90-28B5-4F16-A057-1DF051CFC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7592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BB741B-8D5B-4DD5-BC69-87E44A65B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
        <p:nvSpPr>
          <p:cNvPr id="2" name="Title 1">
            <a:extLst>
              <a:ext uri="{FF2B5EF4-FFF2-40B4-BE49-F238E27FC236}">
                <a16:creationId xmlns:a16="http://schemas.microsoft.com/office/drawing/2014/main" id="{A570750F-2A9B-465F-BF5E-2FF58CF6A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B8A90-28B5-4F16-A057-1DF051CFC5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grpSp>
        <p:nvGrpSpPr>
          <p:cNvPr id="7" name="Group 6">
            <a:extLst>
              <a:ext uri="{FF2B5EF4-FFF2-40B4-BE49-F238E27FC236}">
                <a16:creationId xmlns:a16="http://schemas.microsoft.com/office/drawing/2014/main" id="{57085001-B871-49D8-B313-2228C49CA5B5}"/>
              </a:ext>
            </a:extLst>
          </p:cNvPr>
          <p:cNvGrpSpPr/>
          <p:nvPr/>
        </p:nvGrpSpPr>
        <p:grpSpPr>
          <a:xfrm>
            <a:off x="125112" y="6398785"/>
            <a:ext cx="6533932" cy="320675"/>
            <a:chOff x="166816" y="6398784"/>
            <a:chExt cx="8711909" cy="320675"/>
          </a:xfrm>
        </p:grpSpPr>
        <p:sp>
          <p:nvSpPr>
            <p:cNvPr id="8" name="Rectangle 4">
              <a:extLst>
                <a:ext uri="{FF2B5EF4-FFF2-40B4-BE49-F238E27FC236}">
                  <a16:creationId xmlns:a16="http://schemas.microsoft.com/office/drawing/2014/main" id="{D40CB00E-2A34-457F-9389-8B53FDB4B96D}"/>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sz="900" dirty="0">
                  <a:solidFill>
                    <a:schemeClr val="bg1">
                      <a:lumMod val="85000"/>
                    </a:schemeClr>
                  </a:solidFill>
                </a:rPr>
                <a:t>h-gac.com</a:t>
              </a:r>
            </a:p>
          </p:txBody>
        </p:sp>
        <p:sp>
          <p:nvSpPr>
            <p:cNvPr id="9" name="TextBox 8">
              <a:extLst>
                <a:ext uri="{FF2B5EF4-FFF2-40B4-BE49-F238E27FC236}">
                  <a16:creationId xmlns:a16="http://schemas.microsoft.com/office/drawing/2014/main" id="{3790058F-7507-4465-838D-814C7CC965FE}"/>
                </a:ext>
              </a:extLst>
            </p:cNvPr>
            <p:cNvSpPr txBox="1"/>
            <p:nvPr userDrawn="1"/>
          </p:nvSpPr>
          <p:spPr>
            <a:xfrm>
              <a:off x="3302922" y="6398784"/>
              <a:ext cx="5575803" cy="230832"/>
            </a:xfrm>
            <a:prstGeom prst="rect">
              <a:avLst/>
            </a:prstGeom>
            <a:noFill/>
          </p:spPr>
          <p:txBody>
            <a:bodyPr wrap="square" rtlCol="0">
              <a:spAutoFit/>
            </a:bodyPr>
            <a:lstStyle/>
            <a:p>
              <a:pPr algn="ctr"/>
              <a:r>
                <a:rPr lang="en-US" sz="9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52F38089-08A1-463C-9917-5EA8F1879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943" y="5719000"/>
            <a:ext cx="686945" cy="915926"/>
          </a:xfrm>
          <a:prstGeom prst="rect">
            <a:avLst/>
          </a:prstGeom>
        </p:spPr>
      </p:pic>
    </p:spTree>
    <p:extLst>
      <p:ext uri="{BB962C8B-B14F-4D97-AF65-F5344CB8AC3E}">
        <p14:creationId xmlns:p14="http://schemas.microsoft.com/office/powerpoint/2010/main" val="8925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62C8-BA88-4356-AE38-08E0D0C39362}"/>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B371692-22B8-4DD8-88E4-BB153EE4B1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2FA4B98-ABED-4CD1-8B2E-B696D60C5D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17286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7E948E-8C83-4CD5-A676-D514FAB89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
        <p:nvSpPr>
          <p:cNvPr id="2" name="Title 1">
            <a:extLst>
              <a:ext uri="{FF2B5EF4-FFF2-40B4-BE49-F238E27FC236}">
                <a16:creationId xmlns:a16="http://schemas.microsoft.com/office/drawing/2014/main" id="{7D7D62C8-BA88-4356-AE38-08E0D0C39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71692-22B8-4DD8-88E4-BB153EE4B1C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E2FA4B98-ABED-4CD1-8B2E-B696D60C5D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p:txBody>
      </p:sp>
      <p:grpSp>
        <p:nvGrpSpPr>
          <p:cNvPr id="12" name="Group 11">
            <a:extLst>
              <a:ext uri="{FF2B5EF4-FFF2-40B4-BE49-F238E27FC236}">
                <a16:creationId xmlns:a16="http://schemas.microsoft.com/office/drawing/2014/main" id="{5417D0F7-68CA-420D-9901-3402E2E6E681}"/>
              </a:ext>
            </a:extLst>
          </p:cNvPr>
          <p:cNvGrpSpPr/>
          <p:nvPr/>
        </p:nvGrpSpPr>
        <p:grpSpPr>
          <a:xfrm>
            <a:off x="125112" y="6398785"/>
            <a:ext cx="6533932" cy="320675"/>
            <a:chOff x="166816" y="6398784"/>
            <a:chExt cx="8711909" cy="320675"/>
          </a:xfrm>
        </p:grpSpPr>
        <p:sp>
          <p:nvSpPr>
            <p:cNvPr id="13" name="Rectangle 4">
              <a:extLst>
                <a:ext uri="{FF2B5EF4-FFF2-40B4-BE49-F238E27FC236}">
                  <a16:creationId xmlns:a16="http://schemas.microsoft.com/office/drawing/2014/main" id="{1156AF42-49D1-4C1A-AF38-C389480F8370}"/>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sz="900" dirty="0">
                  <a:solidFill>
                    <a:schemeClr val="bg1">
                      <a:lumMod val="85000"/>
                    </a:schemeClr>
                  </a:solidFill>
                </a:rPr>
                <a:t>h-gac.com</a:t>
              </a:r>
            </a:p>
          </p:txBody>
        </p:sp>
        <p:sp>
          <p:nvSpPr>
            <p:cNvPr id="14" name="TextBox 13">
              <a:extLst>
                <a:ext uri="{FF2B5EF4-FFF2-40B4-BE49-F238E27FC236}">
                  <a16:creationId xmlns:a16="http://schemas.microsoft.com/office/drawing/2014/main" id="{0AE96FFA-F997-49D6-80CD-E4AC53C2318B}"/>
                </a:ext>
              </a:extLst>
            </p:cNvPr>
            <p:cNvSpPr txBox="1"/>
            <p:nvPr userDrawn="1"/>
          </p:nvSpPr>
          <p:spPr>
            <a:xfrm>
              <a:off x="3302922" y="6398784"/>
              <a:ext cx="5575803" cy="230832"/>
            </a:xfrm>
            <a:prstGeom prst="rect">
              <a:avLst/>
            </a:prstGeom>
            <a:noFill/>
          </p:spPr>
          <p:txBody>
            <a:bodyPr wrap="square" rtlCol="0">
              <a:spAutoFit/>
            </a:bodyPr>
            <a:lstStyle/>
            <a:p>
              <a:pPr algn="ctr"/>
              <a:r>
                <a:rPr lang="en-US" sz="9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51928B41-DD00-4FF6-8648-D87FEDC76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943" y="5719000"/>
            <a:ext cx="686945" cy="915926"/>
          </a:xfrm>
          <a:prstGeom prst="rect">
            <a:avLst/>
          </a:prstGeom>
        </p:spPr>
      </p:pic>
    </p:spTree>
    <p:extLst>
      <p:ext uri="{BB962C8B-B14F-4D97-AF65-F5344CB8AC3E}">
        <p14:creationId xmlns:p14="http://schemas.microsoft.com/office/powerpoint/2010/main" val="3279912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4825-20EA-41E0-8CDB-7142EC75133A}"/>
              </a:ext>
            </a:extLst>
          </p:cNvPr>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178225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DF99A-86D5-4AB6-AD89-1B0073E51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
        <p:nvSpPr>
          <p:cNvPr id="2" name="Title 1">
            <a:extLst>
              <a:ext uri="{FF2B5EF4-FFF2-40B4-BE49-F238E27FC236}">
                <a16:creationId xmlns:a16="http://schemas.microsoft.com/office/drawing/2014/main" id="{05054825-20EA-41E0-8CDB-7142EC75133A}"/>
              </a:ext>
            </a:extLst>
          </p:cNvPr>
          <p:cNvSpPr>
            <a:spLocks noGrp="1"/>
          </p:cNvSpPr>
          <p:nvPr>
            <p:ph type="title"/>
          </p:nvPr>
        </p:nvSpPr>
        <p:spPr/>
        <p:txBody>
          <a:bodyPr/>
          <a:lstStyle/>
          <a:p>
            <a:r>
              <a:rPr lang="en-US"/>
              <a:t>Click to edit Master title style</a:t>
            </a:r>
          </a:p>
        </p:txBody>
      </p:sp>
      <p:grpSp>
        <p:nvGrpSpPr>
          <p:cNvPr id="9" name="Group 8">
            <a:extLst>
              <a:ext uri="{FF2B5EF4-FFF2-40B4-BE49-F238E27FC236}">
                <a16:creationId xmlns:a16="http://schemas.microsoft.com/office/drawing/2014/main" id="{D581D5CB-274D-407D-984B-7BFF7E8391A3}"/>
              </a:ext>
            </a:extLst>
          </p:cNvPr>
          <p:cNvGrpSpPr/>
          <p:nvPr/>
        </p:nvGrpSpPr>
        <p:grpSpPr>
          <a:xfrm>
            <a:off x="125112" y="6398785"/>
            <a:ext cx="6533932" cy="320675"/>
            <a:chOff x="166816" y="6398784"/>
            <a:chExt cx="8711909" cy="320675"/>
          </a:xfrm>
        </p:grpSpPr>
        <p:sp>
          <p:nvSpPr>
            <p:cNvPr id="10" name="Rectangle 4">
              <a:extLst>
                <a:ext uri="{FF2B5EF4-FFF2-40B4-BE49-F238E27FC236}">
                  <a16:creationId xmlns:a16="http://schemas.microsoft.com/office/drawing/2014/main" id="{DB90B6DF-7BE5-4E76-ACEE-4C8C4E7A8801}"/>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sz="900" dirty="0">
                  <a:solidFill>
                    <a:schemeClr val="bg1">
                      <a:lumMod val="85000"/>
                    </a:schemeClr>
                  </a:solidFill>
                </a:rPr>
                <a:t>h-gac.com</a:t>
              </a:r>
            </a:p>
          </p:txBody>
        </p:sp>
        <p:sp>
          <p:nvSpPr>
            <p:cNvPr id="11" name="TextBox 10">
              <a:extLst>
                <a:ext uri="{FF2B5EF4-FFF2-40B4-BE49-F238E27FC236}">
                  <a16:creationId xmlns:a16="http://schemas.microsoft.com/office/drawing/2014/main" id="{16772D53-2B04-4906-9198-B742ADC313D5}"/>
                </a:ext>
              </a:extLst>
            </p:cNvPr>
            <p:cNvSpPr txBox="1"/>
            <p:nvPr userDrawn="1"/>
          </p:nvSpPr>
          <p:spPr>
            <a:xfrm>
              <a:off x="3302922" y="6398784"/>
              <a:ext cx="5575803" cy="230832"/>
            </a:xfrm>
            <a:prstGeom prst="rect">
              <a:avLst/>
            </a:prstGeom>
            <a:noFill/>
          </p:spPr>
          <p:txBody>
            <a:bodyPr wrap="square" rtlCol="0">
              <a:spAutoFit/>
            </a:bodyPr>
            <a:lstStyle/>
            <a:p>
              <a:pPr algn="ctr"/>
              <a:r>
                <a:rPr lang="en-US" sz="900" dirty="0">
                  <a:solidFill>
                    <a:schemeClr val="bg1">
                      <a:lumMod val="85000"/>
                    </a:schemeClr>
                  </a:solidFill>
                  <a:latin typeface="Futura Md BT" panose="020B0602020204020303" pitchFamily="34" charset="0"/>
                </a:rPr>
                <a:t>Serving Today • Planning for Tomorrow</a:t>
              </a:r>
            </a:p>
          </p:txBody>
        </p:sp>
      </p:grpSp>
      <p:pic>
        <p:nvPicPr>
          <p:cNvPr id="8" name="Picture 7" descr="Text&#10;&#10;Description automatically generated">
            <a:extLst>
              <a:ext uri="{FF2B5EF4-FFF2-40B4-BE49-F238E27FC236}">
                <a16:creationId xmlns:a16="http://schemas.microsoft.com/office/drawing/2014/main" id="{893F3430-8248-412D-B81D-5AFB88387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943" y="5719000"/>
            <a:ext cx="686945" cy="915926"/>
          </a:xfrm>
          <a:prstGeom prst="rect">
            <a:avLst/>
          </a:prstGeom>
        </p:spPr>
      </p:pic>
    </p:spTree>
    <p:extLst>
      <p:ext uri="{BB962C8B-B14F-4D97-AF65-F5344CB8AC3E}">
        <p14:creationId xmlns:p14="http://schemas.microsoft.com/office/powerpoint/2010/main" val="41227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0E4C87E-E994-46BF-BEB2-D6DB02528FB2}" type="datetime1">
              <a:rPr lang="en-US" smtClean="0"/>
              <a:pPr/>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E313EE9-96EA-41D2-B4AA-436C9FD3307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025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7B150A-54FE-46A9-829B-9F594C0B1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grpSp>
        <p:nvGrpSpPr>
          <p:cNvPr id="5" name="Group 4">
            <a:extLst>
              <a:ext uri="{FF2B5EF4-FFF2-40B4-BE49-F238E27FC236}">
                <a16:creationId xmlns:a16="http://schemas.microsoft.com/office/drawing/2014/main" id="{29F516CD-7998-433D-AEBA-52EE11DD2821}"/>
              </a:ext>
            </a:extLst>
          </p:cNvPr>
          <p:cNvGrpSpPr/>
          <p:nvPr/>
        </p:nvGrpSpPr>
        <p:grpSpPr>
          <a:xfrm>
            <a:off x="125112" y="6398785"/>
            <a:ext cx="6533932" cy="320675"/>
            <a:chOff x="166816" y="6398784"/>
            <a:chExt cx="8711909" cy="320675"/>
          </a:xfrm>
        </p:grpSpPr>
        <p:sp>
          <p:nvSpPr>
            <p:cNvPr id="6" name="Rectangle 4">
              <a:extLst>
                <a:ext uri="{FF2B5EF4-FFF2-40B4-BE49-F238E27FC236}">
                  <a16:creationId xmlns:a16="http://schemas.microsoft.com/office/drawing/2014/main" id="{06D7A049-0A4B-4028-B077-C883863F2A11}"/>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sz="900" dirty="0">
                  <a:solidFill>
                    <a:schemeClr val="bg1">
                      <a:lumMod val="85000"/>
                    </a:schemeClr>
                  </a:solidFill>
                </a:rPr>
                <a:t>h-gac.com</a:t>
              </a:r>
            </a:p>
          </p:txBody>
        </p:sp>
        <p:sp>
          <p:nvSpPr>
            <p:cNvPr id="7" name="TextBox 6">
              <a:extLst>
                <a:ext uri="{FF2B5EF4-FFF2-40B4-BE49-F238E27FC236}">
                  <a16:creationId xmlns:a16="http://schemas.microsoft.com/office/drawing/2014/main" id="{EBCA1E10-CD53-49BF-A048-65229BB9400E}"/>
                </a:ext>
              </a:extLst>
            </p:cNvPr>
            <p:cNvSpPr txBox="1"/>
            <p:nvPr userDrawn="1"/>
          </p:nvSpPr>
          <p:spPr>
            <a:xfrm>
              <a:off x="3302922" y="6398784"/>
              <a:ext cx="5575803" cy="230832"/>
            </a:xfrm>
            <a:prstGeom prst="rect">
              <a:avLst/>
            </a:prstGeom>
            <a:noFill/>
          </p:spPr>
          <p:txBody>
            <a:bodyPr wrap="square" rtlCol="0">
              <a:spAutoFit/>
            </a:bodyPr>
            <a:lstStyle/>
            <a:p>
              <a:pPr algn="ctr"/>
              <a:r>
                <a:rPr lang="en-US" sz="900" dirty="0">
                  <a:solidFill>
                    <a:schemeClr val="bg1">
                      <a:lumMod val="85000"/>
                    </a:schemeClr>
                  </a:solidFill>
                  <a:latin typeface="Futura Md BT" panose="020B0602020204020303" pitchFamily="34" charset="0"/>
                </a:rPr>
                <a:t>Serving Today • Planning for Tomorrow</a:t>
              </a:r>
            </a:p>
          </p:txBody>
        </p:sp>
      </p:grpSp>
      <p:pic>
        <p:nvPicPr>
          <p:cNvPr id="8" name="Picture 7" descr="Text&#10;&#10;Description automatically generated">
            <a:extLst>
              <a:ext uri="{FF2B5EF4-FFF2-40B4-BE49-F238E27FC236}">
                <a16:creationId xmlns:a16="http://schemas.microsoft.com/office/drawing/2014/main" id="{833ED292-5B86-4743-B1F1-516275FA0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943" y="5719000"/>
            <a:ext cx="686945" cy="915926"/>
          </a:xfrm>
          <a:prstGeom prst="rect">
            <a:avLst/>
          </a:prstGeom>
        </p:spPr>
      </p:pic>
    </p:spTree>
    <p:extLst>
      <p:ext uri="{BB962C8B-B14F-4D97-AF65-F5344CB8AC3E}">
        <p14:creationId xmlns:p14="http://schemas.microsoft.com/office/powerpoint/2010/main" val="370791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7764D5-F0CB-4A25-BFAC-9D81A67CF8C3}"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5CCA-E186-4B8E-9634-C76D0CFA79B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868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562" y="-165088"/>
            <a:ext cx="75438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2436425"/>
            <a:ext cx="7543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7948EE-E887-4B23-9EE7-F36E19C4F60C}"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1121906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BFDD84-53AF-4859-BB26-D2ACBAFEAAEC}"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5CCA-E186-4B8E-9634-C76D0CFA79B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08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8C9463-C20B-44E3-BAD5-54081DF784B6}" type="datetime1">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4153509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150BFA-BB84-40DC-8530-E3649EBC2613}" type="datetime1">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1418135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FDA898-B817-48FC-8EA2-147F62BCD236}" type="datetime1">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3312236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90B4024-100F-4EE4-A042-5FE1A941A92F}" type="datetime1">
              <a:rPr lang="en-US" smtClean="0"/>
              <a:t>8/11/2021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1535000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2CF78F1-D7D6-4068-B2C4-6870C17D2794}" type="datetime1">
              <a:rPr lang="en-US" smtClean="0"/>
              <a:t>8/11/2021</a:t>
            </a:fld>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CC5CCA-E186-4B8E-9634-C76D0CFA79B0}" type="slidenum">
              <a:rPr lang="en-US" smtClean="0"/>
              <a:t>‹#›</a:t>
            </a:fld>
            <a:endParaRPr lang="en-US"/>
          </a:p>
        </p:txBody>
      </p:sp>
    </p:spTree>
    <p:extLst>
      <p:ext uri="{BB962C8B-B14F-4D97-AF65-F5344CB8AC3E}">
        <p14:creationId xmlns:p14="http://schemas.microsoft.com/office/powerpoint/2010/main" val="313279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342EF5D-45D8-4895-8395-F75B1E421583}" type="datetime1">
              <a:rPr lang="en-US" smtClean="0"/>
              <a:pPr/>
              <a:t>8/11/2021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E313EE9-96EA-41D2-B4AA-436C9FD3307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850B8E8-3547-4AED-82E9-E9CC3FA77026}" type="datetime1">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51096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32EB2-BBE8-4CCA-94AC-3DB54C250C84}"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349973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6310E-A9B7-45F4-B5D7-710FD902D82A}"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5CCA-E186-4B8E-9634-C76D0CFA79B0}" type="slidenum">
              <a:rPr lang="en-US" smtClean="0"/>
              <a:t>‹#›</a:t>
            </a:fld>
            <a:endParaRPr lang="en-US"/>
          </a:p>
        </p:txBody>
      </p:sp>
    </p:spTree>
    <p:extLst>
      <p:ext uri="{BB962C8B-B14F-4D97-AF65-F5344CB8AC3E}">
        <p14:creationId xmlns:p14="http://schemas.microsoft.com/office/powerpoint/2010/main" val="4912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B7508FC-C090-414D-A388-4F2CC23C146B}" type="datetime1">
              <a:rPr lang="en-US" smtClean="0"/>
              <a:pPr/>
              <a:t>8/11/2021</a:t>
            </a:fld>
            <a:endParaRPr lang="en-US"/>
          </a:p>
        </p:txBody>
      </p:sp>
      <p:sp>
        <p:nvSpPr>
          <p:cNvPr id="10" name="Slide Number Placeholder 9"/>
          <p:cNvSpPr>
            <a:spLocks noGrp="1"/>
          </p:cNvSpPr>
          <p:nvPr>
            <p:ph type="sldNum" sz="quarter" idx="16"/>
          </p:nvPr>
        </p:nvSpPr>
        <p:spPr/>
        <p:txBody>
          <a:bodyPr rtlCol="0"/>
          <a:lstStyle/>
          <a:p>
            <a:fld id="{5E313EE9-96EA-41D2-B4AA-436C9FD3307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692E1ED-A87D-44AB-95F7-1DB4FE979DA8}" type="datetime1">
              <a:rPr lang="en-US" smtClean="0"/>
              <a:pPr/>
              <a:t>8/11/2021</a:t>
            </a:fld>
            <a:endParaRPr lang="en-US"/>
          </a:p>
        </p:txBody>
      </p:sp>
      <p:sp>
        <p:nvSpPr>
          <p:cNvPr id="12" name="Slide Number Placeholder 11"/>
          <p:cNvSpPr>
            <a:spLocks noGrp="1"/>
          </p:cNvSpPr>
          <p:nvPr>
            <p:ph type="sldNum" sz="quarter" idx="16"/>
          </p:nvPr>
        </p:nvSpPr>
        <p:spPr/>
        <p:txBody>
          <a:bodyPr rtlCol="0"/>
          <a:lstStyle/>
          <a:p>
            <a:fld id="{5E313EE9-96EA-41D2-B4AA-436C9FD3307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5E4C08-A1FA-4CB0-8490-BEC5EA01C8A9}" type="datetime1">
              <a:rPr lang="en-US" smtClean="0"/>
              <a:pPr/>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E313EE9-96EA-41D2-B4AA-436C9FD330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C0B5F-D4A8-4602-ADA2-D8C6FEA635FF}" type="datetime1">
              <a:rPr lang="en-US" smtClean="0"/>
              <a:pPr/>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E313EE9-96EA-41D2-B4AA-436C9FD330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F7C17AD-3CFD-40F0-9B25-298C163CBE56}" type="datetime1">
              <a:rPr lang="en-US" smtClean="0"/>
              <a:pPr/>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E313EE9-96EA-41D2-B4AA-436C9FD3307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6C0EAD6-1C38-4566-AD4C-F00C50725F14}" type="datetime1">
              <a:rPr lang="en-US" smtClean="0"/>
              <a:pPr/>
              <a:t>8/11/2021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E313EE9-96EA-41D2-B4AA-436C9FD3307D}"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9125E1-5D80-4770-8FB9-5EB5B475D5B7}" type="datetime1">
              <a:rPr lang="en-US" smtClean="0"/>
              <a:pPr/>
              <a:t>8/11/2021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E313EE9-96EA-41D2-B4AA-436C9FD3307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96DD6F-3CCD-4978-B0E1-5BE46B5F14B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2" y="429"/>
            <a:ext cx="9142857" cy="6857143"/>
          </a:xfrm>
          <a:prstGeom prst="rect">
            <a:avLst/>
          </a:prstGeom>
        </p:spPr>
      </p:pic>
      <p:sp>
        <p:nvSpPr>
          <p:cNvPr id="2" name="Title Placeholder 1">
            <a:extLst>
              <a:ext uri="{FF2B5EF4-FFF2-40B4-BE49-F238E27FC236}">
                <a16:creationId xmlns:a16="http://schemas.microsoft.com/office/drawing/2014/main" id="{7EC68CF7-C7B4-4577-A709-3DCE880066C9}"/>
              </a:ext>
            </a:extLst>
          </p:cNvPr>
          <p:cNvSpPr>
            <a:spLocks noGrp="1"/>
          </p:cNvSpPr>
          <p:nvPr>
            <p:ph type="title"/>
          </p:nvPr>
        </p:nvSpPr>
        <p:spPr>
          <a:xfrm>
            <a:off x="628650" y="296563"/>
            <a:ext cx="7886700" cy="6755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009FBD-1FF6-404D-BDD1-29E7721E8920}"/>
              </a:ext>
            </a:extLst>
          </p:cNvPr>
          <p:cNvSpPr>
            <a:spLocks noGrp="1"/>
          </p:cNvSpPr>
          <p:nvPr>
            <p:ph type="body" idx="1"/>
          </p:nvPr>
        </p:nvSpPr>
        <p:spPr>
          <a:xfrm>
            <a:off x="628650" y="1392195"/>
            <a:ext cx="7886700" cy="47847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6" name="Group 5">
            <a:extLst>
              <a:ext uri="{FF2B5EF4-FFF2-40B4-BE49-F238E27FC236}">
                <a16:creationId xmlns:a16="http://schemas.microsoft.com/office/drawing/2014/main" id="{B4CA5D24-F344-4741-8BB4-DD19B7FA9631}"/>
              </a:ext>
            </a:extLst>
          </p:cNvPr>
          <p:cNvGrpSpPr/>
          <p:nvPr/>
        </p:nvGrpSpPr>
        <p:grpSpPr>
          <a:xfrm>
            <a:off x="125112" y="6398785"/>
            <a:ext cx="6533932" cy="320675"/>
            <a:chOff x="166816" y="6398784"/>
            <a:chExt cx="8711909" cy="320675"/>
          </a:xfrm>
        </p:grpSpPr>
        <p:sp>
          <p:nvSpPr>
            <p:cNvPr id="8" name="Rectangle 4">
              <a:extLst>
                <a:ext uri="{FF2B5EF4-FFF2-40B4-BE49-F238E27FC236}">
                  <a16:creationId xmlns:a16="http://schemas.microsoft.com/office/drawing/2014/main" id="{A89D3C54-B69A-47D3-9780-2DDF25673E3E}"/>
                </a:ext>
              </a:extLst>
            </p:cNvPr>
            <p:cNvSpPr txBox="1">
              <a:spLocks noChangeArrowheads="1"/>
            </p:cNvSpPr>
            <p:nvPr userDrawn="1"/>
          </p:nvSpPr>
          <p:spPr bwMode="auto">
            <a:xfrm>
              <a:off x="166816" y="6398784"/>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lnSpc>
                  <a:spcPct val="100000"/>
                </a:lnSpc>
                <a:spcBef>
                  <a:spcPct val="0"/>
                </a:spcBef>
                <a:spcAft>
                  <a:spcPct val="0"/>
                </a:spcAft>
                <a:buFontTx/>
                <a:buNone/>
                <a:defRPr sz="1200" b="0" kern="1200">
                  <a:solidFill>
                    <a:schemeClr val="bg1">
                      <a:lumMod val="95000"/>
                    </a:schemeClr>
                  </a:solidFill>
                  <a:latin typeface="Futura Md BT" panose="020B0602020204020303" pitchFamily="34" charset="0"/>
                  <a:ea typeface="+mn-ea"/>
                  <a:cs typeface="+mn-cs"/>
                </a:defRPr>
              </a:lvl1pPr>
              <a:lvl2pPr marL="457200" algn="l" rtl="0" fontAlgn="base">
                <a:spcBef>
                  <a:spcPct val="0"/>
                </a:spcBef>
                <a:spcAft>
                  <a:spcPct val="0"/>
                </a:spcAft>
                <a:defRPr sz="2800" kern="1200">
                  <a:solidFill>
                    <a:schemeClr val="tx1"/>
                  </a:solidFill>
                  <a:latin typeface="Verdana Ref"/>
                  <a:ea typeface="+mn-ea"/>
                  <a:cs typeface="+mn-cs"/>
                </a:defRPr>
              </a:lvl2pPr>
              <a:lvl3pPr marL="914400" algn="l" rtl="0" fontAlgn="base">
                <a:spcBef>
                  <a:spcPct val="0"/>
                </a:spcBef>
                <a:spcAft>
                  <a:spcPct val="0"/>
                </a:spcAft>
                <a:defRPr sz="2800" kern="1200">
                  <a:solidFill>
                    <a:schemeClr val="tx1"/>
                  </a:solidFill>
                  <a:latin typeface="Verdana Ref"/>
                  <a:ea typeface="+mn-ea"/>
                  <a:cs typeface="+mn-cs"/>
                </a:defRPr>
              </a:lvl3pPr>
              <a:lvl4pPr marL="1371600" algn="l" rtl="0" fontAlgn="base">
                <a:spcBef>
                  <a:spcPct val="0"/>
                </a:spcBef>
                <a:spcAft>
                  <a:spcPct val="0"/>
                </a:spcAft>
                <a:defRPr sz="2800" kern="1200">
                  <a:solidFill>
                    <a:schemeClr val="tx1"/>
                  </a:solidFill>
                  <a:latin typeface="Verdana Ref"/>
                  <a:ea typeface="+mn-ea"/>
                  <a:cs typeface="+mn-cs"/>
                </a:defRPr>
              </a:lvl4pPr>
              <a:lvl5pPr marL="1828800" algn="l" rtl="0" fontAlgn="base">
                <a:spcBef>
                  <a:spcPct val="0"/>
                </a:spcBef>
                <a:spcAft>
                  <a:spcPct val="0"/>
                </a:spcAft>
                <a:defRPr sz="2800" kern="1200">
                  <a:solidFill>
                    <a:schemeClr val="tx1"/>
                  </a:solidFill>
                  <a:latin typeface="Verdana Ref"/>
                  <a:ea typeface="+mn-ea"/>
                  <a:cs typeface="+mn-cs"/>
                </a:defRPr>
              </a:lvl5pPr>
              <a:lvl6pPr marL="2286000" algn="l" defTabSz="914400" rtl="0" eaLnBrk="1" latinLnBrk="0" hangingPunct="1">
                <a:defRPr sz="2800" kern="1200">
                  <a:solidFill>
                    <a:schemeClr val="tx1"/>
                  </a:solidFill>
                  <a:latin typeface="Verdana Ref"/>
                  <a:ea typeface="+mn-ea"/>
                  <a:cs typeface="+mn-cs"/>
                </a:defRPr>
              </a:lvl6pPr>
              <a:lvl7pPr marL="2743200" algn="l" defTabSz="914400" rtl="0" eaLnBrk="1" latinLnBrk="0" hangingPunct="1">
                <a:defRPr sz="2800" kern="1200">
                  <a:solidFill>
                    <a:schemeClr val="tx1"/>
                  </a:solidFill>
                  <a:latin typeface="Verdana Ref"/>
                  <a:ea typeface="+mn-ea"/>
                  <a:cs typeface="+mn-cs"/>
                </a:defRPr>
              </a:lvl7pPr>
              <a:lvl8pPr marL="3200400" algn="l" defTabSz="914400" rtl="0" eaLnBrk="1" latinLnBrk="0" hangingPunct="1">
                <a:defRPr sz="2800" kern="1200">
                  <a:solidFill>
                    <a:schemeClr val="tx1"/>
                  </a:solidFill>
                  <a:latin typeface="Verdana Ref"/>
                  <a:ea typeface="+mn-ea"/>
                  <a:cs typeface="+mn-cs"/>
                </a:defRPr>
              </a:lvl8pPr>
              <a:lvl9pPr marL="3657600" algn="l" defTabSz="914400" rtl="0" eaLnBrk="1" latinLnBrk="0" hangingPunct="1">
                <a:defRPr sz="2800" kern="1200">
                  <a:solidFill>
                    <a:schemeClr val="tx1"/>
                  </a:solidFill>
                  <a:latin typeface="Verdana Ref"/>
                  <a:ea typeface="+mn-ea"/>
                  <a:cs typeface="+mn-cs"/>
                </a:defRPr>
              </a:lvl9pPr>
            </a:lstStyle>
            <a:p>
              <a:pPr>
                <a:defRPr/>
              </a:pPr>
              <a:r>
                <a:rPr lang="en-US" sz="900" dirty="0">
                  <a:solidFill>
                    <a:schemeClr val="bg1">
                      <a:lumMod val="85000"/>
                    </a:schemeClr>
                  </a:solidFill>
                </a:rPr>
                <a:t>h-gac.com</a:t>
              </a:r>
            </a:p>
          </p:txBody>
        </p:sp>
        <p:sp>
          <p:nvSpPr>
            <p:cNvPr id="9" name="TextBox 8">
              <a:extLst>
                <a:ext uri="{FF2B5EF4-FFF2-40B4-BE49-F238E27FC236}">
                  <a16:creationId xmlns:a16="http://schemas.microsoft.com/office/drawing/2014/main" id="{79DB8D0C-44F0-47E8-B5FC-3155DCA3BE86}"/>
                </a:ext>
              </a:extLst>
            </p:cNvPr>
            <p:cNvSpPr txBox="1"/>
            <p:nvPr userDrawn="1"/>
          </p:nvSpPr>
          <p:spPr>
            <a:xfrm>
              <a:off x="3302922" y="6398784"/>
              <a:ext cx="5575803" cy="230832"/>
            </a:xfrm>
            <a:prstGeom prst="rect">
              <a:avLst/>
            </a:prstGeom>
            <a:noFill/>
          </p:spPr>
          <p:txBody>
            <a:bodyPr wrap="square" rtlCol="0">
              <a:spAutoFit/>
            </a:bodyPr>
            <a:lstStyle/>
            <a:p>
              <a:pPr algn="ctr"/>
              <a:r>
                <a:rPr lang="en-US" sz="900" dirty="0">
                  <a:solidFill>
                    <a:schemeClr val="bg1">
                      <a:lumMod val="85000"/>
                    </a:schemeClr>
                  </a:solidFill>
                  <a:latin typeface="Futura Md BT" panose="020B0602020204020303" pitchFamily="34" charset="0"/>
                </a:rPr>
                <a:t>Serving Today • Planning for Tomorrow</a:t>
              </a:r>
            </a:p>
          </p:txBody>
        </p:sp>
      </p:grpSp>
      <p:pic>
        <p:nvPicPr>
          <p:cNvPr id="10" name="Picture 9" descr="Text&#10;&#10;Description automatically generated">
            <a:extLst>
              <a:ext uri="{FF2B5EF4-FFF2-40B4-BE49-F238E27FC236}">
                <a16:creationId xmlns:a16="http://schemas.microsoft.com/office/drawing/2014/main" id="{1821735A-96AC-4B13-9FED-9874014184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31943" y="5719000"/>
            <a:ext cx="686945" cy="915926"/>
          </a:xfrm>
          <a:prstGeom prst="rect">
            <a:avLst/>
          </a:prstGeom>
        </p:spPr>
      </p:pic>
    </p:spTree>
    <p:extLst>
      <p:ext uri="{BB962C8B-B14F-4D97-AF65-F5344CB8AC3E}">
        <p14:creationId xmlns:p14="http://schemas.microsoft.com/office/powerpoint/2010/main" val="109215917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Lst>
  <p:txStyles>
    <p:titleStyle>
      <a:lvl1pPr algn="ctr" defTabSz="685800" rtl="0" eaLnBrk="1" latinLnBrk="0" hangingPunct="1">
        <a:lnSpc>
          <a:spcPct val="90000"/>
        </a:lnSpc>
        <a:spcBef>
          <a:spcPct val="0"/>
        </a:spcBef>
        <a:buNone/>
        <a:defRPr sz="3300" b="0" kern="1200">
          <a:solidFill>
            <a:schemeClr val="tx1"/>
          </a:solidFill>
          <a:latin typeface="Futura-Bold" pitchFamily="2" charset="0"/>
          <a:ea typeface="+mj-ea"/>
          <a:cs typeface="+mj-cs"/>
        </a:defRPr>
      </a:lvl1pPr>
    </p:titleStyle>
    <p:bodyStyle>
      <a:lvl1pPr marL="171450" indent="-171450" algn="l" defTabSz="685800" rtl="0" eaLnBrk="1" latinLnBrk="0" hangingPunct="1">
        <a:lnSpc>
          <a:spcPct val="90000"/>
        </a:lnSpc>
        <a:spcBef>
          <a:spcPts val="750"/>
        </a:spcBef>
        <a:buClr>
          <a:schemeClr val="accent6"/>
        </a:buClr>
        <a:buFont typeface="Wingdings" panose="05000000000000000000" pitchFamily="2" charset="2"/>
        <a:buChar char="§"/>
        <a:defRPr sz="2100" kern="1200">
          <a:solidFill>
            <a:schemeClr val="tx1"/>
          </a:solidFill>
          <a:latin typeface="Futura Md BT" panose="020B06020202040203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utura Md BT" panose="020B0602020204020303" pitchFamily="34" charset="0"/>
          <a:ea typeface="+mn-ea"/>
          <a:cs typeface="+mn-cs"/>
        </a:defRPr>
      </a:lvl2pPr>
      <a:lvl3pPr marL="857250" indent="-171450" algn="l" defTabSz="685800" rtl="0" eaLnBrk="1" latinLnBrk="0" hangingPunct="1">
        <a:lnSpc>
          <a:spcPct val="90000"/>
        </a:lnSpc>
        <a:spcBef>
          <a:spcPts val="375"/>
        </a:spcBef>
        <a:buSzPct val="80000"/>
        <a:buFont typeface="Courier New" panose="02070309020205020404" pitchFamily="49" charset="0"/>
        <a:buChar char="o"/>
        <a:defRPr sz="1500" kern="1200">
          <a:solidFill>
            <a:schemeClr val="tx1"/>
          </a:solidFill>
          <a:latin typeface="Futura Md BT" panose="020B0602020204020303"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utura Md BT" panose="020B0602020204020303"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utura Md BT" panose="020B06020202040203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675">
                <a:solidFill>
                  <a:srgbClr val="FFFFFF"/>
                </a:solidFill>
              </a:defRPr>
            </a:lvl1pPr>
          </a:lstStyle>
          <a:p>
            <a:fld id="{69ADAEAF-E0D1-49AD-B1BA-9FD78DB036C2}" type="datetime1">
              <a:rPr lang="en-US" smtClean="0"/>
              <a:t>8/11/2021</a:t>
            </a:fld>
            <a:endParaRPr lang="en-US"/>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788">
                <a:solidFill>
                  <a:srgbClr val="FFFFFF"/>
                </a:solidFill>
              </a:defRPr>
            </a:lvl1pPr>
          </a:lstStyle>
          <a:p>
            <a:fld id="{D8CC5CCA-E186-4B8E-9634-C76D0CFA79B0}" type="slidenum">
              <a:rPr lang="en-US" smtClean="0"/>
              <a:t>‹#›</a:t>
            </a:fld>
            <a:endParaRPr lang="en-US"/>
          </a:p>
        </p:txBody>
      </p:sp>
    </p:spTree>
    <p:extLst>
      <p:ext uri="{BB962C8B-B14F-4D97-AF65-F5344CB8AC3E}">
        <p14:creationId xmlns:p14="http://schemas.microsoft.com/office/powerpoint/2010/main" val="418010477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21.jpe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www.hgac.com/cleanvehicles/"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g"/><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819400"/>
            <a:ext cx="8229600" cy="3124200"/>
          </a:xfrm>
        </p:spPr>
        <p:txBody>
          <a:bodyPr>
            <a:normAutofit fontScale="90000"/>
          </a:bodyPr>
          <a:lstStyle/>
          <a:p>
            <a:r>
              <a:rPr lang="en-US" sz="3600" dirty="0"/>
              <a:t>Houston-Galveston </a:t>
            </a:r>
            <a:br>
              <a:rPr lang="en-US" sz="3600" dirty="0"/>
            </a:br>
            <a:r>
              <a:rPr lang="en-US" sz="3600" u="sng" dirty="0"/>
              <a:t>Clean cities Coalition</a:t>
            </a:r>
            <a:br>
              <a:rPr lang="en-US" sz="3600" dirty="0"/>
            </a:br>
            <a:r>
              <a:rPr lang="en-US" sz="3600" dirty="0"/>
              <a:t>QUARTERLY MEETING</a:t>
            </a:r>
            <a:br>
              <a:rPr lang="en-US" sz="3600" dirty="0"/>
            </a:br>
            <a:br>
              <a:rPr lang="en-US" sz="3600" dirty="0"/>
            </a:br>
            <a:br>
              <a:rPr lang="en-US" sz="3600" dirty="0"/>
            </a:br>
            <a:endParaRPr lang="en-US" sz="3600" dirty="0"/>
          </a:p>
        </p:txBody>
      </p:sp>
      <p:sp>
        <p:nvSpPr>
          <p:cNvPr id="4" name="Rectangle 3"/>
          <p:cNvSpPr/>
          <p:nvPr/>
        </p:nvSpPr>
        <p:spPr>
          <a:xfrm>
            <a:off x="2438400" y="6183868"/>
            <a:ext cx="2438400" cy="400110"/>
          </a:xfrm>
          <a:prstGeom prst="rect">
            <a:avLst/>
          </a:prstGeom>
        </p:spPr>
        <p:txBody>
          <a:bodyPr wrap="square">
            <a:spAutoFit/>
          </a:bodyPr>
          <a:lstStyle/>
          <a:p>
            <a:r>
              <a:rPr lang="en-US" sz="2000" dirty="0"/>
              <a:t>August 11</a:t>
            </a:r>
            <a:r>
              <a:rPr lang="en-US" sz="2000" baseline="30000" dirty="0"/>
              <a:t>th</a:t>
            </a:r>
            <a:r>
              <a:rPr lang="en-US" sz="2000" dirty="0"/>
              <a: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100173" y="918845"/>
            <a:ext cx="8191071" cy="466373"/>
          </a:xfrm>
        </p:spPr>
        <p:txBody>
          <a:bodyPr>
            <a:noAutofit/>
          </a:bodyPr>
          <a:lstStyle/>
          <a:p>
            <a:r>
              <a:rPr lang="en-US" sz="2400" dirty="0">
                <a:solidFill>
                  <a:schemeClr val="tx1">
                    <a:lumMod val="50000"/>
                    <a:lumOff val="50000"/>
                  </a:schemeClr>
                </a:solidFill>
              </a:rPr>
              <a:t>Battery Electric Vehicle  Program: </a:t>
            </a:r>
            <a:r>
              <a:rPr lang="en-US" sz="2400" b="1" i="1" dirty="0">
                <a:solidFill>
                  <a:schemeClr val="accent2"/>
                </a:solidFill>
              </a:rPr>
              <a:t>Charging Infrastructure</a:t>
            </a:r>
          </a:p>
        </p:txBody>
      </p:sp>
      <p:pic>
        <p:nvPicPr>
          <p:cNvPr id="4" name="Picture 3">
            <a:extLst>
              <a:ext uri="{FF2B5EF4-FFF2-40B4-BE49-F238E27FC236}">
                <a16:creationId xmlns:a16="http://schemas.microsoft.com/office/drawing/2014/main" id="{FB92F9D8-B629-4E7C-82C2-F95FC2A6B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310" y="1015034"/>
            <a:ext cx="390815" cy="466372"/>
          </a:xfrm>
          <a:prstGeom prst="rect">
            <a:avLst/>
          </a:prstGeom>
        </p:spPr>
      </p:pic>
      <p:cxnSp>
        <p:nvCxnSpPr>
          <p:cNvPr id="7" name="Straight Connector 6">
            <a:extLst>
              <a:ext uri="{FF2B5EF4-FFF2-40B4-BE49-F238E27FC236}">
                <a16:creationId xmlns:a16="http://schemas.microsoft.com/office/drawing/2014/main" id="{44BDB145-1025-41CE-BF01-74D567AF43DB}"/>
              </a:ext>
            </a:extLst>
          </p:cNvPr>
          <p:cNvCxnSpPr/>
          <p:nvPr/>
        </p:nvCxnSpPr>
        <p:spPr>
          <a:xfrm>
            <a:off x="181638" y="1481405"/>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46EB2E8-390A-4894-A306-DD49C0DDF2DF}"/>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10</a:t>
            </a:fld>
            <a:endParaRPr lang="en-US">
              <a:latin typeface="Calibri" panose="020F0502020204030204"/>
            </a:endParaRPr>
          </a:p>
        </p:txBody>
      </p:sp>
      <p:pic>
        <p:nvPicPr>
          <p:cNvPr id="8" name="Picture 7">
            <a:extLst>
              <a:ext uri="{FF2B5EF4-FFF2-40B4-BE49-F238E27FC236}">
                <a16:creationId xmlns:a16="http://schemas.microsoft.com/office/drawing/2014/main" id="{4302DCA3-D886-4372-BB62-BBBC2D061DA5}"/>
              </a:ext>
            </a:extLst>
          </p:cNvPr>
          <p:cNvPicPr>
            <a:picLocks noChangeAspect="1"/>
          </p:cNvPicPr>
          <p:nvPr/>
        </p:nvPicPr>
        <p:blipFill>
          <a:blip r:embed="rId4"/>
          <a:stretch>
            <a:fillRect/>
          </a:stretch>
        </p:blipFill>
        <p:spPr>
          <a:xfrm>
            <a:off x="7325883" y="1891026"/>
            <a:ext cx="1540243" cy="2142838"/>
          </a:xfrm>
          <a:prstGeom prst="rect">
            <a:avLst/>
          </a:prstGeom>
        </p:spPr>
      </p:pic>
      <p:pic>
        <p:nvPicPr>
          <p:cNvPr id="4098" name="Picture 2" descr="JPS Preparing For Shift In Customers' Behavior Set To Install EV Charging  Stations At Strategic Locations Across The Island. - CARILEC">
            <a:extLst>
              <a:ext uri="{FF2B5EF4-FFF2-40B4-BE49-F238E27FC236}">
                <a16:creationId xmlns:a16="http://schemas.microsoft.com/office/drawing/2014/main" id="{D8B0360D-AB57-46DB-AFB0-07711425D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883" y="4470613"/>
            <a:ext cx="1552096" cy="94311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89B77EC-2919-47EE-A988-DCB8EC663F8E}"/>
              </a:ext>
            </a:extLst>
          </p:cNvPr>
          <p:cNvSpPr txBox="1"/>
          <p:nvPr/>
        </p:nvSpPr>
        <p:spPr>
          <a:xfrm>
            <a:off x="181637" y="1787150"/>
            <a:ext cx="6907002" cy="3721532"/>
          </a:xfrm>
          <a:prstGeom prst="rect">
            <a:avLst/>
          </a:prstGeom>
          <a:noFill/>
          <a:ln>
            <a:solidFill>
              <a:schemeClr val="accent1"/>
            </a:solidFill>
          </a:ln>
        </p:spPr>
        <p:txBody>
          <a:bodyPr wrap="square" rtlCol="0">
            <a:spAutoFit/>
          </a:bodyPr>
          <a:lstStyle/>
          <a:p>
            <a:pPr algn="ctr" defTabSz="342900"/>
            <a:r>
              <a:rPr lang="en-US" sz="1350" b="1" dirty="0">
                <a:solidFill>
                  <a:srgbClr val="BD582C"/>
                </a:solidFill>
                <a:latin typeface="Calibri" panose="020F0502020204030204"/>
              </a:rPr>
              <a:t>PROJECT STATUS</a:t>
            </a:r>
          </a:p>
          <a:p>
            <a:pPr defTabSz="342900">
              <a:spcAft>
                <a:spcPts val="450"/>
              </a:spcAft>
            </a:pPr>
            <a:r>
              <a:rPr lang="en-US" sz="1350" b="1" i="1" dirty="0">
                <a:solidFill>
                  <a:srgbClr val="000000"/>
                </a:solidFill>
                <a:latin typeface="Calibri" panose="020F0502020204030204"/>
              </a:rPr>
              <a:t>Complete</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Contract awarded for replacement of 42 chargers </a:t>
            </a:r>
            <a:r>
              <a:rPr lang="en-US" sz="1275" i="1" dirty="0">
                <a:solidFill>
                  <a:srgbClr val="000000"/>
                </a:solidFill>
                <a:latin typeface="Calibri" panose="020F0502020204030204"/>
              </a:rPr>
              <a:t>(Phase 1)</a:t>
            </a:r>
            <a:r>
              <a:rPr lang="en-US" sz="1275" dirty="0">
                <a:solidFill>
                  <a:srgbClr val="000000"/>
                </a:solidFill>
                <a:latin typeface="Calibri" panose="020F0502020204030204"/>
              </a:rPr>
              <a:t>. </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Specifications complete for retrofit of facilities with recharging infrastructure </a:t>
            </a:r>
            <a:r>
              <a:rPr lang="en-US" sz="1275" i="1" dirty="0">
                <a:solidFill>
                  <a:srgbClr val="000000"/>
                </a:solidFill>
                <a:latin typeface="Calibri" panose="020F0502020204030204"/>
              </a:rPr>
              <a:t>(Phase 2 &amp; beyond).</a:t>
            </a:r>
          </a:p>
          <a:p>
            <a:pPr marL="214313" indent="-214313" defTabSz="342900">
              <a:spcAft>
                <a:spcPts val="1800"/>
              </a:spcAft>
              <a:buFont typeface="Arial" panose="020B0604020202020204" pitchFamily="34" charset="0"/>
              <a:buChar char="•"/>
            </a:pPr>
            <a:r>
              <a:rPr lang="en-US" sz="1275" dirty="0">
                <a:solidFill>
                  <a:srgbClr val="000000"/>
                </a:solidFill>
                <a:latin typeface="Calibri" panose="020F0502020204030204"/>
              </a:rPr>
              <a:t>Charger installation locations identified </a:t>
            </a:r>
            <a:r>
              <a:rPr lang="en-US" sz="1275" i="1" dirty="0">
                <a:solidFill>
                  <a:srgbClr val="000000"/>
                </a:solidFill>
                <a:latin typeface="Calibri" panose="020F0502020204030204"/>
              </a:rPr>
              <a:t>(Phase 2).</a:t>
            </a:r>
          </a:p>
          <a:p>
            <a:pPr defTabSz="342900">
              <a:spcAft>
                <a:spcPts val="450"/>
              </a:spcAft>
            </a:pPr>
            <a:r>
              <a:rPr lang="en-US" sz="1350" b="1" i="1" dirty="0">
                <a:solidFill>
                  <a:srgbClr val="000000"/>
                </a:solidFill>
                <a:latin typeface="Calibri" panose="020F0502020204030204"/>
              </a:rPr>
              <a:t>Underway/Pending</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Replacement of 42 chargers </a:t>
            </a:r>
            <a:r>
              <a:rPr lang="en-US" sz="1275" i="1" dirty="0">
                <a:solidFill>
                  <a:srgbClr val="000000"/>
                </a:solidFill>
                <a:latin typeface="Calibri" panose="020F0502020204030204"/>
              </a:rPr>
              <a:t>(Phase 1).</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Discussions with departments to prepare </a:t>
            </a:r>
            <a:r>
              <a:rPr lang="en-US" sz="1275" i="1" dirty="0">
                <a:solidFill>
                  <a:srgbClr val="000000"/>
                </a:solidFill>
                <a:latin typeface="Calibri" panose="020F0502020204030204"/>
              </a:rPr>
              <a:t>Phase 3</a:t>
            </a:r>
            <a:r>
              <a:rPr lang="en-US" sz="1275" dirty="0">
                <a:solidFill>
                  <a:srgbClr val="000000"/>
                </a:solidFill>
                <a:latin typeface="Calibri" panose="020F0502020204030204"/>
              </a:rPr>
              <a:t> package.</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Allocation of funding to Council in August </a:t>
            </a:r>
            <a:r>
              <a:rPr lang="en-US" sz="1275" i="1" dirty="0">
                <a:solidFill>
                  <a:srgbClr val="000000"/>
                </a:solidFill>
                <a:latin typeface="Calibri" panose="020F0502020204030204"/>
              </a:rPr>
              <a:t>(Phase 2 &amp; beyond)</a:t>
            </a:r>
            <a:r>
              <a:rPr lang="en-US" sz="1275" dirty="0">
                <a:solidFill>
                  <a:srgbClr val="000000"/>
                </a:solidFill>
                <a:latin typeface="Calibri" panose="020F0502020204030204"/>
              </a:rPr>
              <a:t>.</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Contracted JOCs to perform facility retrofits </a:t>
            </a:r>
            <a:r>
              <a:rPr lang="en-US" sz="1275" i="1" dirty="0">
                <a:solidFill>
                  <a:srgbClr val="000000"/>
                </a:solidFill>
                <a:latin typeface="Calibri" panose="020F0502020204030204"/>
              </a:rPr>
              <a:t>(Phase 2 &amp; beyond)</a:t>
            </a:r>
            <a:r>
              <a:rPr lang="en-US" sz="1275" dirty="0">
                <a:solidFill>
                  <a:srgbClr val="000000"/>
                </a:solidFill>
                <a:latin typeface="Calibri" panose="020F0502020204030204"/>
              </a:rPr>
              <a:t>.</a:t>
            </a:r>
          </a:p>
          <a:p>
            <a:pPr marL="214313" indent="-214313" defTabSz="342900">
              <a:spcAft>
                <a:spcPts val="1350"/>
              </a:spcAft>
              <a:buFont typeface="Arial" panose="020B0604020202020204" pitchFamily="34" charset="0"/>
              <a:buChar char="•"/>
            </a:pPr>
            <a:r>
              <a:rPr lang="en-US" sz="1275" dirty="0">
                <a:solidFill>
                  <a:srgbClr val="000000"/>
                </a:solidFill>
                <a:latin typeface="Calibri" panose="020F0502020204030204"/>
              </a:rPr>
              <a:t>Chargers to be purchased by COH and provided to JOC for installation </a:t>
            </a:r>
            <a:r>
              <a:rPr lang="en-US" sz="1275" i="1" dirty="0">
                <a:solidFill>
                  <a:srgbClr val="000000"/>
                </a:solidFill>
                <a:latin typeface="Calibri" panose="020F0502020204030204"/>
              </a:rPr>
              <a:t>(Phase 2 &amp; beyond)</a:t>
            </a:r>
            <a:r>
              <a:rPr lang="en-US" sz="1275" dirty="0">
                <a:solidFill>
                  <a:srgbClr val="000000"/>
                </a:solidFill>
                <a:latin typeface="Calibri" panose="020F0502020204030204"/>
              </a:rPr>
              <a:t>.</a:t>
            </a:r>
          </a:p>
        </p:txBody>
      </p:sp>
    </p:spTree>
    <p:extLst>
      <p:ext uri="{BB962C8B-B14F-4D97-AF65-F5344CB8AC3E}">
        <p14:creationId xmlns:p14="http://schemas.microsoft.com/office/powerpoint/2010/main" val="239168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100173" y="918845"/>
            <a:ext cx="8191071" cy="466373"/>
          </a:xfrm>
        </p:spPr>
        <p:txBody>
          <a:bodyPr>
            <a:noAutofit/>
          </a:bodyPr>
          <a:lstStyle/>
          <a:p>
            <a:r>
              <a:rPr lang="en-US" sz="2400" dirty="0">
                <a:solidFill>
                  <a:schemeClr val="tx1">
                    <a:lumMod val="50000"/>
                    <a:lumOff val="50000"/>
                  </a:schemeClr>
                </a:solidFill>
              </a:rPr>
              <a:t>Battery Electric Vehicle  Program: </a:t>
            </a:r>
            <a:r>
              <a:rPr lang="en-US" sz="2400" b="1" i="1" dirty="0">
                <a:solidFill>
                  <a:schemeClr val="accent2"/>
                </a:solidFill>
              </a:rPr>
              <a:t>Charging Infrastructure </a:t>
            </a:r>
          </a:p>
        </p:txBody>
      </p:sp>
      <p:pic>
        <p:nvPicPr>
          <p:cNvPr id="4" name="Picture 3">
            <a:extLst>
              <a:ext uri="{FF2B5EF4-FFF2-40B4-BE49-F238E27FC236}">
                <a16:creationId xmlns:a16="http://schemas.microsoft.com/office/drawing/2014/main" id="{FB92F9D8-B629-4E7C-82C2-F95FC2A6B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310" y="1015034"/>
            <a:ext cx="390815" cy="466372"/>
          </a:xfrm>
          <a:prstGeom prst="rect">
            <a:avLst/>
          </a:prstGeom>
        </p:spPr>
      </p:pic>
      <p:cxnSp>
        <p:nvCxnSpPr>
          <p:cNvPr id="7" name="Straight Connector 6">
            <a:extLst>
              <a:ext uri="{FF2B5EF4-FFF2-40B4-BE49-F238E27FC236}">
                <a16:creationId xmlns:a16="http://schemas.microsoft.com/office/drawing/2014/main" id="{44BDB145-1025-41CE-BF01-74D567AF43DB}"/>
              </a:ext>
            </a:extLst>
          </p:cNvPr>
          <p:cNvCxnSpPr/>
          <p:nvPr/>
        </p:nvCxnSpPr>
        <p:spPr>
          <a:xfrm>
            <a:off x="181638" y="1481405"/>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46EB2E8-390A-4894-A306-DD49C0DDF2DF}"/>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11</a:t>
            </a:fld>
            <a:endParaRPr lang="en-US">
              <a:latin typeface="Calibri" panose="020F0502020204030204"/>
            </a:endParaRPr>
          </a:p>
        </p:txBody>
      </p:sp>
      <p:graphicFrame>
        <p:nvGraphicFramePr>
          <p:cNvPr id="12" name="Table 16">
            <a:extLst>
              <a:ext uri="{FF2B5EF4-FFF2-40B4-BE49-F238E27FC236}">
                <a16:creationId xmlns:a16="http://schemas.microsoft.com/office/drawing/2014/main" id="{CAF930E3-39F2-4BAE-B1A7-5388684BB266}"/>
              </a:ext>
            </a:extLst>
          </p:cNvPr>
          <p:cNvGraphicFramePr>
            <a:graphicFrameLocks noGrp="1"/>
          </p:cNvGraphicFramePr>
          <p:nvPr/>
        </p:nvGraphicFramePr>
        <p:xfrm>
          <a:off x="181638" y="2624414"/>
          <a:ext cx="4035712" cy="1933904"/>
        </p:xfrm>
        <a:graphic>
          <a:graphicData uri="http://schemas.openxmlformats.org/drawingml/2006/table">
            <a:tbl>
              <a:tblPr firstRow="1" bandRow="1">
                <a:tableStyleId>{6E25E649-3F16-4E02-A733-19D2CDBF48F0}</a:tableStyleId>
              </a:tblPr>
              <a:tblGrid>
                <a:gridCol w="1587342">
                  <a:extLst>
                    <a:ext uri="{9D8B030D-6E8A-4147-A177-3AD203B41FA5}">
                      <a16:colId xmlns:a16="http://schemas.microsoft.com/office/drawing/2014/main" val="2492470229"/>
                    </a:ext>
                  </a:extLst>
                </a:gridCol>
                <a:gridCol w="1076771">
                  <a:extLst>
                    <a:ext uri="{9D8B030D-6E8A-4147-A177-3AD203B41FA5}">
                      <a16:colId xmlns:a16="http://schemas.microsoft.com/office/drawing/2014/main" val="1847456299"/>
                    </a:ext>
                  </a:extLst>
                </a:gridCol>
                <a:gridCol w="1371599">
                  <a:extLst>
                    <a:ext uri="{9D8B030D-6E8A-4147-A177-3AD203B41FA5}">
                      <a16:colId xmlns:a16="http://schemas.microsoft.com/office/drawing/2014/main" val="1734942737"/>
                    </a:ext>
                  </a:extLst>
                </a:gridCol>
              </a:tblGrid>
              <a:tr h="244397">
                <a:tc>
                  <a:txBody>
                    <a:bodyPr/>
                    <a:lstStyle/>
                    <a:p>
                      <a:pPr algn="l"/>
                      <a:r>
                        <a:rPr lang="en-US" sz="1100" dirty="0"/>
                        <a:t>City Facility</a:t>
                      </a:r>
                    </a:p>
                  </a:txBody>
                  <a:tcPr marL="68580" marR="68580" marT="34290" marB="34290">
                    <a:solidFill>
                      <a:schemeClr val="accent2"/>
                    </a:solidFill>
                  </a:tcPr>
                </a:tc>
                <a:tc>
                  <a:txBody>
                    <a:bodyPr/>
                    <a:lstStyle/>
                    <a:p>
                      <a:pPr algn="l"/>
                      <a:r>
                        <a:rPr lang="en-US" sz="1100" dirty="0"/>
                        <a:t>Primary Dept.</a:t>
                      </a:r>
                    </a:p>
                  </a:txBody>
                  <a:tcPr marL="68580" marR="68580" marT="34290" marB="34290">
                    <a:solidFill>
                      <a:schemeClr val="accent2"/>
                    </a:solidFill>
                  </a:tcPr>
                </a:tc>
                <a:tc>
                  <a:txBody>
                    <a:bodyPr/>
                    <a:lstStyle/>
                    <a:p>
                      <a:pPr algn="l"/>
                      <a:r>
                        <a:rPr lang="en-US" sz="1100" dirty="0"/>
                        <a:t>Address</a:t>
                      </a:r>
                    </a:p>
                  </a:txBody>
                  <a:tcPr marL="68580" marR="68580" marT="34290" marB="34290">
                    <a:solidFill>
                      <a:schemeClr val="accent2"/>
                    </a:solidFill>
                  </a:tcPr>
                </a:tc>
                <a:extLst>
                  <a:ext uri="{0D108BD9-81ED-4DB2-BD59-A6C34878D82A}">
                    <a16:rowId xmlns:a16="http://schemas.microsoft.com/office/drawing/2014/main" val="3123943558"/>
                  </a:ext>
                </a:extLst>
              </a:tr>
              <a:tr h="281585">
                <a:tc>
                  <a:txBody>
                    <a:bodyPr/>
                    <a:lstStyle/>
                    <a:p>
                      <a:r>
                        <a:rPr lang="en-US" sz="1100" dirty="0"/>
                        <a:t>Dart</a:t>
                      </a:r>
                      <a:endParaRPr lang="en-US" sz="1100" b="0" dirty="0"/>
                    </a:p>
                  </a:txBody>
                  <a:tcPr marL="68580" marR="68580" marT="34290" marB="34290"/>
                </a:tc>
                <a:tc>
                  <a:txBody>
                    <a:bodyPr/>
                    <a:lstStyle/>
                    <a:p>
                      <a:pPr algn="l"/>
                      <a:r>
                        <a:rPr lang="en-US" sz="1100" b="0" dirty="0"/>
                        <a:t>HFD</a:t>
                      </a:r>
                    </a:p>
                  </a:txBody>
                  <a:tcPr marL="68580" marR="68580" marT="34290" marB="34290"/>
                </a:tc>
                <a:tc>
                  <a:txBody>
                    <a:bodyPr/>
                    <a:lstStyle/>
                    <a:p>
                      <a:pPr algn="l"/>
                      <a:r>
                        <a:rPr lang="en-US" sz="1100" dirty="0"/>
                        <a:t>1205 Dart</a:t>
                      </a:r>
                      <a:endParaRPr lang="en-US" sz="1100" b="0" dirty="0"/>
                    </a:p>
                  </a:txBody>
                  <a:tcPr marL="68580" marR="68580" marT="34290" marB="34290"/>
                </a:tc>
                <a:extLst>
                  <a:ext uri="{0D108BD9-81ED-4DB2-BD59-A6C34878D82A}">
                    <a16:rowId xmlns:a16="http://schemas.microsoft.com/office/drawing/2014/main" val="130526666"/>
                  </a:ext>
                </a:extLst>
              </a:tr>
              <a:tr h="281585">
                <a:tc>
                  <a:txBody>
                    <a:bodyPr/>
                    <a:lstStyle/>
                    <a:p>
                      <a:r>
                        <a:rPr lang="en-US" sz="1100" dirty="0"/>
                        <a:t>HPD North</a:t>
                      </a:r>
                      <a:endParaRPr lang="en-US" sz="1100" b="0" dirty="0"/>
                    </a:p>
                  </a:txBody>
                  <a:tcPr marL="68580" marR="68580" marT="34290" marB="34290"/>
                </a:tc>
                <a:tc>
                  <a:txBody>
                    <a:bodyPr/>
                    <a:lstStyle/>
                    <a:p>
                      <a:pPr algn="l"/>
                      <a:r>
                        <a:rPr lang="en-US" sz="1100" dirty="0"/>
                        <a:t>HPD</a:t>
                      </a:r>
                      <a:endParaRPr lang="en-US" sz="1100" b="0" dirty="0"/>
                    </a:p>
                  </a:txBody>
                  <a:tcPr marL="68580" marR="68580" marT="34290" marB="34290"/>
                </a:tc>
                <a:tc>
                  <a:txBody>
                    <a:bodyPr/>
                    <a:lstStyle/>
                    <a:p>
                      <a:pPr algn="l"/>
                      <a:r>
                        <a:rPr lang="en-US" sz="1100" dirty="0"/>
                        <a:t>9455 W. Montgomery</a:t>
                      </a:r>
                      <a:endParaRPr lang="en-US" sz="1100" b="0" dirty="0"/>
                    </a:p>
                  </a:txBody>
                  <a:tcPr marL="68580" marR="68580" marT="34290" marB="34290"/>
                </a:tc>
                <a:extLst>
                  <a:ext uri="{0D108BD9-81ED-4DB2-BD59-A6C34878D82A}">
                    <a16:rowId xmlns:a16="http://schemas.microsoft.com/office/drawing/2014/main" val="3250694320"/>
                  </a:ext>
                </a:extLst>
              </a:tr>
              <a:tr h="281585">
                <a:tc>
                  <a:txBody>
                    <a:bodyPr/>
                    <a:lstStyle/>
                    <a:p>
                      <a:r>
                        <a:rPr lang="en-US" sz="1100" dirty="0"/>
                        <a:t>Northeast Service Center</a:t>
                      </a:r>
                      <a:endParaRPr lang="en-US" sz="1100" b="0" dirty="0"/>
                    </a:p>
                  </a:txBody>
                  <a:tcPr marL="68580" marR="68580" marT="34290" marB="34290"/>
                </a:tc>
                <a:tc>
                  <a:txBody>
                    <a:bodyPr/>
                    <a:lstStyle/>
                    <a:p>
                      <a:pPr algn="l"/>
                      <a:r>
                        <a:rPr lang="en-US" sz="1100" dirty="0"/>
                        <a:t>SWD</a:t>
                      </a:r>
                      <a:endParaRPr lang="en-US" sz="1100" b="0" dirty="0"/>
                    </a:p>
                  </a:txBody>
                  <a:tcPr marL="68580" marR="68580" marT="34290" marB="34290"/>
                </a:tc>
                <a:tc>
                  <a:txBody>
                    <a:bodyPr/>
                    <a:lstStyle/>
                    <a:p>
                      <a:pPr algn="l"/>
                      <a:r>
                        <a:rPr lang="en-US" sz="1100" dirty="0"/>
                        <a:t>5617 Neches</a:t>
                      </a:r>
                      <a:endParaRPr lang="en-US" sz="1100" b="0" dirty="0"/>
                    </a:p>
                  </a:txBody>
                  <a:tcPr marL="68580" marR="68580" marT="34290" marB="34290"/>
                </a:tc>
                <a:extLst>
                  <a:ext uri="{0D108BD9-81ED-4DB2-BD59-A6C34878D82A}">
                    <a16:rowId xmlns:a16="http://schemas.microsoft.com/office/drawing/2014/main" val="210374984"/>
                  </a:ext>
                </a:extLst>
              </a:tr>
              <a:tr h="281585">
                <a:tc>
                  <a:txBody>
                    <a:bodyPr/>
                    <a:lstStyle/>
                    <a:p>
                      <a:r>
                        <a:rPr lang="en-US" sz="1100" dirty="0"/>
                        <a:t>City Hall Annex</a:t>
                      </a:r>
                      <a:endParaRPr lang="en-US" sz="1100" b="0" dirty="0"/>
                    </a:p>
                  </a:txBody>
                  <a:tcPr marL="68580" marR="68580" marT="34290" marB="34290"/>
                </a:tc>
                <a:tc>
                  <a:txBody>
                    <a:bodyPr/>
                    <a:lstStyle/>
                    <a:p>
                      <a:pPr algn="l"/>
                      <a:r>
                        <a:rPr lang="en-US" sz="1100" b="0" dirty="0"/>
                        <a:t>GSD/FMD</a:t>
                      </a:r>
                    </a:p>
                  </a:txBody>
                  <a:tcPr marL="68580" marR="68580" marT="34290" marB="34290"/>
                </a:tc>
                <a:tc>
                  <a:txBody>
                    <a:bodyPr/>
                    <a:lstStyle/>
                    <a:p>
                      <a:pPr algn="l"/>
                      <a:r>
                        <a:rPr lang="en-US" sz="1100" b="0" dirty="0"/>
                        <a:t>900 </a:t>
                      </a:r>
                      <a:r>
                        <a:rPr lang="en-US" sz="1100" b="0" dirty="0" err="1"/>
                        <a:t>Bagby</a:t>
                      </a:r>
                      <a:endParaRPr lang="en-US" sz="1100" b="0" dirty="0"/>
                    </a:p>
                  </a:txBody>
                  <a:tcPr marL="68580" marR="68580" marT="34290" marB="34290"/>
                </a:tc>
                <a:extLst>
                  <a:ext uri="{0D108BD9-81ED-4DB2-BD59-A6C34878D82A}">
                    <a16:rowId xmlns:a16="http://schemas.microsoft.com/office/drawing/2014/main" val="546572482"/>
                  </a:ext>
                </a:extLst>
              </a:tr>
              <a:tr h="281585">
                <a:tc>
                  <a:txBody>
                    <a:bodyPr/>
                    <a:lstStyle/>
                    <a:p>
                      <a:r>
                        <a:rPr lang="en-US" sz="1100" b="0" dirty="0"/>
                        <a:t>Dalton</a:t>
                      </a:r>
                    </a:p>
                  </a:txBody>
                  <a:tcPr marL="68580" marR="68580" marT="34290" marB="34290"/>
                </a:tc>
                <a:tc>
                  <a:txBody>
                    <a:bodyPr/>
                    <a:lstStyle/>
                    <a:p>
                      <a:pPr algn="l"/>
                      <a:r>
                        <a:rPr lang="en-US" sz="1100" b="0" dirty="0"/>
                        <a:t>GSD/FMD</a:t>
                      </a:r>
                    </a:p>
                  </a:txBody>
                  <a:tcPr marL="68580" marR="68580" marT="34290" marB="34290"/>
                </a:tc>
                <a:tc>
                  <a:txBody>
                    <a:bodyPr/>
                    <a:lstStyle/>
                    <a:p>
                      <a:pPr algn="l"/>
                      <a:r>
                        <a:rPr lang="en-US" sz="1100" b="0" dirty="0"/>
                        <a:t>2707 Dalton</a:t>
                      </a:r>
                    </a:p>
                  </a:txBody>
                  <a:tcPr marL="68580" marR="68580" marT="34290" marB="34290"/>
                </a:tc>
                <a:extLst>
                  <a:ext uri="{0D108BD9-81ED-4DB2-BD59-A6C34878D82A}">
                    <a16:rowId xmlns:a16="http://schemas.microsoft.com/office/drawing/2014/main" val="2747712282"/>
                  </a:ext>
                </a:extLst>
              </a:tr>
              <a:tr h="281585">
                <a:tc>
                  <a:txBody>
                    <a:bodyPr/>
                    <a:lstStyle/>
                    <a:p>
                      <a:r>
                        <a:rPr lang="en-US" sz="1100" b="0" dirty="0"/>
                        <a:t>Berry</a:t>
                      </a:r>
                    </a:p>
                  </a:txBody>
                  <a:tcPr marL="68580" marR="68580" marT="34290" marB="34290"/>
                </a:tc>
                <a:tc>
                  <a:txBody>
                    <a:bodyPr/>
                    <a:lstStyle/>
                    <a:p>
                      <a:pPr algn="l"/>
                      <a:r>
                        <a:rPr lang="en-US" sz="1100" b="0" dirty="0"/>
                        <a:t>GSD</a:t>
                      </a:r>
                    </a:p>
                  </a:txBody>
                  <a:tcPr marL="68580" marR="68580" marT="34290" marB="34290"/>
                </a:tc>
                <a:tc>
                  <a:txBody>
                    <a:bodyPr/>
                    <a:lstStyle/>
                    <a:p>
                      <a:pPr algn="l"/>
                      <a:r>
                        <a:rPr lang="en-US" sz="1100" b="0" dirty="0"/>
                        <a:t>3026 Berry</a:t>
                      </a:r>
                    </a:p>
                  </a:txBody>
                  <a:tcPr marL="68580" marR="68580" marT="34290" marB="34290"/>
                </a:tc>
                <a:extLst>
                  <a:ext uri="{0D108BD9-81ED-4DB2-BD59-A6C34878D82A}">
                    <a16:rowId xmlns:a16="http://schemas.microsoft.com/office/drawing/2014/main" val="584827619"/>
                  </a:ext>
                </a:extLst>
              </a:tr>
            </a:tbl>
          </a:graphicData>
        </a:graphic>
      </p:graphicFrame>
      <p:sp>
        <p:nvSpPr>
          <p:cNvPr id="9" name="TextBox 8">
            <a:extLst>
              <a:ext uri="{FF2B5EF4-FFF2-40B4-BE49-F238E27FC236}">
                <a16:creationId xmlns:a16="http://schemas.microsoft.com/office/drawing/2014/main" id="{9D87CC9C-B62E-4BE8-8C5F-F5E1320BC010}"/>
              </a:ext>
            </a:extLst>
          </p:cNvPr>
          <p:cNvSpPr txBox="1"/>
          <p:nvPr/>
        </p:nvSpPr>
        <p:spPr>
          <a:xfrm>
            <a:off x="100173" y="2181977"/>
            <a:ext cx="4117176" cy="369332"/>
          </a:xfrm>
          <a:prstGeom prst="rect">
            <a:avLst/>
          </a:prstGeom>
          <a:noFill/>
        </p:spPr>
        <p:txBody>
          <a:bodyPr wrap="square" rtlCol="0">
            <a:spAutoFit/>
          </a:bodyPr>
          <a:lstStyle/>
          <a:p>
            <a:pPr defTabSz="342900"/>
            <a:r>
              <a:rPr lang="en-US" dirty="0">
                <a:solidFill>
                  <a:srgbClr val="865640"/>
                </a:solidFill>
                <a:latin typeface="Calibri" panose="020F0502020204030204"/>
              </a:rPr>
              <a:t>Phase 2, EVSE Installations - Confirmed</a:t>
            </a:r>
          </a:p>
        </p:txBody>
      </p:sp>
      <p:graphicFrame>
        <p:nvGraphicFramePr>
          <p:cNvPr id="13" name="Table 16">
            <a:extLst>
              <a:ext uri="{FF2B5EF4-FFF2-40B4-BE49-F238E27FC236}">
                <a16:creationId xmlns:a16="http://schemas.microsoft.com/office/drawing/2014/main" id="{A48545A9-1B96-497B-8432-977DF7513566}"/>
              </a:ext>
            </a:extLst>
          </p:cNvPr>
          <p:cNvGraphicFramePr>
            <a:graphicFrameLocks noGrp="1"/>
          </p:cNvGraphicFramePr>
          <p:nvPr/>
        </p:nvGraphicFramePr>
        <p:xfrm>
          <a:off x="4871103" y="2624414"/>
          <a:ext cx="4035712" cy="1933904"/>
        </p:xfrm>
        <a:graphic>
          <a:graphicData uri="http://schemas.openxmlformats.org/drawingml/2006/table">
            <a:tbl>
              <a:tblPr firstRow="1" bandRow="1">
                <a:tableStyleId>{6E25E649-3F16-4E02-A733-19D2CDBF48F0}</a:tableStyleId>
              </a:tblPr>
              <a:tblGrid>
                <a:gridCol w="1551062">
                  <a:extLst>
                    <a:ext uri="{9D8B030D-6E8A-4147-A177-3AD203B41FA5}">
                      <a16:colId xmlns:a16="http://schemas.microsoft.com/office/drawing/2014/main" val="2492470229"/>
                    </a:ext>
                  </a:extLst>
                </a:gridCol>
                <a:gridCol w="1256232">
                  <a:extLst>
                    <a:ext uri="{9D8B030D-6E8A-4147-A177-3AD203B41FA5}">
                      <a16:colId xmlns:a16="http://schemas.microsoft.com/office/drawing/2014/main" val="1847456299"/>
                    </a:ext>
                  </a:extLst>
                </a:gridCol>
                <a:gridCol w="1228418">
                  <a:extLst>
                    <a:ext uri="{9D8B030D-6E8A-4147-A177-3AD203B41FA5}">
                      <a16:colId xmlns:a16="http://schemas.microsoft.com/office/drawing/2014/main" val="1734942737"/>
                    </a:ext>
                  </a:extLst>
                </a:gridCol>
              </a:tblGrid>
              <a:tr h="244397">
                <a:tc>
                  <a:txBody>
                    <a:bodyPr/>
                    <a:lstStyle/>
                    <a:p>
                      <a:pPr algn="l"/>
                      <a:r>
                        <a:rPr lang="en-US" sz="1100" dirty="0"/>
                        <a:t>City Facility</a:t>
                      </a:r>
                    </a:p>
                  </a:txBody>
                  <a:tcPr marL="68580" marR="68580" marT="34290" marB="34290">
                    <a:solidFill>
                      <a:schemeClr val="accent2"/>
                    </a:solidFill>
                  </a:tcPr>
                </a:tc>
                <a:tc>
                  <a:txBody>
                    <a:bodyPr/>
                    <a:lstStyle/>
                    <a:p>
                      <a:pPr algn="l"/>
                      <a:r>
                        <a:rPr lang="en-US" sz="1100" dirty="0"/>
                        <a:t>Primary Dept.</a:t>
                      </a:r>
                    </a:p>
                  </a:txBody>
                  <a:tcPr marL="68580" marR="68580" marT="34290" marB="34290">
                    <a:solidFill>
                      <a:schemeClr val="accent2"/>
                    </a:solidFill>
                  </a:tcPr>
                </a:tc>
                <a:tc>
                  <a:txBody>
                    <a:bodyPr/>
                    <a:lstStyle/>
                    <a:p>
                      <a:pPr algn="l"/>
                      <a:r>
                        <a:rPr lang="en-US" sz="1100" dirty="0"/>
                        <a:t>Address</a:t>
                      </a:r>
                    </a:p>
                  </a:txBody>
                  <a:tcPr marL="68580" marR="68580" marT="34290" marB="34290">
                    <a:solidFill>
                      <a:schemeClr val="accent2"/>
                    </a:solidFill>
                  </a:tcPr>
                </a:tc>
                <a:extLst>
                  <a:ext uri="{0D108BD9-81ED-4DB2-BD59-A6C34878D82A}">
                    <a16:rowId xmlns:a16="http://schemas.microsoft.com/office/drawing/2014/main" val="3123943558"/>
                  </a:ext>
                </a:extLst>
              </a:tr>
              <a:tr h="281585">
                <a:tc>
                  <a:txBody>
                    <a:bodyPr/>
                    <a:lstStyle/>
                    <a:p>
                      <a:pPr algn="l"/>
                      <a:r>
                        <a:rPr lang="en-US" sz="1100" b="0" dirty="0"/>
                        <a:t>Hermann Park</a:t>
                      </a:r>
                    </a:p>
                  </a:txBody>
                  <a:tcPr marL="68580" marR="68580" marT="34290" marB="34290"/>
                </a:tc>
                <a:tc>
                  <a:txBody>
                    <a:bodyPr/>
                    <a:lstStyle/>
                    <a:p>
                      <a:pPr algn="l"/>
                      <a:r>
                        <a:rPr lang="en-US" sz="1100" b="0" dirty="0"/>
                        <a:t>HPRD</a:t>
                      </a:r>
                    </a:p>
                  </a:txBody>
                  <a:tcPr marL="68580" marR="68580" marT="34290" marB="34290"/>
                </a:tc>
                <a:tc>
                  <a:txBody>
                    <a:bodyPr/>
                    <a:lstStyle/>
                    <a:p>
                      <a:pPr algn="l"/>
                      <a:r>
                        <a:rPr lang="en-US" sz="1100" b="0" dirty="0"/>
                        <a:t>6001 Fannin</a:t>
                      </a:r>
                    </a:p>
                  </a:txBody>
                  <a:tcPr marL="68580" marR="68580" marT="34290" marB="34290"/>
                </a:tc>
                <a:extLst>
                  <a:ext uri="{0D108BD9-81ED-4DB2-BD59-A6C34878D82A}">
                    <a16:rowId xmlns:a16="http://schemas.microsoft.com/office/drawing/2014/main" val="130526666"/>
                  </a:ext>
                </a:extLst>
              </a:tr>
              <a:tr h="281585">
                <a:tc>
                  <a:txBody>
                    <a:bodyPr/>
                    <a:lstStyle/>
                    <a:p>
                      <a:pPr algn="l"/>
                      <a:r>
                        <a:rPr lang="en-US" sz="1100" dirty="0"/>
                        <a:t>Memorial Park</a:t>
                      </a:r>
                      <a:endParaRPr lang="en-US" sz="1100" b="0" dirty="0"/>
                    </a:p>
                  </a:txBody>
                  <a:tcPr marL="68580" marR="68580" marT="34290" marB="34290"/>
                </a:tc>
                <a:tc>
                  <a:txBody>
                    <a:bodyPr/>
                    <a:lstStyle/>
                    <a:p>
                      <a:pPr algn="l"/>
                      <a:r>
                        <a:rPr lang="en-US" sz="1100" dirty="0"/>
                        <a:t>HPRD</a:t>
                      </a:r>
                      <a:endParaRPr lang="en-US" sz="1100" b="0" dirty="0"/>
                    </a:p>
                  </a:txBody>
                  <a:tcPr marL="68580" marR="68580" marT="34290" marB="34290"/>
                </a:tc>
                <a:tc>
                  <a:txBody>
                    <a:bodyPr/>
                    <a:lstStyle/>
                    <a:p>
                      <a:pPr algn="l"/>
                      <a:r>
                        <a:rPr lang="en-US" sz="1100" dirty="0">
                          <a:effectLst/>
                        </a:rPr>
                        <a:t>6501 Memorial Dr</a:t>
                      </a:r>
                      <a:endParaRPr lang="en-US" sz="1100" b="0" dirty="0"/>
                    </a:p>
                  </a:txBody>
                  <a:tcPr marL="68580" marR="68580" marT="34290" marB="34290"/>
                </a:tc>
                <a:extLst>
                  <a:ext uri="{0D108BD9-81ED-4DB2-BD59-A6C34878D82A}">
                    <a16:rowId xmlns:a16="http://schemas.microsoft.com/office/drawing/2014/main" val="3250694320"/>
                  </a:ext>
                </a:extLst>
              </a:tr>
              <a:tr h="281585">
                <a:tc>
                  <a:txBody>
                    <a:bodyPr/>
                    <a:lstStyle/>
                    <a:p>
                      <a:pPr algn="l"/>
                      <a:r>
                        <a:rPr lang="en-US" sz="1100" b="0" dirty="0"/>
                        <a:t>HPARD Headquarters</a:t>
                      </a:r>
                    </a:p>
                  </a:txBody>
                  <a:tcPr marL="68580" marR="68580" marT="34290" marB="34290"/>
                </a:tc>
                <a:tc>
                  <a:txBody>
                    <a:bodyPr/>
                    <a:lstStyle/>
                    <a:p>
                      <a:pPr algn="l"/>
                      <a:r>
                        <a:rPr lang="en-US" sz="1100" dirty="0"/>
                        <a:t>HPRD</a:t>
                      </a:r>
                      <a:endParaRPr lang="en-US" sz="1100" b="0" dirty="0"/>
                    </a:p>
                  </a:txBody>
                  <a:tcPr marL="68580" marR="68580" marT="34290" marB="34290"/>
                </a:tc>
                <a:tc>
                  <a:txBody>
                    <a:bodyPr/>
                    <a:lstStyle/>
                    <a:p>
                      <a:pPr marL="0" marR="0" algn="l">
                        <a:spcBef>
                          <a:spcPts val="1200"/>
                        </a:spcBef>
                        <a:spcAft>
                          <a:spcPts val="0"/>
                        </a:spcAft>
                      </a:pPr>
                      <a:r>
                        <a:rPr lang="en-US" sz="1100" dirty="0">
                          <a:effectLst/>
                        </a:rPr>
                        <a:t>6200 Wheeler</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210374984"/>
                  </a:ext>
                </a:extLst>
              </a:tr>
              <a:tr h="281585">
                <a:tc>
                  <a:txBody>
                    <a:bodyPr/>
                    <a:lstStyle/>
                    <a:p>
                      <a:pPr algn="l"/>
                      <a:endParaRPr lang="en-US" sz="1100" b="0" dirty="0"/>
                    </a:p>
                  </a:txBody>
                  <a:tcPr marL="68580" marR="68580" marT="34290" marB="34290"/>
                </a:tc>
                <a:tc>
                  <a:txBody>
                    <a:bodyPr/>
                    <a:lstStyle/>
                    <a:p>
                      <a:pPr algn="l"/>
                      <a:endParaRPr lang="en-US" sz="1100" b="0" dirty="0"/>
                    </a:p>
                  </a:txBody>
                  <a:tcPr marL="68580" marR="68580" marT="34290" marB="34290"/>
                </a:tc>
                <a:tc>
                  <a:txBody>
                    <a:bodyPr/>
                    <a:lstStyle/>
                    <a:p>
                      <a:pPr marL="0" marR="0" algn="l">
                        <a:spcBef>
                          <a:spcPts val="1200"/>
                        </a:spcBef>
                        <a:spcAft>
                          <a:spcPts val="0"/>
                        </a:spcAft>
                      </a:pP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870671038"/>
                  </a:ext>
                </a:extLst>
              </a:tr>
              <a:tr h="281585">
                <a:tc>
                  <a:txBody>
                    <a:bodyPr/>
                    <a:lstStyle/>
                    <a:p>
                      <a:pPr algn="l"/>
                      <a:endParaRPr lang="en-US" sz="1100" b="0" dirty="0"/>
                    </a:p>
                  </a:txBody>
                  <a:tcPr marL="68580" marR="68580" marT="34290" marB="34290"/>
                </a:tc>
                <a:tc>
                  <a:txBody>
                    <a:bodyPr/>
                    <a:lstStyle/>
                    <a:p>
                      <a:pPr algn="l"/>
                      <a:endParaRPr lang="en-US" sz="1100" b="0" dirty="0"/>
                    </a:p>
                  </a:txBody>
                  <a:tcPr marL="68580" marR="68580" marT="34290" marB="34290"/>
                </a:tc>
                <a:tc>
                  <a:txBody>
                    <a:bodyPr/>
                    <a:lstStyle/>
                    <a:p>
                      <a:pPr marL="0" marR="0" algn="l">
                        <a:spcBef>
                          <a:spcPts val="1200"/>
                        </a:spcBef>
                        <a:spcAft>
                          <a:spcPts val="0"/>
                        </a:spcAft>
                      </a:pP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730611523"/>
                  </a:ext>
                </a:extLst>
              </a:tr>
              <a:tr h="281585">
                <a:tc>
                  <a:txBody>
                    <a:bodyPr/>
                    <a:lstStyle/>
                    <a:p>
                      <a:pPr algn="l"/>
                      <a:endParaRPr lang="en-US" sz="1100" b="0" dirty="0"/>
                    </a:p>
                  </a:txBody>
                  <a:tcPr marL="68580" marR="68580" marT="34290" marB="34290"/>
                </a:tc>
                <a:tc>
                  <a:txBody>
                    <a:bodyPr/>
                    <a:lstStyle/>
                    <a:p>
                      <a:pPr algn="l"/>
                      <a:endParaRPr lang="en-US" sz="1100" b="0" dirty="0"/>
                    </a:p>
                  </a:txBody>
                  <a:tcPr marL="68580" marR="68580" marT="34290" marB="34290"/>
                </a:tc>
                <a:tc>
                  <a:txBody>
                    <a:bodyPr/>
                    <a:lstStyle/>
                    <a:p>
                      <a:pPr marL="0" marR="0" algn="l">
                        <a:spcBef>
                          <a:spcPts val="1200"/>
                        </a:spcBef>
                        <a:spcAft>
                          <a:spcPts val="0"/>
                        </a:spcAft>
                      </a:pP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4290" marB="34290"/>
                </a:tc>
                <a:extLst>
                  <a:ext uri="{0D108BD9-81ED-4DB2-BD59-A6C34878D82A}">
                    <a16:rowId xmlns:a16="http://schemas.microsoft.com/office/drawing/2014/main" val="349095600"/>
                  </a:ext>
                </a:extLst>
              </a:tr>
            </a:tbl>
          </a:graphicData>
        </a:graphic>
      </p:graphicFrame>
      <p:sp>
        <p:nvSpPr>
          <p:cNvPr id="14" name="TextBox 13">
            <a:extLst>
              <a:ext uri="{FF2B5EF4-FFF2-40B4-BE49-F238E27FC236}">
                <a16:creationId xmlns:a16="http://schemas.microsoft.com/office/drawing/2014/main" id="{2FC33B10-C4D6-44A4-8128-AD7A5FB4501F}"/>
              </a:ext>
            </a:extLst>
          </p:cNvPr>
          <p:cNvSpPr txBox="1"/>
          <p:nvPr/>
        </p:nvSpPr>
        <p:spPr>
          <a:xfrm>
            <a:off x="4804874" y="2181977"/>
            <a:ext cx="4431200" cy="369332"/>
          </a:xfrm>
          <a:prstGeom prst="rect">
            <a:avLst/>
          </a:prstGeom>
          <a:noFill/>
        </p:spPr>
        <p:txBody>
          <a:bodyPr wrap="square" rtlCol="0">
            <a:spAutoFit/>
          </a:bodyPr>
          <a:lstStyle/>
          <a:p>
            <a:pPr defTabSz="342900"/>
            <a:r>
              <a:rPr lang="en-US" dirty="0">
                <a:solidFill>
                  <a:srgbClr val="865640"/>
                </a:solidFill>
                <a:latin typeface="Calibri" panose="020F0502020204030204"/>
              </a:rPr>
              <a:t>Phase 3, EVSE Installations - Pending</a:t>
            </a:r>
          </a:p>
        </p:txBody>
      </p:sp>
      <p:sp>
        <p:nvSpPr>
          <p:cNvPr id="10" name="TextBox 9">
            <a:extLst>
              <a:ext uri="{FF2B5EF4-FFF2-40B4-BE49-F238E27FC236}">
                <a16:creationId xmlns:a16="http://schemas.microsoft.com/office/drawing/2014/main" id="{C08CFBE7-76C9-4C65-B4B7-68112D597F40}"/>
              </a:ext>
            </a:extLst>
          </p:cNvPr>
          <p:cNvSpPr txBox="1"/>
          <p:nvPr/>
        </p:nvSpPr>
        <p:spPr>
          <a:xfrm>
            <a:off x="100174" y="4648283"/>
            <a:ext cx="4117176" cy="415498"/>
          </a:xfrm>
          <a:prstGeom prst="rect">
            <a:avLst/>
          </a:prstGeom>
          <a:noFill/>
        </p:spPr>
        <p:txBody>
          <a:bodyPr wrap="square" rtlCol="0">
            <a:spAutoFit/>
          </a:bodyPr>
          <a:lstStyle/>
          <a:p>
            <a:pPr defTabSz="342900"/>
            <a:r>
              <a:rPr lang="en-US" sz="1050" dirty="0">
                <a:solidFill>
                  <a:srgbClr val="000000"/>
                </a:solidFill>
                <a:latin typeface="Calibri" panose="020F0502020204030204"/>
              </a:rPr>
              <a:t>Note: HPW to install EVSE using Enterprise funding and HPW contractors.</a:t>
            </a:r>
          </a:p>
        </p:txBody>
      </p:sp>
    </p:spTree>
    <p:extLst>
      <p:ext uri="{BB962C8B-B14F-4D97-AF65-F5344CB8AC3E}">
        <p14:creationId xmlns:p14="http://schemas.microsoft.com/office/powerpoint/2010/main" val="338985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87331" y="971704"/>
            <a:ext cx="8928242" cy="544034"/>
          </a:xfrm>
        </p:spPr>
        <p:txBody>
          <a:bodyPr>
            <a:normAutofit/>
          </a:bodyPr>
          <a:lstStyle/>
          <a:p>
            <a:pPr algn="ctr"/>
            <a:r>
              <a:rPr lang="en-US" sz="3000" b="1" dirty="0">
                <a:solidFill>
                  <a:schemeClr val="tx1">
                    <a:lumMod val="50000"/>
                    <a:lumOff val="50000"/>
                  </a:schemeClr>
                </a:solidFill>
              </a:rPr>
              <a:t>Battery Electric Vehicle Program</a:t>
            </a:r>
            <a:endParaRPr lang="en-US" sz="3000" b="1" i="1" dirty="0">
              <a:solidFill>
                <a:schemeClr val="accent2"/>
              </a:solidFill>
            </a:endParaRPr>
          </a:p>
        </p:txBody>
      </p:sp>
      <p:pic>
        <p:nvPicPr>
          <p:cNvPr id="5" name="Picture 11" descr="City Seal BW2">
            <a:extLst>
              <a:ext uri="{FF2B5EF4-FFF2-40B4-BE49-F238E27FC236}">
                <a16:creationId xmlns:a16="http://schemas.microsoft.com/office/drawing/2014/main" id="{C6EEB35A-6A4E-4B97-802D-D1E1ADD66F3D}"/>
              </a:ext>
            </a:extLst>
          </p:cNvPr>
          <p:cNvPicPr>
            <a:picLocks noGrp="1" noChangeAspect="1" noChangeArrowheads="1"/>
          </p:cNvPicPr>
          <p:nvPr>
            <p:ph idx="1"/>
          </p:nvPr>
        </p:nvPicPr>
        <p:blipFill>
          <a:blip r:embed="rId2">
            <a:lum bright="78000" contrast="-70000"/>
            <a:extLst>
              <a:ext uri="{28A0092B-C50C-407E-A947-70E740481C1C}">
                <a14:useLocalDpi xmlns:a14="http://schemas.microsoft.com/office/drawing/2010/main" val="0"/>
              </a:ext>
            </a:extLst>
          </a:blip>
          <a:stretch>
            <a:fillRect/>
          </a:stretch>
        </p:blipFill>
        <p:spPr bwMode="auto">
          <a:xfrm>
            <a:off x="3000684" y="2241949"/>
            <a:ext cx="3187877" cy="3017044"/>
          </a:xfrm>
          <a:prstGeom prst="rect">
            <a:avLst/>
          </a:prstGeom>
          <a:noFill/>
          <a:ln>
            <a:noFill/>
          </a:ln>
        </p:spPr>
      </p:pic>
      <p:pic>
        <p:nvPicPr>
          <p:cNvPr id="4" name="Picture 3">
            <a:extLst>
              <a:ext uri="{FF2B5EF4-FFF2-40B4-BE49-F238E27FC236}">
                <a16:creationId xmlns:a16="http://schemas.microsoft.com/office/drawing/2014/main" id="{FB92F9D8-B629-4E7C-82C2-F95FC2A6B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7286" y="930078"/>
            <a:ext cx="455895" cy="544034"/>
          </a:xfrm>
          <a:prstGeom prst="rect">
            <a:avLst/>
          </a:prstGeom>
        </p:spPr>
      </p:pic>
      <p:cxnSp>
        <p:nvCxnSpPr>
          <p:cNvPr id="7" name="Straight Connector 6">
            <a:extLst>
              <a:ext uri="{FF2B5EF4-FFF2-40B4-BE49-F238E27FC236}">
                <a16:creationId xmlns:a16="http://schemas.microsoft.com/office/drawing/2014/main" id="{44BDB145-1025-41CE-BF01-74D567AF43DB}"/>
              </a:ext>
            </a:extLst>
          </p:cNvPr>
          <p:cNvCxnSpPr/>
          <p:nvPr/>
        </p:nvCxnSpPr>
        <p:spPr>
          <a:xfrm>
            <a:off x="181638" y="1682733"/>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9FA8974-A288-483F-BBAC-12B65A6C3B4A}"/>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12</a:t>
            </a:fld>
            <a:endParaRPr lang="en-US">
              <a:latin typeface="Calibri" panose="020F0502020204030204"/>
            </a:endParaRPr>
          </a:p>
        </p:txBody>
      </p:sp>
      <p:sp>
        <p:nvSpPr>
          <p:cNvPr id="3" name="Rectangle 2">
            <a:extLst>
              <a:ext uri="{FF2B5EF4-FFF2-40B4-BE49-F238E27FC236}">
                <a16:creationId xmlns:a16="http://schemas.microsoft.com/office/drawing/2014/main" id="{4BB2A01B-8DB4-4512-A727-81C5271879A7}"/>
              </a:ext>
            </a:extLst>
          </p:cNvPr>
          <p:cNvSpPr/>
          <p:nvPr/>
        </p:nvSpPr>
        <p:spPr>
          <a:xfrm>
            <a:off x="2708835" y="3298307"/>
            <a:ext cx="3685231" cy="854080"/>
          </a:xfrm>
          <a:prstGeom prst="rect">
            <a:avLst/>
          </a:prstGeom>
        </p:spPr>
        <p:txBody>
          <a:bodyPr wrap="square">
            <a:spAutoFit/>
          </a:bodyPr>
          <a:lstStyle/>
          <a:p>
            <a:pPr algn="ctr" defTabSz="342900"/>
            <a:r>
              <a:rPr lang="en-US" sz="4950" b="1" dirty="0">
                <a:solidFill>
                  <a:srgbClr val="BD582C"/>
                </a:solidFill>
                <a:latin typeface="Calibri" panose="020F0502020204030204"/>
              </a:rPr>
              <a:t>QUESTIONS</a:t>
            </a:r>
          </a:p>
        </p:txBody>
      </p:sp>
    </p:spTree>
    <p:extLst>
      <p:ext uri="{BB962C8B-B14F-4D97-AF65-F5344CB8AC3E}">
        <p14:creationId xmlns:p14="http://schemas.microsoft.com/office/powerpoint/2010/main" val="302670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Agenda</a:t>
            </a:r>
          </a:p>
        </p:txBody>
      </p:sp>
      <p:sp>
        <p:nvSpPr>
          <p:cNvPr id="3" name="Slide Number Placeholder 2"/>
          <p:cNvSpPr>
            <a:spLocks noGrp="1"/>
          </p:cNvSpPr>
          <p:nvPr>
            <p:ph type="sldNum" sz="quarter" idx="12"/>
          </p:nvPr>
        </p:nvSpPr>
        <p:spPr/>
        <p:txBody>
          <a:bodyPr>
            <a:normAutofit/>
          </a:bodyPr>
          <a:lstStyle/>
          <a:p>
            <a:fld id="{5E313EE9-96EA-41D2-B4AA-436C9FD3307D}" type="slidenum">
              <a:rPr lang="en-US" smtClean="0"/>
              <a:pPr/>
              <a:t>13</a:t>
            </a:fld>
            <a:endParaRPr lang="en-US"/>
          </a:p>
        </p:txBody>
      </p:sp>
      <p:sp>
        <p:nvSpPr>
          <p:cNvPr id="8" name="Freeform 7"/>
          <p:cNvSpPr/>
          <p:nvPr/>
        </p:nvSpPr>
        <p:spPr>
          <a:xfrm>
            <a:off x="533400" y="1676400"/>
            <a:ext cx="8077200" cy="4876800"/>
          </a:xfrm>
          <a:custGeom>
            <a:avLst/>
            <a:gdLst>
              <a:gd name="connsiteX0" fmla="*/ 0 w 7391399"/>
              <a:gd name="connsiteY0" fmla="*/ 0 h 727928"/>
              <a:gd name="connsiteX1" fmla="*/ 7391399 w 7391399"/>
              <a:gd name="connsiteY1" fmla="*/ 0 h 727928"/>
              <a:gd name="connsiteX2" fmla="*/ 7391399 w 7391399"/>
              <a:gd name="connsiteY2" fmla="*/ 727928 h 727928"/>
              <a:gd name="connsiteX3" fmla="*/ 0 w 7391399"/>
              <a:gd name="connsiteY3" fmla="*/ 727928 h 727928"/>
              <a:gd name="connsiteX4" fmla="*/ 0 w 7391399"/>
              <a:gd name="connsiteY4" fmla="*/ 0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9" h="727928">
                <a:moveTo>
                  <a:pt x="0" y="0"/>
                </a:moveTo>
                <a:lnTo>
                  <a:pt x="7391399" y="0"/>
                </a:lnTo>
                <a:lnTo>
                  <a:pt x="7391399" y="727928"/>
                </a:lnTo>
                <a:lnTo>
                  <a:pt x="0" y="727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77" tIns="20320" rIns="113792" bIns="20320" numCol="1" spcCol="1270" anchor="t" anchorCtr="0">
            <a:noAutofit/>
          </a:bodyPr>
          <a:lstStyle/>
          <a:p>
            <a:pPr marL="342900" lvl="0" indent="-342900">
              <a:buFont typeface="+mj-lt"/>
              <a:buAutoNum type="arabicPeriod"/>
            </a:pPr>
            <a:r>
              <a:rPr lang="en-US" dirty="0"/>
              <a:t>Introductions</a:t>
            </a:r>
            <a:endParaRPr lang="en-US" sz="2000" i="1" dirty="0"/>
          </a:p>
          <a:p>
            <a:pPr marL="342900" lvl="0" indent="-342900">
              <a:buFont typeface="+mj-lt"/>
              <a:buAutoNum type="arabicPeriod"/>
            </a:pPr>
            <a:endParaRPr lang="en-US" sz="2000" dirty="0"/>
          </a:p>
          <a:p>
            <a:pPr marL="342900" lvl="0" indent="-342900">
              <a:buFont typeface="+mj-lt"/>
              <a:buAutoNum type="arabicPeriod"/>
            </a:pPr>
            <a:r>
              <a:rPr lang="en-US" dirty="0"/>
              <a:t>Alternative Fuel Activities at City of Houston – </a:t>
            </a:r>
            <a:r>
              <a:rPr lang="en-US" i="1" dirty="0"/>
              <a:t>Gary Glasscock, City of Houston</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H-GAC Clean Vehicles and Buy America – </a:t>
            </a:r>
            <a:r>
              <a:rPr lang="en-US" i="1" dirty="0"/>
              <a:t>Gilbert Washington, HGCCC</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Current Funding Announcements and Updates – </a:t>
            </a:r>
            <a:r>
              <a:rPr lang="en-US" i="1" dirty="0"/>
              <a:t>Gilbert Washington, HGCCC</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Announcements of Current &amp; Upcoming Activities</a:t>
            </a:r>
            <a:endParaRPr lang="en-US" sz="2000" dirty="0"/>
          </a:p>
          <a:p>
            <a:pPr marL="342900" lvl="0" indent="-342900">
              <a:buFont typeface="+mj-lt"/>
              <a:buAutoNum type="arabicPeriod"/>
            </a:pPr>
            <a:endParaRPr lang="en-US" sz="2000" dirty="0"/>
          </a:p>
          <a:p>
            <a:pPr marL="342900" lvl="0" indent="-342900">
              <a:buFont typeface="+mj-lt"/>
              <a:buAutoNum type="arabicPeriod"/>
            </a:pPr>
            <a:r>
              <a:rPr lang="en-US" dirty="0"/>
              <a:t>Adjourn meeting</a:t>
            </a:r>
            <a:endParaRPr lang="en-US" sz="2000" dirty="0"/>
          </a:p>
        </p:txBody>
      </p:sp>
    </p:spTree>
    <p:extLst>
      <p:ext uri="{BB962C8B-B14F-4D97-AF65-F5344CB8AC3E}">
        <p14:creationId xmlns:p14="http://schemas.microsoft.com/office/powerpoint/2010/main" val="275456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Agenda</a:t>
            </a:r>
          </a:p>
        </p:txBody>
      </p:sp>
      <p:sp>
        <p:nvSpPr>
          <p:cNvPr id="3" name="Slide Number Placeholder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313EE9-96EA-41D2-B4AA-436C9FD3307D}"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8" name="Freeform 7"/>
          <p:cNvSpPr/>
          <p:nvPr/>
        </p:nvSpPr>
        <p:spPr>
          <a:xfrm>
            <a:off x="533400" y="1676400"/>
            <a:ext cx="8077200" cy="4876800"/>
          </a:xfrm>
          <a:custGeom>
            <a:avLst/>
            <a:gdLst>
              <a:gd name="connsiteX0" fmla="*/ 0 w 7391399"/>
              <a:gd name="connsiteY0" fmla="*/ 0 h 727928"/>
              <a:gd name="connsiteX1" fmla="*/ 7391399 w 7391399"/>
              <a:gd name="connsiteY1" fmla="*/ 0 h 727928"/>
              <a:gd name="connsiteX2" fmla="*/ 7391399 w 7391399"/>
              <a:gd name="connsiteY2" fmla="*/ 727928 h 727928"/>
              <a:gd name="connsiteX3" fmla="*/ 0 w 7391399"/>
              <a:gd name="connsiteY3" fmla="*/ 727928 h 727928"/>
              <a:gd name="connsiteX4" fmla="*/ 0 w 7391399"/>
              <a:gd name="connsiteY4" fmla="*/ 0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9" h="727928">
                <a:moveTo>
                  <a:pt x="0" y="0"/>
                </a:moveTo>
                <a:lnTo>
                  <a:pt x="7391399" y="0"/>
                </a:lnTo>
                <a:lnTo>
                  <a:pt x="7391399" y="727928"/>
                </a:lnTo>
                <a:lnTo>
                  <a:pt x="0" y="727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77" tIns="20320" rIns="113792" bIns="20320" numCol="1" spcCol="127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Introductions</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Alternative Fuel Activities at City of Houston – </a:t>
            </a:r>
            <a:r>
              <a:rPr kumimoji="0" lang="en-US" sz="18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Gary Glasscock, City of Houston</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H-GAC Clean Vehicles and Buy America – </a:t>
            </a:r>
            <a:r>
              <a:rPr kumimoji="0" lang="en-US" sz="18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Gilbert Washington, HGCCC</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Current Funding Announcements and Updates – </a:t>
            </a:r>
            <a:r>
              <a:rPr kumimoji="0" lang="en-US" sz="18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Gilbert Washington, HGCCC</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Announcements of Current &amp; Upcoming Activities</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Adjourn meeting</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p:txBody>
      </p:sp>
    </p:spTree>
    <p:extLst>
      <p:ext uri="{BB962C8B-B14F-4D97-AF65-F5344CB8AC3E}">
        <p14:creationId xmlns:p14="http://schemas.microsoft.com/office/powerpoint/2010/main" val="318092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4BAE-9100-41EE-8AF9-8C7A683F4F64}"/>
              </a:ext>
            </a:extLst>
          </p:cNvPr>
          <p:cNvSpPr>
            <a:spLocks noGrp="1"/>
          </p:cNvSpPr>
          <p:nvPr>
            <p:ph type="ctrTitle"/>
          </p:nvPr>
        </p:nvSpPr>
        <p:spPr>
          <a:xfrm>
            <a:off x="1143000" y="1699022"/>
            <a:ext cx="6858000" cy="1790700"/>
          </a:xfrm>
        </p:spPr>
        <p:txBody>
          <a:bodyPr anchor="b">
            <a:normAutofit/>
          </a:bodyPr>
          <a:lstStyle/>
          <a:p>
            <a:r>
              <a:rPr lang="en-US"/>
              <a:t>H-GAC Clean Vehicles and Buy America</a:t>
            </a:r>
          </a:p>
        </p:txBody>
      </p:sp>
      <p:sp>
        <p:nvSpPr>
          <p:cNvPr id="3" name="Subtitle 2">
            <a:extLst>
              <a:ext uri="{FF2B5EF4-FFF2-40B4-BE49-F238E27FC236}">
                <a16:creationId xmlns:a16="http://schemas.microsoft.com/office/drawing/2014/main" id="{F2685E03-3C79-46F7-8232-DE5D1122A2B6}"/>
              </a:ext>
            </a:extLst>
          </p:cNvPr>
          <p:cNvSpPr>
            <a:spLocks noGrp="1"/>
          </p:cNvSpPr>
          <p:nvPr>
            <p:ph type="subTitle" idx="1"/>
          </p:nvPr>
        </p:nvSpPr>
        <p:spPr>
          <a:xfrm>
            <a:off x="1143000" y="3558778"/>
            <a:ext cx="6858000" cy="1241822"/>
          </a:xfrm>
        </p:spPr>
        <p:txBody>
          <a:bodyPr>
            <a:normAutofit/>
          </a:bodyPr>
          <a:lstStyle/>
          <a:p>
            <a:r>
              <a:rPr lang="en-US" dirty="0"/>
              <a:t>Where are we now?</a:t>
            </a:r>
          </a:p>
        </p:txBody>
      </p:sp>
    </p:spTree>
    <p:extLst>
      <p:ext uri="{BB962C8B-B14F-4D97-AF65-F5344CB8AC3E}">
        <p14:creationId xmlns:p14="http://schemas.microsoft.com/office/powerpoint/2010/main" val="106239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657-82B7-429A-96BE-2B71EA5C8C34}"/>
              </a:ext>
            </a:extLst>
          </p:cNvPr>
          <p:cNvSpPr>
            <a:spLocks noGrp="1"/>
          </p:cNvSpPr>
          <p:nvPr>
            <p:ph type="title"/>
          </p:nvPr>
        </p:nvSpPr>
        <p:spPr>
          <a:xfrm>
            <a:off x="628650" y="1079672"/>
            <a:ext cx="7886700" cy="821724"/>
          </a:xfrm>
        </p:spPr>
        <p:txBody>
          <a:bodyPr>
            <a:normAutofit fontScale="90000"/>
          </a:bodyPr>
          <a:lstStyle/>
          <a:p>
            <a:r>
              <a:rPr lang="en-US" dirty="0"/>
              <a:t>H-GAC Funding Assistance: Clean Vehicles Program</a:t>
            </a:r>
          </a:p>
        </p:txBody>
      </p:sp>
      <p:sp>
        <p:nvSpPr>
          <p:cNvPr id="3" name="Content Placeholder 2">
            <a:extLst>
              <a:ext uri="{FF2B5EF4-FFF2-40B4-BE49-F238E27FC236}">
                <a16:creationId xmlns:a16="http://schemas.microsoft.com/office/drawing/2014/main" id="{DEF31898-BB55-4016-9409-3D0CD1A3C7BD}"/>
              </a:ext>
            </a:extLst>
          </p:cNvPr>
          <p:cNvSpPr>
            <a:spLocks noGrp="1"/>
          </p:cNvSpPr>
          <p:nvPr>
            <p:ph idx="1"/>
          </p:nvPr>
        </p:nvSpPr>
        <p:spPr/>
        <p:txBody>
          <a:bodyPr vert="horz" lIns="68580" tIns="34290" rIns="68580" bIns="34290" rtlCol="0" anchor="t">
            <a:normAutofit/>
          </a:bodyPr>
          <a:lstStyle/>
          <a:p>
            <a:r>
              <a:rPr lang="en-US" sz="1800" dirty="0">
                <a:latin typeface="Futura Md BT"/>
              </a:rPr>
              <a:t>Vehicle Replacements </a:t>
            </a:r>
            <a:endParaRPr lang="en-US" sz="1800" dirty="0"/>
          </a:p>
          <a:p>
            <a:pPr lvl="1"/>
            <a:r>
              <a:rPr lang="en-US" dirty="0">
                <a:latin typeface="Futura Md BT"/>
              </a:rPr>
              <a:t>Heavy-Duty (Class 6-8)</a:t>
            </a:r>
          </a:p>
          <a:p>
            <a:pPr lvl="1"/>
            <a:r>
              <a:rPr lang="en-US" dirty="0">
                <a:latin typeface="Futura Md BT"/>
              </a:rPr>
              <a:t>School Buses</a:t>
            </a:r>
          </a:p>
          <a:p>
            <a:r>
              <a:rPr lang="en-US" sz="1800" dirty="0">
                <a:latin typeface="Futura Md BT"/>
              </a:rPr>
              <a:t>Charging Infrastructure- (Developing)</a:t>
            </a:r>
          </a:p>
          <a:p>
            <a:pPr lvl="1"/>
            <a:r>
              <a:rPr lang="en-US" dirty="0">
                <a:latin typeface="Futura Md BT"/>
              </a:rPr>
              <a:t>Support for Vehicle Replacements</a:t>
            </a:r>
          </a:p>
          <a:p>
            <a:pPr lvl="1"/>
            <a:r>
              <a:rPr lang="en-US" dirty="0">
                <a:latin typeface="Futura Md BT"/>
              </a:rPr>
              <a:t>Public Charging Infrastructure</a:t>
            </a:r>
          </a:p>
          <a:p>
            <a:r>
              <a:rPr lang="en-US" sz="1800" dirty="0">
                <a:latin typeface="Futura Md BT"/>
              </a:rPr>
              <a:t>Idle Reduction Infrastructure</a:t>
            </a:r>
          </a:p>
          <a:p>
            <a:pPr lvl="1"/>
            <a:r>
              <a:rPr lang="en-US" dirty="0">
                <a:latin typeface="Futura Md BT"/>
              </a:rPr>
              <a:t>Truck Stop Electrification</a:t>
            </a:r>
          </a:p>
          <a:p>
            <a:pPr lvl="1"/>
            <a:r>
              <a:rPr lang="en-US" dirty="0">
                <a:latin typeface="Futura Md BT"/>
              </a:rPr>
              <a:t>Marine Shore Power</a:t>
            </a:r>
          </a:p>
          <a:p>
            <a:endParaRPr lang="en-US" sz="1800" dirty="0"/>
          </a:p>
          <a:p>
            <a:pPr marL="0" indent="0" algn="ctr">
              <a:buNone/>
            </a:pPr>
            <a:r>
              <a:rPr lang="en-US" sz="1800" dirty="0">
                <a:hlinkClick r:id="rId2"/>
              </a:rPr>
              <a:t>www.hgac.com/cleanvehicles/</a:t>
            </a:r>
            <a:endParaRPr lang="en-US" sz="1800" dirty="0"/>
          </a:p>
          <a:p>
            <a:endParaRPr lang="en-US" dirty="0"/>
          </a:p>
          <a:p>
            <a:endParaRPr lang="en-US" dirty="0"/>
          </a:p>
        </p:txBody>
      </p:sp>
    </p:spTree>
    <p:extLst>
      <p:ext uri="{BB962C8B-B14F-4D97-AF65-F5344CB8AC3E}">
        <p14:creationId xmlns:p14="http://schemas.microsoft.com/office/powerpoint/2010/main" val="348014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8657-82B7-429A-96BE-2B71EA5C8C34}"/>
              </a:ext>
            </a:extLst>
          </p:cNvPr>
          <p:cNvSpPr>
            <a:spLocks noGrp="1"/>
          </p:cNvSpPr>
          <p:nvPr>
            <p:ph type="title"/>
          </p:nvPr>
        </p:nvSpPr>
        <p:spPr/>
        <p:txBody>
          <a:bodyPr>
            <a:normAutofit/>
          </a:bodyPr>
          <a:lstStyle/>
          <a:p>
            <a:r>
              <a:rPr lang="en-US" dirty="0">
                <a:latin typeface="Futura-Bold"/>
              </a:rPr>
              <a:t>Clean Vehicles Program</a:t>
            </a:r>
            <a:endParaRPr lang="en-US" dirty="0"/>
          </a:p>
        </p:txBody>
      </p:sp>
      <p:sp>
        <p:nvSpPr>
          <p:cNvPr id="3" name="Content Placeholder 2">
            <a:extLst>
              <a:ext uri="{FF2B5EF4-FFF2-40B4-BE49-F238E27FC236}">
                <a16:creationId xmlns:a16="http://schemas.microsoft.com/office/drawing/2014/main" id="{DEF31898-BB55-4016-9409-3D0CD1A3C7BD}"/>
              </a:ext>
            </a:extLst>
          </p:cNvPr>
          <p:cNvSpPr>
            <a:spLocks noGrp="1"/>
          </p:cNvSpPr>
          <p:nvPr>
            <p:ph idx="1"/>
          </p:nvPr>
        </p:nvSpPr>
        <p:spPr>
          <a:xfrm>
            <a:off x="500063" y="2424750"/>
            <a:ext cx="8143875" cy="2761060"/>
          </a:xfrm>
        </p:spPr>
        <p:txBody>
          <a:bodyPr vert="horz" lIns="68580" tIns="34290" rIns="68580" bIns="34290" numCol="2" rtlCol="0" anchor="t">
            <a:normAutofit/>
          </a:bodyPr>
          <a:lstStyle/>
          <a:p>
            <a:pPr marL="0" indent="0">
              <a:buNone/>
            </a:pPr>
            <a:r>
              <a:rPr lang="en-US" sz="1800" b="1" u="sng" dirty="0">
                <a:latin typeface="Futura Md BT"/>
              </a:rPr>
              <a:t>Replacements</a:t>
            </a:r>
          </a:p>
          <a:p>
            <a:pPr marL="0" indent="0">
              <a:buNone/>
            </a:pPr>
            <a:r>
              <a:rPr lang="en-US" sz="1800" dirty="0">
                <a:latin typeface="Futura Md BT"/>
              </a:rPr>
              <a:t>91 Units Replaced</a:t>
            </a:r>
          </a:p>
          <a:p>
            <a:pPr marL="0" indent="0">
              <a:buNone/>
            </a:pPr>
            <a:endParaRPr lang="en-US" sz="1800" b="1" u="sng" dirty="0">
              <a:latin typeface="Futura Md BT"/>
            </a:endParaRPr>
          </a:p>
          <a:p>
            <a:pPr marL="0" indent="0">
              <a:buNone/>
            </a:pPr>
            <a:r>
              <a:rPr lang="en-US" sz="1800" b="1" u="sng" dirty="0">
                <a:latin typeface="Futura Md BT"/>
              </a:rPr>
              <a:t>Tons of Reported NOx Reduced: </a:t>
            </a:r>
          </a:p>
          <a:p>
            <a:pPr marL="0" indent="0">
              <a:buNone/>
            </a:pPr>
            <a:r>
              <a:rPr lang="en-US" sz="1800" dirty="0">
                <a:latin typeface="Futura Md BT"/>
              </a:rPr>
              <a:t>2018:275 Tons</a:t>
            </a:r>
          </a:p>
          <a:p>
            <a:pPr marL="0" indent="0">
              <a:buNone/>
            </a:pPr>
            <a:r>
              <a:rPr lang="en-US" sz="1800" dirty="0">
                <a:latin typeface="Futura Md BT"/>
              </a:rPr>
              <a:t>2019: 144 Tons</a:t>
            </a:r>
          </a:p>
          <a:p>
            <a:pPr marL="0" indent="0">
              <a:buNone/>
            </a:pPr>
            <a:r>
              <a:rPr lang="en-US" sz="1800" dirty="0">
                <a:latin typeface="Futura Md BT"/>
              </a:rPr>
              <a:t>2020: 111.5 Tons</a:t>
            </a:r>
            <a:endParaRPr lang="en-US" sz="1800" b="1" u="sng" dirty="0"/>
          </a:p>
          <a:p>
            <a:pPr marL="0" indent="0">
              <a:buNone/>
            </a:pPr>
            <a:endParaRPr lang="en-US" sz="1800" b="1" u="sng" dirty="0"/>
          </a:p>
          <a:p>
            <a:pPr marL="0" indent="0">
              <a:buNone/>
            </a:pPr>
            <a:r>
              <a:rPr lang="en-US" sz="1800" b="1" u="sng" dirty="0"/>
              <a:t>Potential Replacements</a:t>
            </a:r>
          </a:p>
          <a:p>
            <a:pPr marL="0" indent="0">
              <a:buNone/>
            </a:pPr>
            <a:r>
              <a:rPr lang="en-US" sz="1800" dirty="0"/>
              <a:t>~450 Units</a:t>
            </a:r>
          </a:p>
          <a:p>
            <a:pPr marL="0" indent="0">
              <a:buNone/>
            </a:pPr>
            <a:endParaRPr lang="en-US" sz="1800" b="1" u="sng" dirty="0">
              <a:latin typeface="Futura Md BT"/>
            </a:endParaRPr>
          </a:p>
          <a:p>
            <a:pPr marL="0" indent="0">
              <a:buNone/>
            </a:pPr>
            <a:r>
              <a:rPr lang="en-US" sz="1800" b="1" u="sng" dirty="0">
                <a:latin typeface="Futura Md BT"/>
              </a:rPr>
              <a:t>Potential Tons of NOx Reduced:</a:t>
            </a:r>
            <a:endParaRPr lang="en-US" sz="1800" dirty="0"/>
          </a:p>
          <a:p>
            <a:pPr marL="0" indent="0">
              <a:buNone/>
            </a:pPr>
            <a:r>
              <a:rPr lang="en-US" sz="1800" dirty="0"/>
              <a:t>1000+ Tons</a:t>
            </a:r>
          </a:p>
          <a:p>
            <a:pPr marL="0" indent="0">
              <a:buNone/>
            </a:pPr>
            <a:r>
              <a:rPr lang="en-US" sz="1800" dirty="0"/>
              <a:t>1000+ Tons</a:t>
            </a:r>
          </a:p>
          <a:p>
            <a:pPr marL="0" indent="0">
              <a:buNone/>
            </a:pPr>
            <a:r>
              <a:rPr lang="en-US" sz="1800" dirty="0"/>
              <a:t>1000+ Tons</a:t>
            </a:r>
            <a:endParaRPr lang="en-US" dirty="0"/>
          </a:p>
        </p:txBody>
      </p:sp>
      <p:sp>
        <p:nvSpPr>
          <p:cNvPr id="4" name="TextBox 3">
            <a:extLst>
              <a:ext uri="{FF2B5EF4-FFF2-40B4-BE49-F238E27FC236}">
                <a16:creationId xmlns:a16="http://schemas.microsoft.com/office/drawing/2014/main" id="{EA82D2FB-7F08-4151-8FEC-C01C977B7396}"/>
              </a:ext>
            </a:extLst>
          </p:cNvPr>
          <p:cNvSpPr txBox="1"/>
          <p:nvPr/>
        </p:nvSpPr>
        <p:spPr>
          <a:xfrm>
            <a:off x="500063" y="1809317"/>
            <a:ext cx="8143875" cy="369332"/>
          </a:xfrm>
          <a:prstGeom prst="rect">
            <a:avLst/>
          </a:prstGeom>
          <a:noFill/>
        </p:spPr>
        <p:txBody>
          <a:bodyPr wrap="square" rtlCol="0">
            <a:spAutoFit/>
          </a:bodyPr>
          <a:lstStyle/>
          <a:p>
            <a:pPr marL="214313" indent="-214313" defTabSz="685800">
              <a:buFont typeface="Arial" panose="020B0604020202020204" pitchFamily="34" charset="0"/>
              <a:buChar char="•"/>
            </a:pPr>
            <a:r>
              <a:rPr lang="en-US" dirty="0">
                <a:solidFill>
                  <a:srgbClr val="002F47"/>
                </a:solidFill>
                <a:latin typeface="Futura Md BT"/>
              </a:rPr>
              <a:t>$10.4M awarded in </a:t>
            </a:r>
            <a:r>
              <a:rPr lang="en-US" b="1" dirty="0">
                <a:solidFill>
                  <a:srgbClr val="002F47"/>
                </a:solidFill>
                <a:latin typeface="Futura Md BT"/>
              </a:rPr>
              <a:t>2018</a:t>
            </a:r>
            <a:r>
              <a:rPr lang="en-US" dirty="0">
                <a:solidFill>
                  <a:srgbClr val="002F47"/>
                </a:solidFill>
                <a:latin typeface="Futura Md BT"/>
              </a:rPr>
              <a:t> with ~$8M remain available as of today</a:t>
            </a:r>
          </a:p>
        </p:txBody>
      </p:sp>
    </p:spTree>
    <p:extLst>
      <p:ext uri="{BB962C8B-B14F-4D97-AF65-F5344CB8AC3E}">
        <p14:creationId xmlns:p14="http://schemas.microsoft.com/office/powerpoint/2010/main" val="172146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BB10-3453-4086-9413-54C559A8040A}"/>
              </a:ext>
            </a:extLst>
          </p:cNvPr>
          <p:cNvSpPr>
            <a:spLocks noGrp="1"/>
          </p:cNvSpPr>
          <p:nvPr>
            <p:ph type="title"/>
          </p:nvPr>
        </p:nvSpPr>
        <p:spPr>
          <a:xfrm>
            <a:off x="628650" y="1079672"/>
            <a:ext cx="7886700" cy="506627"/>
          </a:xfrm>
        </p:spPr>
        <p:txBody>
          <a:bodyPr anchor="ctr">
            <a:normAutofit fontScale="90000"/>
          </a:bodyPr>
          <a:lstStyle/>
          <a:p>
            <a:r>
              <a:rPr lang="en-US" sz="3075" dirty="0"/>
              <a:t>Buy America Act</a:t>
            </a:r>
          </a:p>
        </p:txBody>
      </p:sp>
      <p:grpSp>
        <p:nvGrpSpPr>
          <p:cNvPr id="4" name="Group 3">
            <a:extLst>
              <a:ext uri="{FF2B5EF4-FFF2-40B4-BE49-F238E27FC236}">
                <a16:creationId xmlns:a16="http://schemas.microsoft.com/office/drawing/2014/main" id="{6FD0C5A8-332E-4795-9FFB-081ADCEF37EE}"/>
              </a:ext>
            </a:extLst>
          </p:cNvPr>
          <p:cNvGrpSpPr/>
          <p:nvPr/>
        </p:nvGrpSpPr>
        <p:grpSpPr>
          <a:xfrm>
            <a:off x="628649" y="1586299"/>
            <a:ext cx="7884236" cy="3791564"/>
            <a:chOff x="838199" y="972065"/>
            <a:chExt cx="10512314" cy="5055418"/>
          </a:xfrm>
        </p:grpSpPr>
        <p:sp>
          <p:nvSpPr>
            <p:cNvPr id="6" name="Freeform: Shape 5">
              <a:extLst>
                <a:ext uri="{FF2B5EF4-FFF2-40B4-BE49-F238E27FC236}">
                  <a16:creationId xmlns:a16="http://schemas.microsoft.com/office/drawing/2014/main" id="{8A40BB7F-7038-44D8-8DF1-4B186B9E7C67}"/>
                </a:ext>
              </a:extLst>
            </p:cNvPr>
            <p:cNvSpPr/>
            <p:nvPr/>
          </p:nvSpPr>
          <p:spPr>
            <a:xfrm>
              <a:off x="838200" y="972065"/>
              <a:ext cx="3203971" cy="458099"/>
            </a:xfrm>
            <a:custGeom>
              <a:avLst/>
              <a:gdLst>
                <a:gd name="connsiteX0" fmla="*/ 0 w 3203971"/>
                <a:gd name="connsiteY0" fmla="*/ 0 h 458099"/>
                <a:gd name="connsiteX1" fmla="*/ 3203971 w 3203971"/>
                <a:gd name="connsiteY1" fmla="*/ 0 h 458099"/>
                <a:gd name="connsiteX2" fmla="*/ 3203971 w 3203971"/>
                <a:gd name="connsiteY2" fmla="*/ 458099 h 458099"/>
                <a:gd name="connsiteX3" fmla="*/ 0 w 3203971"/>
                <a:gd name="connsiteY3" fmla="*/ 458099 h 458099"/>
                <a:gd name="connsiteX4" fmla="*/ 0 w 3203971"/>
                <a:gd name="connsiteY4" fmla="*/ 0 h 4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58099">
                  <a:moveTo>
                    <a:pt x="0" y="0"/>
                  </a:moveTo>
                  <a:lnTo>
                    <a:pt x="3203971" y="0"/>
                  </a:lnTo>
                  <a:lnTo>
                    <a:pt x="3203971" y="458099"/>
                  </a:lnTo>
                  <a:lnTo>
                    <a:pt x="0" y="45809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60960" rIns="106680" bIns="60960" numCol="1" spcCol="1270" anchor="ctr" anchorCtr="0">
              <a:noAutofit/>
            </a:bodyPr>
            <a:lstStyle/>
            <a:p>
              <a:pPr algn="ctr" defTabSz="666750">
                <a:lnSpc>
                  <a:spcPct val="90000"/>
                </a:lnSpc>
                <a:spcBef>
                  <a:spcPct val="0"/>
                </a:spcBef>
                <a:spcAft>
                  <a:spcPct val="35000"/>
                </a:spcAft>
              </a:pPr>
              <a:r>
                <a:rPr lang="en-US" sz="1500" b="1" dirty="0">
                  <a:solidFill>
                    <a:prstClr val="white"/>
                  </a:solidFill>
                  <a:latin typeface="Calibri" panose="020F0502020204030204"/>
                </a:rPr>
                <a:t>Buy America Act</a:t>
              </a:r>
            </a:p>
          </p:txBody>
        </p:sp>
        <p:sp>
          <p:nvSpPr>
            <p:cNvPr id="8" name="Freeform: Shape 7">
              <a:extLst>
                <a:ext uri="{FF2B5EF4-FFF2-40B4-BE49-F238E27FC236}">
                  <a16:creationId xmlns:a16="http://schemas.microsoft.com/office/drawing/2014/main" id="{60133D69-EFA4-4FA4-9F95-48B118D40CD7}"/>
                </a:ext>
              </a:extLst>
            </p:cNvPr>
            <p:cNvSpPr/>
            <p:nvPr/>
          </p:nvSpPr>
          <p:spPr>
            <a:xfrm>
              <a:off x="838199" y="1430164"/>
              <a:ext cx="3203971" cy="4597319"/>
            </a:xfrm>
            <a:custGeom>
              <a:avLst/>
              <a:gdLst>
                <a:gd name="connsiteX0" fmla="*/ 0 w 3203971"/>
                <a:gd name="connsiteY0" fmla="*/ 0 h 4597319"/>
                <a:gd name="connsiteX1" fmla="*/ 3203971 w 3203971"/>
                <a:gd name="connsiteY1" fmla="*/ 0 h 4597319"/>
                <a:gd name="connsiteX2" fmla="*/ 3203971 w 3203971"/>
                <a:gd name="connsiteY2" fmla="*/ 4597319 h 4597319"/>
                <a:gd name="connsiteX3" fmla="*/ 0 w 3203971"/>
                <a:gd name="connsiteY3" fmla="*/ 4597319 h 4597319"/>
                <a:gd name="connsiteX4" fmla="*/ 0 w 3203971"/>
                <a:gd name="connsiteY4" fmla="*/ 0 h 459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597319">
                  <a:moveTo>
                    <a:pt x="0" y="0"/>
                  </a:moveTo>
                  <a:lnTo>
                    <a:pt x="3203971" y="0"/>
                  </a:lnTo>
                  <a:lnTo>
                    <a:pt x="3203971" y="4597319"/>
                  </a:lnTo>
                  <a:lnTo>
                    <a:pt x="0" y="459731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1450" lvl="1" indent="-171450" defTabSz="666750">
                <a:lnSpc>
                  <a:spcPct val="90000"/>
                </a:lnSpc>
                <a:spcBef>
                  <a:spcPct val="0"/>
                </a:spcBef>
                <a:spcAft>
                  <a:spcPct val="15000"/>
                </a:spcAft>
                <a:buFontTx/>
                <a:buChar char="•"/>
              </a:pPr>
              <a:r>
                <a:rPr lang="en-US" sz="1500" dirty="0">
                  <a:solidFill>
                    <a:srgbClr val="002F47">
                      <a:hueOff val="0"/>
                      <a:satOff val="0"/>
                      <a:lumOff val="0"/>
                      <a:alphaOff val="0"/>
                    </a:srgbClr>
                  </a:solidFill>
                  <a:latin typeface="Calibri" panose="020F0502020204030204"/>
                </a:rPr>
                <a:t>Establishes “Buy America” requirements on recipients receiving grant funds from FHWA</a:t>
              </a:r>
            </a:p>
            <a:p>
              <a:pPr marL="171450" lvl="1" indent="-171450" defTabSz="666750">
                <a:lnSpc>
                  <a:spcPct val="90000"/>
                </a:lnSpc>
                <a:spcBef>
                  <a:spcPct val="0"/>
                </a:spcBef>
                <a:spcAft>
                  <a:spcPct val="15000"/>
                </a:spcAft>
                <a:buFontTx/>
                <a:buChar char="•"/>
              </a:pPr>
              <a:r>
                <a:rPr lang="en-US" sz="1500" dirty="0">
                  <a:solidFill>
                    <a:srgbClr val="002F47">
                      <a:hueOff val="0"/>
                      <a:satOff val="0"/>
                      <a:lumOff val="0"/>
                      <a:alphaOff val="0"/>
                    </a:srgbClr>
                  </a:solidFill>
                  <a:latin typeface="Calibri" panose="020F0502020204030204"/>
                </a:rPr>
                <a:t>“100% of Steel, iron, and manufactured products used in the project are produced in the United States”</a:t>
              </a:r>
            </a:p>
          </p:txBody>
        </p:sp>
        <p:sp>
          <p:nvSpPr>
            <p:cNvPr id="10" name="Freeform: Shape 9">
              <a:extLst>
                <a:ext uri="{FF2B5EF4-FFF2-40B4-BE49-F238E27FC236}">
                  <a16:creationId xmlns:a16="http://schemas.microsoft.com/office/drawing/2014/main" id="{A18F85CB-7D5F-40B5-BDF5-2299138F8A08}"/>
                </a:ext>
              </a:extLst>
            </p:cNvPr>
            <p:cNvSpPr/>
            <p:nvPr/>
          </p:nvSpPr>
          <p:spPr>
            <a:xfrm>
              <a:off x="4494014" y="972065"/>
              <a:ext cx="3203971" cy="458099"/>
            </a:xfrm>
            <a:custGeom>
              <a:avLst/>
              <a:gdLst>
                <a:gd name="connsiteX0" fmla="*/ 0 w 3203971"/>
                <a:gd name="connsiteY0" fmla="*/ 0 h 458099"/>
                <a:gd name="connsiteX1" fmla="*/ 3203971 w 3203971"/>
                <a:gd name="connsiteY1" fmla="*/ 0 h 458099"/>
                <a:gd name="connsiteX2" fmla="*/ 3203971 w 3203971"/>
                <a:gd name="connsiteY2" fmla="*/ 458099 h 458099"/>
                <a:gd name="connsiteX3" fmla="*/ 0 w 3203971"/>
                <a:gd name="connsiteY3" fmla="*/ 458099 h 458099"/>
                <a:gd name="connsiteX4" fmla="*/ 0 w 3203971"/>
                <a:gd name="connsiteY4" fmla="*/ 0 h 4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58099">
                  <a:moveTo>
                    <a:pt x="0" y="0"/>
                  </a:moveTo>
                  <a:lnTo>
                    <a:pt x="3203971" y="0"/>
                  </a:lnTo>
                  <a:lnTo>
                    <a:pt x="3203971" y="458099"/>
                  </a:lnTo>
                  <a:lnTo>
                    <a:pt x="0" y="45809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76" tIns="42672" rIns="74676" bIns="42672" numCol="1" spcCol="1270" anchor="ctr" anchorCtr="0">
              <a:noAutofit/>
            </a:bodyPr>
            <a:lstStyle/>
            <a:p>
              <a:pPr algn="ctr" defTabSz="466725">
                <a:lnSpc>
                  <a:spcPct val="90000"/>
                </a:lnSpc>
                <a:spcBef>
                  <a:spcPct val="0"/>
                </a:spcBef>
                <a:spcAft>
                  <a:spcPct val="35000"/>
                </a:spcAft>
              </a:pPr>
              <a:r>
                <a:rPr lang="en-US" sz="1500" b="1" dirty="0">
                  <a:solidFill>
                    <a:prstClr val="white"/>
                  </a:solidFill>
                  <a:latin typeface="Calibri" panose="020F0502020204030204"/>
                </a:rPr>
                <a:t>FHWA</a:t>
              </a:r>
              <a:endParaRPr lang="en-US" sz="1050" b="1" dirty="0">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AF34041F-D41E-4B20-B2FB-8251602B5313}"/>
                </a:ext>
              </a:extLst>
            </p:cNvPr>
            <p:cNvSpPr/>
            <p:nvPr/>
          </p:nvSpPr>
          <p:spPr>
            <a:xfrm>
              <a:off x="4494014" y="1430164"/>
              <a:ext cx="3203971" cy="4597319"/>
            </a:xfrm>
            <a:custGeom>
              <a:avLst/>
              <a:gdLst>
                <a:gd name="connsiteX0" fmla="*/ 0 w 3203971"/>
                <a:gd name="connsiteY0" fmla="*/ 0 h 3554774"/>
                <a:gd name="connsiteX1" fmla="*/ 3203971 w 3203971"/>
                <a:gd name="connsiteY1" fmla="*/ 0 h 3554774"/>
                <a:gd name="connsiteX2" fmla="*/ 3203971 w 3203971"/>
                <a:gd name="connsiteY2" fmla="*/ 3554774 h 3554774"/>
                <a:gd name="connsiteX3" fmla="*/ 0 w 3203971"/>
                <a:gd name="connsiteY3" fmla="*/ 3554774 h 3554774"/>
                <a:gd name="connsiteX4" fmla="*/ 0 w 3203971"/>
                <a:gd name="connsiteY4" fmla="*/ 0 h 355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554774">
                  <a:moveTo>
                    <a:pt x="0" y="0"/>
                  </a:moveTo>
                  <a:lnTo>
                    <a:pt x="3203971" y="0"/>
                  </a:lnTo>
                  <a:lnTo>
                    <a:pt x="3203971" y="3554774"/>
                  </a:lnTo>
                  <a:lnTo>
                    <a:pt x="0" y="35547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6007" tIns="56007" rIns="74676" bIns="84011" numCol="1" spcCol="1270" anchor="t" anchorCtr="0">
              <a:noAutofit/>
            </a:bodyPr>
            <a:lstStyle/>
            <a:p>
              <a:pPr marL="85725" lvl="1" indent="-85725" defTabSz="466725">
                <a:lnSpc>
                  <a:spcPct val="90000"/>
                </a:lnSpc>
                <a:spcBef>
                  <a:spcPct val="0"/>
                </a:spcBef>
                <a:spcAft>
                  <a:spcPct val="15000"/>
                </a:spcAft>
                <a:buFontTx/>
                <a:buChar char="•"/>
              </a:pPr>
              <a:r>
                <a:rPr lang="en-US" sz="1200" b="1" u="sng" dirty="0">
                  <a:solidFill>
                    <a:srgbClr val="002F47">
                      <a:hueOff val="0"/>
                      <a:satOff val="0"/>
                      <a:lumOff val="0"/>
                      <a:alphaOff val="0"/>
                    </a:srgbClr>
                  </a:solidFill>
                  <a:latin typeface="Calibri" panose="020F0502020204030204"/>
                </a:rPr>
                <a:t>Typically</a:t>
              </a:r>
              <a:r>
                <a:rPr lang="en-US" sz="1200" dirty="0">
                  <a:solidFill>
                    <a:srgbClr val="002F47">
                      <a:hueOff val="0"/>
                      <a:satOff val="0"/>
                      <a:lumOff val="0"/>
                      <a:alphaOff val="0"/>
                    </a:srgbClr>
                  </a:solidFill>
                  <a:latin typeface="Calibri" panose="020F0502020204030204"/>
                </a:rPr>
                <a:t> issues waivers when Buy America Compliance is not feasible.  </a:t>
              </a:r>
            </a:p>
            <a:p>
              <a:pPr marL="0" lvl="1" algn="ctr" defTabSz="466725">
                <a:lnSpc>
                  <a:spcPct val="90000"/>
                </a:lnSpc>
                <a:spcBef>
                  <a:spcPct val="0"/>
                </a:spcBef>
                <a:spcAft>
                  <a:spcPct val="15000"/>
                </a:spcAft>
              </a:pPr>
              <a:r>
                <a:rPr lang="en-US" sz="1200" b="1" u="sng" dirty="0">
                  <a:solidFill>
                    <a:srgbClr val="002F47">
                      <a:hueOff val="0"/>
                      <a:satOff val="0"/>
                      <a:lumOff val="0"/>
                      <a:alphaOff val="0"/>
                    </a:srgbClr>
                  </a:solidFill>
                  <a:latin typeface="Calibri" panose="020F0502020204030204"/>
                </a:rPr>
                <a:t>Recent Executive Orders</a:t>
              </a:r>
              <a:endParaRPr lang="en-US" sz="1200" dirty="0">
                <a:solidFill>
                  <a:srgbClr val="002F47">
                    <a:hueOff val="0"/>
                    <a:satOff val="0"/>
                    <a:lumOff val="0"/>
                    <a:alphaOff val="0"/>
                  </a:srgbClr>
                </a:solidFill>
                <a:latin typeface="Calibri" panose="020F0502020204030204"/>
              </a:endParaRPr>
            </a:p>
            <a:p>
              <a:pPr marL="85725" lvl="1" indent="-85725" defTabSz="466725">
                <a:lnSpc>
                  <a:spcPct val="90000"/>
                </a:lnSpc>
                <a:spcBef>
                  <a:spcPct val="0"/>
                </a:spcBef>
                <a:spcAft>
                  <a:spcPct val="15000"/>
                </a:spcAft>
                <a:buFontTx/>
                <a:buChar char="•"/>
              </a:pPr>
              <a:r>
                <a:rPr lang="en-US" sz="1200" i="1" dirty="0">
                  <a:solidFill>
                    <a:srgbClr val="002F47">
                      <a:hueOff val="0"/>
                      <a:satOff val="0"/>
                      <a:lumOff val="0"/>
                      <a:alphaOff val="0"/>
                    </a:srgbClr>
                  </a:solidFill>
                  <a:latin typeface="Calibri" panose="020F0502020204030204"/>
                </a:rPr>
                <a:t>President Trump – April 2017 </a:t>
              </a:r>
              <a:r>
                <a:rPr lang="en-US" sz="1200" dirty="0">
                  <a:solidFill>
                    <a:srgbClr val="002F47">
                      <a:hueOff val="0"/>
                      <a:satOff val="0"/>
                      <a:lumOff val="0"/>
                      <a:alphaOff val="0"/>
                    </a:srgbClr>
                  </a:solidFill>
                  <a:latin typeface="Calibri" panose="020F0502020204030204"/>
                </a:rPr>
                <a:t>–Emphasized waiver usage on all federal projects that do not comply</a:t>
              </a:r>
            </a:p>
            <a:p>
              <a:pPr marL="171450" lvl="2" indent="-85725" defTabSz="466725">
                <a:lnSpc>
                  <a:spcPct val="90000"/>
                </a:lnSpc>
                <a:spcBef>
                  <a:spcPct val="0"/>
                </a:spcBef>
                <a:spcAft>
                  <a:spcPct val="15000"/>
                </a:spcAft>
                <a:buFontTx/>
                <a:buChar char="•"/>
              </a:pPr>
              <a:r>
                <a:rPr lang="en-US" sz="1200" dirty="0">
                  <a:solidFill>
                    <a:srgbClr val="002F47">
                      <a:hueOff val="0"/>
                      <a:satOff val="0"/>
                      <a:lumOff val="0"/>
                      <a:alphaOff val="0"/>
                    </a:srgbClr>
                  </a:solidFill>
                  <a:latin typeface="Calibri" panose="020F0502020204030204"/>
                </a:rPr>
                <a:t>FHWA has not issued a new waiver since </a:t>
              </a:r>
            </a:p>
            <a:p>
              <a:pPr marL="85725" lvl="1" indent="-85725" defTabSz="466725">
                <a:lnSpc>
                  <a:spcPct val="90000"/>
                </a:lnSpc>
                <a:spcBef>
                  <a:spcPct val="0"/>
                </a:spcBef>
                <a:spcAft>
                  <a:spcPct val="15000"/>
                </a:spcAft>
                <a:buFontTx/>
                <a:buChar char="•"/>
              </a:pPr>
              <a:r>
                <a:rPr lang="en-US" sz="1200" i="1" dirty="0">
                  <a:solidFill>
                    <a:srgbClr val="002F47">
                      <a:hueOff val="0"/>
                      <a:satOff val="0"/>
                      <a:lumOff val="0"/>
                      <a:alphaOff val="0"/>
                    </a:srgbClr>
                  </a:solidFill>
                  <a:latin typeface="Calibri" panose="020F0502020204030204"/>
                </a:rPr>
                <a:t>President Biden – January 2021 </a:t>
              </a:r>
              <a:r>
                <a:rPr lang="en-US" sz="1200" dirty="0">
                  <a:solidFill>
                    <a:srgbClr val="002F47">
                      <a:hueOff val="0"/>
                      <a:satOff val="0"/>
                      <a:lumOff val="0"/>
                      <a:alphaOff val="0"/>
                    </a:srgbClr>
                  </a:solidFill>
                  <a:latin typeface="Calibri" panose="020F0502020204030204"/>
                </a:rPr>
                <a:t>– Continues previous standards, establishes a Made in America department, </a:t>
              </a:r>
            </a:p>
            <a:p>
              <a:pPr marL="171450" lvl="2" indent="-85725" defTabSz="466725">
                <a:lnSpc>
                  <a:spcPct val="90000"/>
                </a:lnSpc>
                <a:spcBef>
                  <a:spcPct val="0"/>
                </a:spcBef>
                <a:spcAft>
                  <a:spcPct val="15000"/>
                </a:spcAft>
                <a:buFontTx/>
                <a:buChar char="•"/>
              </a:pPr>
              <a:r>
                <a:rPr lang="en-US" sz="1200" dirty="0">
                  <a:solidFill>
                    <a:srgbClr val="002F47">
                      <a:hueOff val="0"/>
                      <a:satOff val="0"/>
                      <a:lumOff val="0"/>
                      <a:alphaOff val="0"/>
                    </a:srgbClr>
                  </a:solidFill>
                  <a:latin typeface="Calibri" panose="020F0502020204030204"/>
                </a:rPr>
                <a:t>FHWA’s has continued to not issue waivers</a:t>
              </a:r>
            </a:p>
          </p:txBody>
        </p:sp>
        <p:sp>
          <p:nvSpPr>
            <p:cNvPr id="13" name="Freeform: Shape 12">
              <a:extLst>
                <a:ext uri="{FF2B5EF4-FFF2-40B4-BE49-F238E27FC236}">
                  <a16:creationId xmlns:a16="http://schemas.microsoft.com/office/drawing/2014/main" id="{DE751697-1CFB-47D3-940B-EB7E88C5F1B6}"/>
                </a:ext>
              </a:extLst>
            </p:cNvPr>
            <p:cNvSpPr/>
            <p:nvPr/>
          </p:nvSpPr>
          <p:spPr>
            <a:xfrm>
              <a:off x="8146541" y="972065"/>
              <a:ext cx="3203971" cy="458099"/>
            </a:xfrm>
            <a:custGeom>
              <a:avLst/>
              <a:gdLst>
                <a:gd name="connsiteX0" fmla="*/ 0 w 3203971"/>
                <a:gd name="connsiteY0" fmla="*/ 0 h 458099"/>
                <a:gd name="connsiteX1" fmla="*/ 3203971 w 3203971"/>
                <a:gd name="connsiteY1" fmla="*/ 0 h 458099"/>
                <a:gd name="connsiteX2" fmla="*/ 3203971 w 3203971"/>
                <a:gd name="connsiteY2" fmla="*/ 458099 h 458099"/>
                <a:gd name="connsiteX3" fmla="*/ 0 w 3203971"/>
                <a:gd name="connsiteY3" fmla="*/ 458099 h 458099"/>
                <a:gd name="connsiteX4" fmla="*/ 0 w 3203971"/>
                <a:gd name="connsiteY4" fmla="*/ 0 h 4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458099">
                  <a:moveTo>
                    <a:pt x="0" y="0"/>
                  </a:moveTo>
                  <a:lnTo>
                    <a:pt x="3203971" y="0"/>
                  </a:lnTo>
                  <a:lnTo>
                    <a:pt x="3203971" y="458099"/>
                  </a:lnTo>
                  <a:lnTo>
                    <a:pt x="0" y="45809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676" tIns="42672" rIns="74676" bIns="42672" numCol="1" spcCol="1270" anchor="ctr" anchorCtr="0">
              <a:noAutofit/>
            </a:bodyPr>
            <a:lstStyle/>
            <a:p>
              <a:pPr algn="ctr" defTabSz="466725">
                <a:lnSpc>
                  <a:spcPct val="90000"/>
                </a:lnSpc>
                <a:spcBef>
                  <a:spcPct val="0"/>
                </a:spcBef>
                <a:spcAft>
                  <a:spcPct val="35000"/>
                </a:spcAft>
              </a:pPr>
              <a:r>
                <a:rPr lang="en-US" sz="1500" b="1" dirty="0">
                  <a:solidFill>
                    <a:prstClr val="white"/>
                  </a:solidFill>
                  <a:latin typeface="Calibri" panose="020F0502020204030204"/>
                </a:rPr>
                <a:t>Result</a:t>
              </a:r>
              <a:endParaRPr lang="en-US" sz="1050" b="1" dirty="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18C60D71-6F32-43F7-9A89-5418C3C77E62}"/>
                </a:ext>
              </a:extLst>
            </p:cNvPr>
            <p:cNvSpPr/>
            <p:nvPr/>
          </p:nvSpPr>
          <p:spPr>
            <a:xfrm>
              <a:off x="8146542" y="1430164"/>
              <a:ext cx="3203971" cy="4597319"/>
            </a:xfrm>
            <a:custGeom>
              <a:avLst/>
              <a:gdLst>
                <a:gd name="connsiteX0" fmla="*/ 0 w 3203971"/>
                <a:gd name="connsiteY0" fmla="*/ 0 h 3554774"/>
                <a:gd name="connsiteX1" fmla="*/ 3203971 w 3203971"/>
                <a:gd name="connsiteY1" fmla="*/ 0 h 3554774"/>
                <a:gd name="connsiteX2" fmla="*/ 3203971 w 3203971"/>
                <a:gd name="connsiteY2" fmla="*/ 3554774 h 3554774"/>
                <a:gd name="connsiteX3" fmla="*/ 0 w 3203971"/>
                <a:gd name="connsiteY3" fmla="*/ 3554774 h 3554774"/>
                <a:gd name="connsiteX4" fmla="*/ 0 w 3203971"/>
                <a:gd name="connsiteY4" fmla="*/ 0 h 355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3554774">
                  <a:moveTo>
                    <a:pt x="0" y="0"/>
                  </a:moveTo>
                  <a:lnTo>
                    <a:pt x="3203971" y="0"/>
                  </a:lnTo>
                  <a:lnTo>
                    <a:pt x="3203971" y="3554774"/>
                  </a:lnTo>
                  <a:lnTo>
                    <a:pt x="0" y="3554774"/>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1450" lvl="1" indent="-171450" defTabSz="666750">
                <a:lnSpc>
                  <a:spcPct val="90000"/>
                </a:lnSpc>
                <a:spcBef>
                  <a:spcPct val="0"/>
                </a:spcBef>
                <a:spcAft>
                  <a:spcPct val="15000"/>
                </a:spcAft>
                <a:buFontTx/>
                <a:buChar char="•"/>
              </a:pPr>
              <a:r>
                <a:rPr lang="en-US" sz="1500" dirty="0">
                  <a:solidFill>
                    <a:srgbClr val="002F47">
                      <a:hueOff val="0"/>
                      <a:satOff val="0"/>
                      <a:lumOff val="0"/>
                      <a:alphaOff val="0"/>
                    </a:srgbClr>
                  </a:solidFill>
                  <a:latin typeface="Calibri" panose="020F0502020204030204"/>
                </a:rPr>
                <a:t>Vehicle and equipment replacement grant programs using FHWA funds (such as CMAQ) have been practically suspended since 2017.</a:t>
              </a:r>
            </a:p>
          </p:txBody>
        </p:sp>
      </p:grpSp>
    </p:spTree>
    <p:extLst>
      <p:ext uri="{BB962C8B-B14F-4D97-AF65-F5344CB8AC3E}">
        <p14:creationId xmlns:p14="http://schemas.microsoft.com/office/powerpoint/2010/main" val="140387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BB9A-F3AF-4AEF-997B-719BE6177C4F}"/>
              </a:ext>
            </a:extLst>
          </p:cNvPr>
          <p:cNvSpPr>
            <a:spLocks noGrp="1"/>
          </p:cNvSpPr>
          <p:nvPr>
            <p:ph type="title"/>
          </p:nvPr>
        </p:nvSpPr>
        <p:spPr>
          <a:xfrm>
            <a:off x="628650" y="1079672"/>
            <a:ext cx="7886700" cy="506627"/>
          </a:xfrm>
        </p:spPr>
        <p:txBody>
          <a:bodyPr anchor="ctr">
            <a:normAutofit fontScale="90000"/>
          </a:bodyPr>
          <a:lstStyle/>
          <a:p>
            <a:r>
              <a:rPr lang="en-US" sz="3075" dirty="0"/>
              <a:t>Our Response</a:t>
            </a:r>
          </a:p>
        </p:txBody>
      </p:sp>
      <p:graphicFrame>
        <p:nvGraphicFramePr>
          <p:cNvPr id="5" name="Content Placeholder 2">
            <a:extLst>
              <a:ext uri="{FF2B5EF4-FFF2-40B4-BE49-F238E27FC236}">
                <a16:creationId xmlns:a16="http://schemas.microsoft.com/office/drawing/2014/main" id="{CB52E064-2986-40D2-B4A0-D7A0DD10E517}"/>
              </a:ext>
            </a:extLst>
          </p:cNvPr>
          <p:cNvGraphicFramePr>
            <a:graphicFrameLocks noGrp="1"/>
          </p:cNvGraphicFramePr>
          <p:nvPr>
            <p:ph sz="half" idx="2"/>
          </p:nvPr>
        </p:nvGraphicFramePr>
        <p:xfrm>
          <a:off x="628650" y="1767821"/>
          <a:ext cx="7886700" cy="3322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608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Agenda</a:t>
            </a:r>
          </a:p>
        </p:txBody>
      </p:sp>
      <p:sp>
        <p:nvSpPr>
          <p:cNvPr id="3" name="Slide Number Placeholder 2"/>
          <p:cNvSpPr>
            <a:spLocks noGrp="1"/>
          </p:cNvSpPr>
          <p:nvPr>
            <p:ph type="sldNum" sz="quarter" idx="12"/>
          </p:nvPr>
        </p:nvSpPr>
        <p:spPr/>
        <p:txBody>
          <a:bodyPr>
            <a:normAutofit fontScale="85000" lnSpcReduction="20000"/>
          </a:bodyPr>
          <a:lstStyle/>
          <a:p>
            <a:fld id="{5E313EE9-96EA-41D2-B4AA-436C9FD3307D}" type="slidenum">
              <a:rPr lang="en-US" smtClean="0"/>
              <a:pPr/>
              <a:t>2</a:t>
            </a:fld>
            <a:endParaRPr lang="en-US"/>
          </a:p>
        </p:txBody>
      </p:sp>
      <p:sp>
        <p:nvSpPr>
          <p:cNvPr id="8" name="Freeform 7"/>
          <p:cNvSpPr/>
          <p:nvPr/>
        </p:nvSpPr>
        <p:spPr>
          <a:xfrm>
            <a:off x="533400" y="1676400"/>
            <a:ext cx="8077200" cy="4876800"/>
          </a:xfrm>
          <a:custGeom>
            <a:avLst/>
            <a:gdLst>
              <a:gd name="connsiteX0" fmla="*/ 0 w 7391399"/>
              <a:gd name="connsiteY0" fmla="*/ 0 h 727928"/>
              <a:gd name="connsiteX1" fmla="*/ 7391399 w 7391399"/>
              <a:gd name="connsiteY1" fmla="*/ 0 h 727928"/>
              <a:gd name="connsiteX2" fmla="*/ 7391399 w 7391399"/>
              <a:gd name="connsiteY2" fmla="*/ 727928 h 727928"/>
              <a:gd name="connsiteX3" fmla="*/ 0 w 7391399"/>
              <a:gd name="connsiteY3" fmla="*/ 727928 h 727928"/>
              <a:gd name="connsiteX4" fmla="*/ 0 w 7391399"/>
              <a:gd name="connsiteY4" fmla="*/ 0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9" h="727928">
                <a:moveTo>
                  <a:pt x="0" y="0"/>
                </a:moveTo>
                <a:lnTo>
                  <a:pt x="7391399" y="0"/>
                </a:lnTo>
                <a:lnTo>
                  <a:pt x="7391399" y="727928"/>
                </a:lnTo>
                <a:lnTo>
                  <a:pt x="0" y="727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77" tIns="20320" rIns="113792" bIns="20320" numCol="1" spcCol="1270" anchor="t" anchorCtr="0">
            <a:noAutofit/>
          </a:bodyPr>
          <a:lstStyle/>
          <a:p>
            <a:pPr marL="342900" lvl="0" indent="-342900">
              <a:buFont typeface="+mj-lt"/>
              <a:buAutoNum type="arabicPeriod"/>
            </a:pPr>
            <a:r>
              <a:rPr lang="en-US" dirty="0"/>
              <a:t>Introductions</a:t>
            </a:r>
            <a:endParaRPr lang="en-US" sz="2000" i="1" dirty="0"/>
          </a:p>
          <a:p>
            <a:pPr marL="342900" lvl="0" indent="-342900">
              <a:buFont typeface="+mj-lt"/>
              <a:buAutoNum type="arabicPeriod"/>
            </a:pPr>
            <a:endParaRPr lang="en-US" sz="2000" dirty="0"/>
          </a:p>
          <a:p>
            <a:pPr marL="342900" lvl="0" indent="-342900">
              <a:buFont typeface="+mj-lt"/>
              <a:buAutoNum type="arabicPeriod"/>
            </a:pPr>
            <a:r>
              <a:rPr lang="en-US" dirty="0"/>
              <a:t>Alternative Fuel Activities at City of Houston – </a:t>
            </a:r>
            <a:r>
              <a:rPr lang="en-US" i="1" dirty="0"/>
              <a:t>Gary Glasscock, City of Houston</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H-GAC Clean Vehicles and Buy America – </a:t>
            </a:r>
            <a:r>
              <a:rPr lang="en-US" i="1" dirty="0"/>
              <a:t>Gilbert Washington, HGCCC</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Current Funding Announcements and Updates – </a:t>
            </a:r>
            <a:r>
              <a:rPr lang="en-US" i="1" dirty="0"/>
              <a:t>Gilbert Washington, HGCCC</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Announcements of Current &amp; Upcoming Activities</a:t>
            </a:r>
            <a:endParaRPr lang="en-US" sz="2000" dirty="0"/>
          </a:p>
          <a:p>
            <a:pPr marL="342900" lvl="0" indent="-342900">
              <a:buFont typeface="+mj-lt"/>
              <a:buAutoNum type="arabicPeriod"/>
            </a:pPr>
            <a:endParaRPr lang="en-US" sz="2000" dirty="0"/>
          </a:p>
          <a:p>
            <a:pPr marL="342900" lvl="0" indent="-342900">
              <a:buFont typeface="+mj-lt"/>
              <a:buAutoNum type="arabicPeriod"/>
            </a:pPr>
            <a:r>
              <a:rPr lang="en-US" dirty="0"/>
              <a:t>Adjourn meeting</a:t>
            </a:r>
            <a:endParaRPr lang="en-US" sz="2000" dirty="0"/>
          </a:p>
        </p:txBody>
      </p:sp>
    </p:spTree>
    <p:extLst>
      <p:ext uri="{BB962C8B-B14F-4D97-AF65-F5344CB8AC3E}">
        <p14:creationId xmlns:p14="http://schemas.microsoft.com/office/powerpoint/2010/main" val="2652066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0297-5792-4013-A66C-888D32EE9BE6}"/>
              </a:ext>
            </a:extLst>
          </p:cNvPr>
          <p:cNvSpPr>
            <a:spLocks noGrp="1"/>
          </p:cNvSpPr>
          <p:nvPr>
            <p:ph type="title"/>
          </p:nvPr>
        </p:nvSpPr>
        <p:spPr>
          <a:xfrm>
            <a:off x="628650" y="1079672"/>
            <a:ext cx="7886700" cy="506627"/>
          </a:xfrm>
        </p:spPr>
        <p:txBody>
          <a:bodyPr anchor="ctr">
            <a:normAutofit fontScale="90000"/>
          </a:bodyPr>
          <a:lstStyle/>
          <a:p>
            <a:r>
              <a:rPr lang="en-US" sz="3075"/>
              <a:t>H-GAC’s Strategies</a:t>
            </a:r>
          </a:p>
        </p:txBody>
      </p:sp>
      <p:graphicFrame>
        <p:nvGraphicFramePr>
          <p:cNvPr id="5" name="Content Placeholder 2">
            <a:extLst>
              <a:ext uri="{FF2B5EF4-FFF2-40B4-BE49-F238E27FC236}">
                <a16:creationId xmlns:a16="http://schemas.microsoft.com/office/drawing/2014/main" id="{41490876-0D31-43D6-BEBC-ABB1C9004072}"/>
              </a:ext>
            </a:extLst>
          </p:cNvPr>
          <p:cNvGraphicFramePr>
            <a:graphicFrameLocks noGrp="1"/>
          </p:cNvGraphicFramePr>
          <p:nvPr>
            <p:ph idx="1"/>
          </p:nvPr>
        </p:nvGraphicFramePr>
        <p:xfrm>
          <a:off x="628650" y="1634712"/>
          <a:ext cx="7886700" cy="3588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2769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Agenda</a:t>
            </a:r>
          </a:p>
        </p:txBody>
      </p:sp>
      <p:sp>
        <p:nvSpPr>
          <p:cNvPr id="3" name="Slide Number Placeholder 2"/>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E313EE9-96EA-41D2-B4AA-436C9FD3307D}"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
        <p:nvSpPr>
          <p:cNvPr id="8" name="Freeform 7"/>
          <p:cNvSpPr/>
          <p:nvPr/>
        </p:nvSpPr>
        <p:spPr>
          <a:xfrm>
            <a:off x="533400" y="1676400"/>
            <a:ext cx="8077200" cy="4876800"/>
          </a:xfrm>
          <a:custGeom>
            <a:avLst/>
            <a:gdLst>
              <a:gd name="connsiteX0" fmla="*/ 0 w 7391399"/>
              <a:gd name="connsiteY0" fmla="*/ 0 h 727928"/>
              <a:gd name="connsiteX1" fmla="*/ 7391399 w 7391399"/>
              <a:gd name="connsiteY1" fmla="*/ 0 h 727928"/>
              <a:gd name="connsiteX2" fmla="*/ 7391399 w 7391399"/>
              <a:gd name="connsiteY2" fmla="*/ 727928 h 727928"/>
              <a:gd name="connsiteX3" fmla="*/ 0 w 7391399"/>
              <a:gd name="connsiteY3" fmla="*/ 727928 h 727928"/>
              <a:gd name="connsiteX4" fmla="*/ 0 w 7391399"/>
              <a:gd name="connsiteY4" fmla="*/ 0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9" h="727928">
                <a:moveTo>
                  <a:pt x="0" y="0"/>
                </a:moveTo>
                <a:lnTo>
                  <a:pt x="7391399" y="0"/>
                </a:lnTo>
                <a:lnTo>
                  <a:pt x="7391399" y="727928"/>
                </a:lnTo>
                <a:lnTo>
                  <a:pt x="0" y="727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77" tIns="20320" rIns="113792" bIns="20320" numCol="1" spcCol="1270"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Introductions</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Alternative Fuel Activities at City of Houston – </a:t>
            </a:r>
            <a:r>
              <a:rPr kumimoji="0" lang="en-US" sz="18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Gary Glasscock, City of Houston</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H-GAC Clean Vehicles and Buy America – </a:t>
            </a:r>
            <a:r>
              <a:rPr kumimoji="0" lang="en-US" sz="18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Gilbert Washington, HGCCC</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Current Funding Announcements and Updates – </a:t>
            </a:r>
            <a:r>
              <a:rPr kumimoji="0" lang="en-US" sz="18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Gilbert Washington, HGCCC</a:t>
            </a: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1"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Announcements of Current &amp; Upcoming Activities</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rPr>
              <a:t>Adjourn meeting</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Tw Cen MT"/>
              <a:ea typeface="+mn-ea"/>
              <a:cs typeface="+mn-cs"/>
            </a:endParaRPr>
          </a:p>
        </p:txBody>
      </p:sp>
    </p:spTree>
    <p:extLst>
      <p:ext uri="{BB962C8B-B14F-4D97-AF65-F5344CB8AC3E}">
        <p14:creationId xmlns:p14="http://schemas.microsoft.com/office/powerpoint/2010/main" val="2724505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2021 Quarterly Meeting Schedule</a:t>
            </a:r>
          </a:p>
        </p:txBody>
      </p:sp>
      <p:sp>
        <p:nvSpPr>
          <p:cNvPr id="3" name="Slide Number Placeholder 2"/>
          <p:cNvSpPr>
            <a:spLocks noGrp="1"/>
          </p:cNvSpPr>
          <p:nvPr>
            <p:ph type="sldNum" sz="quarter" idx="12"/>
          </p:nvPr>
        </p:nvSpPr>
        <p:spPr/>
        <p:txBody>
          <a:bodyPr>
            <a:normAutofit fontScale="85000" lnSpcReduction="20000"/>
          </a:bodyPr>
          <a:lstStyle/>
          <a:p>
            <a:fld id="{5E313EE9-96EA-41D2-B4AA-436C9FD3307D}" type="slidenum">
              <a:rPr lang="en-US" smtClean="0"/>
              <a:pPr/>
              <a:t>22</a:t>
            </a:fld>
            <a:endParaRPr lang="en-US"/>
          </a:p>
        </p:txBody>
      </p:sp>
      <p:sp>
        <p:nvSpPr>
          <p:cNvPr id="4" name="Content Placeholder 3"/>
          <p:cNvSpPr>
            <a:spLocks noGrp="1"/>
          </p:cNvSpPr>
          <p:nvPr>
            <p:ph sz="quarter" idx="1"/>
          </p:nvPr>
        </p:nvSpPr>
        <p:spPr>
          <a:xfrm>
            <a:off x="612648" y="1600200"/>
            <a:ext cx="8153400" cy="4648200"/>
          </a:xfrm>
        </p:spPr>
        <p:txBody>
          <a:bodyPr numCol="1">
            <a:normAutofit/>
          </a:bodyPr>
          <a:lstStyle/>
          <a:p>
            <a:pPr lvl="1"/>
            <a:endParaRPr lang="en-US" sz="2800" dirty="0"/>
          </a:p>
          <a:p>
            <a:pPr lvl="1"/>
            <a:r>
              <a:rPr lang="en-US" sz="2800" dirty="0"/>
              <a:t>January 27</a:t>
            </a:r>
            <a:r>
              <a:rPr lang="en-US" sz="2800" baseline="30000" dirty="0"/>
              <a:t>th</a:t>
            </a:r>
            <a:r>
              <a:rPr lang="en-US" sz="2800" dirty="0"/>
              <a:t>   		9:30-11am</a:t>
            </a:r>
            <a:endParaRPr lang="en-US" sz="3200" dirty="0"/>
          </a:p>
          <a:p>
            <a:pPr lvl="1"/>
            <a:r>
              <a:rPr lang="en-US" sz="2800" dirty="0"/>
              <a:t>April 28</a:t>
            </a:r>
            <a:r>
              <a:rPr lang="en-US" sz="2800" baseline="30000" dirty="0"/>
              <a:t>th</a:t>
            </a:r>
            <a:r>
              <a:rPr lang="en-US" sz="2800" dirty="0"/>
              <a:t>  		9:30-11am</a:t>
            </a:r>
            <a:endParaRPr lang="en-US" sz="3200" dirty="0"/>
          </a:p>
          <a:p>
            <a:pPr lvl="1"/>
            <a:r>
              <a:rPr lang="en-US" sz="2800" dirty="0"/>
              <a:t>August 11</a:t>
            </a:r>
            <a:r>
              <a:rPr lang="en-US" sz="2800" baseline="30000" dirty="0"/>
              <a:t>th</a:t>
            </a:r>
            <a:r>
              <a:rPr lang="en-US" sz="2800" dirty="0"/>
              <a:t>  		9:30-11am</a:t>
            </a:r>
            <a:endParaRPr lang="en-US" sz="3200" dirty="0"/>
          </a:p>
          <a:p>
            <a:pPr lvl="1"/>
            <a:r>
              <a:rPr lang="en-US" sz="2800" dirty="0"/>
              <a:t>November 10</a:t>
            </a:r>
            <a:r>
              <a:rPr lang="en-US" sz="2800" baseline="30000" dirty="0"/>
              <a:t>th</a:t>
            </a:r>
            <a:r>
              <a:rPr lang="en-US" sz="2800" dirty="0"/>
              <a:t> 	9:30-11am</a:t>
            </a:r>
            <a:endParaRPr lang="en-US" sz="3200" dirty="0"/>
          </a:p>
          <a:p>
            <a:pPr>
              <a:buNone/>
            </a:pP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Slide Number Placeholder 2"/>
          <p:cNvSpPr>
            <a:spLocks noGrp="1"/>
          </p:cNvSpPr>
          <p:nvPr>
            <p:ph type="sldNum" sz="quarter" idx="12"/>
          </p:nvPr>
        </p:nvSpPr>
        <p:spPr/>
        <p:txBody>
          <a:bodyPr>
            <a:normAutofit fontScale="85000" lnSpcReduction="20000"/>
          </a:bodyPr>
          <a:lstStyle/>
          <a:p>
            <a:fld id="{5E313EE9-96EA-41D2-B4AA-436C9FD3307D}" type="slidenum">
              <a:rPr lang="en-US" smtClean="0"/>
              <a:pPr/>
              <a:t>3</a:t>
            </a:fld>
            <a:endParaRPr lang="en-US"/>
          </a:p>
        </p:txBody>
      </p:sp>
      <p:sp>
        <p:nvSpPr>
          <p:cNvPr id="5" name="Freeform 4"/>
          <p:cNvSpPr/>
          <p:nvPr/>
        </p:nvSpPr>
        <p:spPr>
          <a:xfrm>
            <a:off x="2743200" y="1600200"/>
            <a:ext cx="5715000" cy="1524000"/>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87343" rIns="123536" bIns="87343" numCol="1" spcCol="1270" anchor="ctr" anchorCtr="0">
            <a:noAutofit/>
          </a:bodyPr>
          <a:lstStyle/>
          <a:p>
            <a:pPr marL="171450" lvl="1" indent="-171450" algn="l" defTabSz="844550">
              <a:lnSpc>
                <a:spcPct val="90000"/>
              </a:lnSpc>
              <a:spcBef>
                <a:spcPct val="0"/>
              </a:spcBef>
              <a:spcAft>
                <a:spcPct val="15000"/>
              </a:spcAft>
              <a:buChar char="••"/>
            </a:pPr>
            <a:r>
              <a:rPr lang="en-US" kern="1200" dirty="0">
                <a:latin typeface="+mj-lt"/>
              </a:rPr>
              <a:t>Sandra Holliday, Air Quality Program Manager </a:t>
            </a:r>
          </a:p>
          <a:p>
            <a:pPr marL="171450" lvl="1" indent="-171450" defTabSz="844550">
              <a:lnSpc>
                <a:spcPct val="90000"/>
              </a:lnSpc>
              <a:spcBef>
                <a:spcPct val="0"/>
              </a:spcBef>
              <a:spcAft>
                <a:spcPct val="15000"/>
              </a:spcAft>
              <a:buFontTx/>
              <a:buChar char="••"/>
            </a:pPr>
            <a:r>
              <a:rPr lang="en-US" dirty="0"/>
              <a:t>Andrew DeCandis, Planner</a:t>
            </a:r>
          </a:p>
          <a:p>
            <a:pPr marL="171450" lvl="1" indent="-171450" defTabSz="844550">
              <a:lnSpc>
                <a:spcPct val="90000"/>
              </a:lnSpc>
              <a:spcBef>
                <a:spcPct val="0"/>
              </a:spcBef>
              <a:spcAft>
                <a:spcPct val="15000"/>
              </a:spcAft>
              <a:buFontTx/>
              <a:buChar char="••"/>
            </a:pPr>
            <a:r>
              <a:rPr lang="en-US" dirty="0"/>
              <a:t>Ben Finley, Program Coordinator</a:t>
            </a:r>
          </a:p>
          <a:p>
            <a:pPr marL="171450" lvl="1" indent="-171450" defTabSz="844550">
              <a:lnSpc>
                <a:spcPct val="90000"/>
              </a:lnSpc>
              <a:spcBef>
                <a:spcPct val="0"/>
              </a:spcBef>
              <a:spcAft>
                <a:spcPct val="15000"/>
              </a:spcAft>
              <a:buFontTx/>
              <a:buChar char="••"/>
            </a:pPr>
            <a:r>
              <a:rPr lang="en-US" dirty="0"/>
              <a:t>Gilbert Washington, Program Coordinator</a:t>
            </a:r>
          </a:p>
        </p:txBody>
      </p:sp>
      <p:sp>
        <p:nvSpPr>
          <p:cNvPr id="6" name="Freeform 5"/>
          <p:cNvSpPr/>
          <p:nvPr/>
        </p:nvSpPr>
        <p:spPr>
          <a:xfrm>
            <a:off x="304800" y="1934964"/>
            <a:ext cx="2057400" cy="854471"/>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6324" tIns="100129" rIns="136324" bIns="100129" numCol="1" spcCol="1270" anchor="ctr" anchorCtr="0">
            <a:noAutofit/>
          </a:bodyPr>
          <a:lstStyle/>
          <a:p>
            <a:pPr lvl="0" algn="ctr" defTabSz="844550">
              <a:lnSpc>
                <a:spcPct val="90000"/>
              </a:lnSpc>
              <a:spcBef>
                <a:spcPct val="0"/>
              </a:spcBef>
              <a:spcAft>
                <a:spcPct val="35000"/>
              </a:spcAft>
            </a:pPr>
            <a:r>
              <a:rPr lang="en-US" sz="1900" b="1" kern="1200" dirty="0">
                <a:latin typeface="+mj-lt"/>
              </a:rPr>
              <a:t>Houston-Galveston Clean Cities Coalition</a:t>
            </a:r>
          </a:p>
        </p:txBody>
      </p:sp>
      <p:sp>
        <p:nvSpPr>
          <p:cNvPr id="7" name="Freeform 6"/>
          <p:cNvSpPr/>
          <p:nvPr/>
        </p:nvSpPr>
        <p:spPr>
          <a:xfrm>
            <a:off x="2743200" y="3429000"/>
            <a:ext cx="5715000" cy="1219200"/>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87342" rIns="123536" bIns="87343" numCol="2" spcCol="1270" anchor="ctr" anchorCtr="0">
            <a:noAutofit/>
          </a:bodyPr>
          <a:lstStyle/>
          <a:p>
            <a:pPr lvl="0" fontAlgn="base">
              <a:spcBef>
                <a:spcPct val="0"/>
              </a:spcBef>
              <a:spcAft>
                <a:spcPct val="0"/>
              </a:spcAft>
              <a:buFont typeface="Arial" pitchFamily="34" charset="0"/>
              <a:buChar char="•"/>
            </a:pPr>
            <a:endParaRPr lang="en-US" sz="1550" b="1" dirty="0">
              <a:latin typeface="+mj-lt"/>
            </a:endParaRPr>
          </a:p>
          <a:p>
            <a:pPr lvl="0" fontAlgn="base">
              <a:spcBef>
                <a:spcPct val="0"/>
              </a:spcBef>
              <a:spcAft>
                <a:spcPct val="0"/>
              </a:spcAft>
              <a:buFont typeface="Arial" pitchFamily="34" charset="0"/>
              <a:buChar char="•"/>
            </a:pPr>
            <a:r>
              <a:rPr lang="en-US" sz="1550" b="1" dirty="0">
                <a:latin typeface="+mj-lt"/>
              </a:rPr>
              <a:t>Chair</a:t>
            </a:r>
            <a:r>
              <a:rPr lang="en-US" sz="1550" dirty="0">
                <a:latin typeface="+mj-lt"/>
              </a:rPr>
              <a:t> – Chris George</a:t>
            </a:r>
          </a:p>
          <a:p>
            <a:pPr lvl="0" fontAlgn="base">
              <a:spcBef>
                <a:spcPct val="0"/>
              </a:spcBef>
              <a:spcAft>
                <a:spcPct val="0"/>
              </a:spcAft>
              <a:buFont typeface="Arial" pitchFamily="34" charset="0"/>
              <a:buChar char="•"/>
            </a:pPr>
            <a:r>
              <a:rPr lang="en-US" sz="1550" b="1" dirty="0">
                <a:latin typeface="+mj-lt"/>
              </a:rPr>
              <a:t>Vice Chair </a:t>
            </a:r>
            <a:r>
              <a:rPr lang="en-US" sz="1550" dirty="0">
                <a:latin typeface="+mj-lt"/>
              </a:rPr>
              <a:t>– Vincent Sanders</a:t>
            </a:r>
          </a:p>
          <a:p>
            <a:pPr lvl="0" eaLnBrk="0" fontAlgn="base" hangingPunct="0">
              <a:spcBef>
                <a:spcPct val="0"/>
              </a:spcBef>
              <a:spcAft>
                <a:spcPct val="0"/>
              </a:spcAft>
            </a:pPr>
            <a:endParaRPr lang="en-US" sz="1550" dirty="0">
              <a:latin typeface="+mj-lt"/>
            </a:endParaRPr>
          </a:p>
          <a:p>
            <a:pPr lvl="0" eaLnBrk="0" fontAlgn="base" hangingPunct="0">
              <a:spcBef>
                <a:spcPct val="0"/>
              </a:spcBef>
              <a:spcAft>
                <a:spcPct val="0"/>
              </a:spcAft>
            </a:pPr>
            <a:endParaRPr lang="en-US" sz="1550" dirty="0">
              <a:latin typeface="+mj-lt"/>
            </a:endParaRPr>
          </a:p>
          <a:p>
            <a:pPr lvl="0" eaLnBrk="0" fontAlgn="base" hangingPunct="0">
              <a:spcBef>
                <a:spcPct val="0"/>
              </a:spcBef>
              <a:spcAft>
                <a:spcPct val="0"/>
              </a:spcAft>
            </a:pPr>
            <a:endParaRPr lang="en-US" sz="1550" dirty="0">
              <a:latin typeface="+mj-lt"/>
            </a:endParaRPr>
          </a:p>
          <a:p>
            <a:pPr lvl="0" eaLnBrk="0" fontAlgn="base" hangingPunct="0">
              <a:spcBef>
                <a:spcPct val="0"/>
              </a:spcBef>
              <a:spcAft>
                <a:spcPct val="0"/>
              </a:spcAft>
              <a:buFont typeface="Arial" pitchFamily="34" charset="0"/>
              <a:buChar char="•"/>
            </a:pPr>
            <a:endParaRPr lang="en-US" sz="1400" dirty="0">
              <a:latin typeface="+mj-lt"/>
            </a:endParaRPr>
          </a:p>
          <a:p>
            <a:pPr lvl="0" eaLnBrk="0" fontAlgn="base" hangingPunct="0">
              <a:spcBef>
                <a:spcPct val="0"/>
              </a:spcBef>
              <a:spcAft>
                <a:spcPct val="0"/>
              </a:spcAft>
              <a:buFont typeface="Arial" pitchFamily="34" charset="0"/>
              <a:buChar char="•"/>
            </a:pPr>
            <a:endParaRPr lang="en-US" sz="1400" dirty="0">
              <a:latin typeface="+mj-lt"/>
            </a:endParaRPr>
          </a:p>
        </p:txBody>
      </p:sp>
      <p:sp>
        <p:nvSpPr>
          <p:cNvPr id="8" name="Freeform 7"/>
          <p:cNvSpPr/>
          <p:nvPr/>
        </p:nvSpPr>
        <p:spPr>
          <a:xfrm>
            <a:off x="230414" y="3611364"/>
            <a:ext cx="2057400" cy="854471"/>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6324" tIns="100129" rIns="136324" bIns="100129" numCol="1" spcCol="1270" anchor="ctr" anchorCtr="0">
            <a:noAutofit/>
          </a:bodyPr>
          <a:lstStyle/>
          <a:p>
            <a:pPr lvl="0" algn="ctr" defTabSz="844550">
              <a:lnSpc>
                <a:spcPct val="90000"/>
              </a:lnSpc>
              <a:spcBef>
                <a:spcPct val="0"/>
              </a:spcBef>
              <a:spcAft>
                <a:spcPct val="35000"/>
              </a:spcAft>
            </a:pPr>
            <a:r>
              <a:rPr lang="en-US" sz="1900" b="1" kern="1200" dirty="0">
                <a:latin typeface="+mj-lt"/>
              </a:rPr>
              <a:t> 2021</a:t>
            </a:r>
          </a:p>
          <a:p>
            <a:pPr lvl="0" algn="ctr" defTabSz="844550">
              <a:lnSpc>
                <a:spcPct val="90000"/>
              </a:lnSpc>
              <a:spcBef>
                <a:spcPct val="0"/>
              </a:spcBef>
              <a:spcAft>
                <a:spcPct val="35000"/>
              </a:spcAft>
            </a:pPr>
            <a:r>
              <a:rPr lang="en-US" sz="1900" b="1" kern="1200" dirty="0">
                <a:latin typeface="+mj-lt"/>
              </a:rPr>
              <a:t>Advisory Board</a:t>
            </a:r>
          </a:p>
        </p:txBody>
      </p:sp>
      <p:sp>
        <p:nvSpPr>
          <p:cNvPr id="9" name="Freeform 8"/>
          <p:cNvSpPr/>
          <p:nvPr/>
        </p:nvSpPr>
        <p:spPr>
          <a:xfrm>
            <a:off x="2743200" y="5264943"/>
            <a:ext cx="5806440" cy="1059657"/>
          </a:xfrm>
          <a:custGeom>
            <a:avLst/>
            <a:gdLst>
              <a:gd name="connsiteX0" fmla="*/ 174629 w 1047750"/>
              <a:gd name="connsiteY0" fmla="*/ 0 h 3901440"/>
              <a:gd name="connsiteX1" fmla="*/ 873121 w 1047750"/>
              <a:gd name="connsiteY1" fmla="*/ 0 h 3901440"/>
              <a:gd name="connsiteX2" fmla="*/ 996602 w 1047750"/>
              <a:gd name="connsiteY2" fmla="*/ 51148 h 3901440"/>
              <a:gd name="connsiteX3" fmla="*/ 1047749 w 1047750"/>
              <a:gd name="connsiteY3" fmla="*/ 174629 h 3901440"/>
              <a:gd name="connsiteX4" fmla="*/ 1047750 w 1047750"/>
              <a:gd name="connsiteY4" fmla="*/ 3901440 h 3901440"/>
              <a:gd name="connsiteX5" fmla="*/ 1047750 w 1047750"/>
              <a:gd name="connsiteY5" fmla="*/ 3901440 h 3901440"/>
              <a:gd name="connsiteX6" fmla="*/ 1047750 w 1047750"/>
              <a:gd name="connsiteY6" fmla="*/ 3901440 h 3901440"/>
              <a:gd name="connsiteX7" fmla="*/ 0 w 1047750"/>
              <a:gd name="connsiteY7" fmla="*/ 3901440 h 3901440"/>
              <a:gd name="connsiteX8" fmla="*/ 0 w 1047750"/>
              <a:gd name="connsiteY8" fmla="*/ 3901440 h 3901440"/>
              <a:gd name="connsiteX9" fmla="*/ 0 w 1047750"/>
              <a:gd name="connsiteY9" fmla="*/ 3901440 h 3901440"/>
              <a:gd name="connsiteX10" fmla="*/ 0 w 1047750"/>
              <a:gd name="connsiteY10" fmla="*/ 174629 h 3901440"/>
              <a:gd name="connsiteX11" fmla="*/ 51148 w 1047750"/>
              <a:gd name="connsiteY11" fmla="*/ 51148 h 3901440"/>
              <a:gd name="connsiteX12" fmla="*/ 174629 w 1047750"/>
              <a:gd name="connsiteY12" fmla="*/ 1 h 3901440"/>
              <a:gd name="connsiteX13" fmla="*/ 174629 w 1047750"/>
              <a:gd name="connsiteY13"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0" h="3901440">
                <a:moveTo>
                  <a:pt x="1047750" y="650256"/>
                </a:moveTo>
                <a:lnTo>
                  <a:pt x="1047750" y="3251184"/>
                </a:lnTo>
                <a:cubicBezTo>
                  <a:pt x="1047750" y="3423644"/>
                  <a:pt x="1042809" y="3589037"/>
                  <a:pt x="1034014" y="3710982"/>
                </a:cubicBezTo>
                <a:cubicBezTo>
                  <a:pt x="1025219" y="3832927"/>
                  <a:pt x="1013290" y="3901438"/>
                  <a:pt x="1000853" y="3901434"/>
                </a:cubicBezTo>
                <a:cubicBezTo>
                  <a:pt x="667235" y="3901434"/>
                  <a:pt x="333617" y="3901438"/>
                  <a:pt x="0" y="3901438"/>
                </a:cubicBezTo>
                <a:lnTo>
                  <a:pt x="0" y="3901438"/>
                </a:lnTo>
                <a:lnTo>
                  <a:pt x="0" y="3901438"/>
                </a:lnTo>
                <a:lnTo>
                  <a:pt x="0" y="2"/>
                </a:lnTo>
                <a:lnTo>
                  <a:pt x="0" y="2"/>
                </a:lnTo>
                <a:lnTo>
                  <a:pt x="0" y="2"/>
                </a:lnTo>
                <a:lnTo>
                  <a:pt x="1000853" y="2"/>
                </a:lnTo>
                <a:cubicBezTo>
                  <a:pt x="1013291" y="2"/>
                  <a:pt x="1025219" y="68509"/>
                  <a:pt x="1034014" y="190458"/>
                </a:cubicBezTo>
                <a:cubicBezTo>
                  <a:pt x="1042809" y="312403"/>
                  <a:pt x="1047750" y="477800"/>
                  <a:pt x="1047750" y="650256"/>
                </a:cubicBezTo>
                <a:lnTo>
                  <a:pt x="1047750" y="65025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2391" tIns="87342" rIns="123536" bIns="87343" numCol="1" spcCol="1270" anchor="ctr" anchorCtr="0">
            <a:noAutofit/>
          </a:bodyPr>
          <a:lstStyle/>
          <a:p>
            <a:pPr marL="171450" lvl="1" indent="-171450" algn="l" defTabSz="844550">
              <a:lnSpc>
                <a:spcPct val="90000"/>
              </a:lnSpc>
              <a:spcBef>
                <a:spcPct val="0"/>
              </a:spcBef>
              <a:spcAft>
                <a:spcPct val="15000"/>
              </a:spcAft>
              <a:buFont typeface="Arial" pitchFamily="34" charset="0"/>
              <a:buChar char="•"/>
            </a:pPr>
            <a:r>
              <a:rPr lang="en-US" sz="1900" i="1" dirty="0">
                <a:latin typeface="+mj-lt"/>
              </a:rPr>
              <a:t>Attending in person</a:t>
            </a:r>
          </a:p>
          <a:p>
            <a:pPr marL="171450" lvl="1" indent="-171450" algn="l" defTabSz="844550">
              <a:lnSpc>
                <a:spcPct val="90000"/>
              </a:lnSpc>
              <a:spcBef>
                <a:spcPct val="0"/>
              </a:spcBef>
              <a:spcAft>
                <a:spcPct val="15000"/>
              </a:spcAft>
              <a:buFont typeface="Arial" pitchFamily="34" charset="0"/>
              <a:buChar char="•"/>
            </a:pPr>
            <a:r>
              <a:rPr lang="en-US" sz="1900" i="1" kern="1200" dirty="0">
                <a:latin typeface="+mj-lt"/>
              </a:rPr>
              <a:t>Attending via conference call</a:t>
            </a:r>
          </a:p>
        </p:txBody>
      </p:sp>
      <p:sp>
        <p:nvSpPr>
          <p:cNvPr id="10" name="Freeform 9"/>
          <p:cNvSpPr/>
          <p:nvPr/>
        </p:nvSpPr>
        <p:spPr>
          <a:xfrm>
            <a:off x="304800" y="5367535"/>
            <a:ext cx="2057400" cy="854471"/>
          </a:xfrm>
          <a:custGeom>
            <a:avLst/>
            <a:gdLst>
              <a:gd name="connsiteX0" fmla="*/ 0 w 2194560"/>
              <a:gd name="connsiteY0" fmla="*/ 218286 h 1309687"/>
              <a:gd name="connsiteX1" fmla="*/ 63935 w 2194560"/>
              <a:gd name="connsiteY1" fmla="*/ 63935 h 1309687"/>
              <a:gd name="connsiteX2" fmla="*/ 218287 w 2194560"/>
              <a:gd name="connsiteY2" fmla="*/ 1 h 1309687"/>
              <a:gd name="connsiteX3" fmla="*/ 1976274 w 2194560"/>
              <a:gd name="connsiteY3" fmla="*/ 0 h 1309687"/>
              <a:gd name="connsiteX4" fmla="*/ 2130625 w 2194560"/>
              <a:gd name="connsiteY4" fmla="*/ 63935 h 1309687"/>
              <a:gd name="connsiteX5" fmla="*/ 2194559 w 2194560"/>
              <a:gd name="connsiteY5" fmla="*/ 218287 h 1309687"/>
              <a:gd name="connsiteX6" fmla="*/ 2194560 w 2194560"/>
              <a:gd name="connsiteY6" fmla="*/ 1091401 h 1309687"/>
              <a:gd name="connsiteX7" fmla="*/ 2130625 w 2194560"/>
              <a:gd name="connsiteY7" fmla="*/ 1245753 h 1309687"/>
              <a:gd name="connsiteX8" fmla="*/ 1976273 w 2194560"/>
              <a:gd name="connsiteY8" fmla="*/ 1309687 h 1309687"/>
              <a:gd name="connsiteX9" fmla="*/ 218286 w 2194560"/>
              <a:gd name="connsiteY9" fmla="*/ 1309687 h 1309687"/>
              <a:gd name="connsiteX10" fmla="*/ 63934 w 2194560"/>
              <a:gd name="connsiteY10" fmla="*/ 1245752 h 1309687"/>
              <a:gd name="connsiteX11" fmla="*/ 0 w 2194560"/>
              <a:gd name="connsiteY11" fmla="*/ 1091400 h 1309687"/>
              <a:gd name="connsiteX12" fmla="*/ 0 w 2194560"/>
              <a:gd name="connsiteY12"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4560" h="1309687">
                <a:moveTo>
                  <a:pt x="0" y="218286"/>
                </a:moveTo>
                <a:cubicBezTo>
                  <a:pt x="0" y="160393"/>
                  <a:pt x="22998" y="104871"/>
                  <a:pt x="63935" y="63935"/>
                </a:cubicBezTo>
                <a:cubicBezTo>
                  <a:pt x="104872" y="22998"/>
                  <a:pt x="160394" y="1"/>
                  <a:pt x="218287" y="1"/>
                </a:cubicBezTo>
                <a:lnTo>
                  <a:pt x="1976274" y="0"/>
                </a:lnTo>
                <a:cubicBezTo>
                  <a:pt x="2034167" y="0"/>
                  <a:pt x="2089689" y="22998"/>
                  <a:pt x="2130625" y="63935"/>
                </a:cubicBezTo>
                <a:cubicBezTo>
                  <a:pt x="2171562" y="104872"/>
                  <a:pt x="2194559" y="160394"/>
                  <a:pt x="2194559" y="218287"/>
                </a:cubicBezTo>
                <a:cubicBezTo>
                  <a:pt x="2194559" y="509325"/>
                  <a:pt x="2194560" y="800363"/>
                  <a:pt x="2194560" y="1091401"/>
                </a:cubicBezTo>
                <a:cubicBezTo>
                  <a:pt x="2194560" y="1149294"/>
                  <a:pt x="2171562" y="1204816"/>
                  <a:pt x="2130625" y="1245753"/>
                </a:cubicBezTo>
                <a:cubicBezTo>
                  <a:pt x="2089688" y="1286690"/>
                  <a:pt x="2034166" y="1309687"/>
                  <a:pt x="1976273" y="1309687"/>
                </a:cubicBezTo>
                <a:lnTo>
                  <a:pt x="218286" y="1309687"/>
                </a:lnTo>
                <a:cubicBezTo>
                  <a:pt x="160393" y="1309687"/>
                  <a:pt x="104871" y="1286689"/>
                  <a:pt x="63934" y="1245752"/>
                </a:cubicBezTo>
                <a:cubicBezTo>
                  <a:pt x="22997" y="1204815"/>
                  <a:pt x="0" y="1149293"/>
                  <a:pt x="0" y="1091400"/>
                </a:cubicBezTo>
                <a:lnTo>
                  <a:pt x="0" y="218286"/>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36324" tIns="100129" rIns="136324" bIns="100129" numCol="1" spcCol="1270" anchor="ctr" anchorCtr="0">
            <a:noAutofit/>
          </a:bodyPr>
          <a:lstStyle/>
          <a:p>
            <a:pPr lvl="0" algn="ctr" defTabSz="844550">
              <a:lnSpc>
                <a:spcPct val="90000"/>
              </a:lnSpc>
              <a:spcBef>
                <a:spcPct val="0"/>
              </a:spcBef>
              <a:spcAft>
                <a:spcPct val="35000"/>
              </a:spcAft>
            </a:pPr>
            <a:r>
              <a:rPr lang="en-US" sz="1900" b="1" dirty="0">
                <a:latin typeface="+mj-lt"/>
              </a:rPr>
              <a:t>Stakeholders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Meeting Agenda</a:t>
            </a:r>
          </a:p>
        </p:txBody>
      </p:sp>
      <p:sp>
        <p:nvSpPr>
          <p:cNvPr id="3" name="Slide Number Placeholder 2"/>
          <p:cNvSpPr>
            <a:spLocks noGrp="1"/>
          </p:cNvSpPr>
          <p:nvPr>
            <p:ph type="sldNum" sz="quarter" idx="12"/>
          </p:nvPr>
        </p:nvSpPr>
        <p:spPr/>
        <p:txBody>
          <a:bodyPr>
            <a:normAutofit fontScale="85000" lnSpcReduction="20000"/>
          </a:bodyPr>
          <a:lstStyle/>
          <a:p>
            <a:fld id="{5E313EE9-96EA-41D2-B4AA-436C9FD3307D}" type="slidenum">
              <a:rPr lang="en-US" smtClean="0"/>
              <a:pPr/>
              <a:t>4</a:t>
            </a:fld>
            <a:endParaRPr lang="en-US"/>
          </a:p>
        </p:txBody>
      </p:sp>
      <p:sp>
        <p:nvSpPr>
          <p:cNvPr id="8" name="Freeform 7"/>
          <p:cNvSpPr/>
          <p:nvPr/>
        </p:nvSpPr>
        <p:spPr>
          <a:xfrm>
            <a:off x="533400" y="1676400"/>
            <a:ext cx="8077200" cy="4876800"/>
          </a:xfrm>
          <a:custGeom>
            <a:avLst/>
            <a:gdLst>
              <a:gd name="connsiteX0" fmla="*/ 0 w 7391399"/>
              <a:gd name="connsiteY0" fmla="*/ 0 h 727928"/>
              <a:gd name="connsiteX1" fmla="*/ 7391399 w 7391399"/>
              <a:gd name="connsiteY1" fmla="*/ 0 h 727928"/>
              <a:gd name="connsiteX2" fmla="*/ 7391399 w 7391399"/>
              <a:gd name="connsiteY2" fmla="*/ 727928 h 727928"/>
              <a:gd name="connsiteX3" fmla="*/ 0 w 7391399"/>
              <a:gd name="connsiteY3" fmla="*/ 727928 h 727928"/>
              <a:gd name="connsiteX4" fmla="*/ 0 w 7391399"/>
              <a:gd name="connsiteY4" fmla="*/ 0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399" h="727928">
                <a:moveTo>
                  <a:pt x="0" y="0"/>
                </a:moveTo>
                <a:lnTo>
                  <a:pt x="7391399" y="0"/>
                </a:lnTo>
                <a:lnTo>
                  <a:pt x="7391399" y="727928"/>
                </a:lnTo>
                <a:lnTo>
                  <a:pt x="0" y="727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4677" tIns="20320" rIns="113792" bIns="20320" numCol="1" spcCol="1270" anchor="t" anchorCtr="0">
            <a:noAutofit/>
          </a:bodyPr>
          <a:lstStyle/>
          <a:p>
            <a:pPr marL="342900" lvl="0" indent="-342900">
              <a:buFont typeface="+mj-lt"/>
              <a:buAutoNum type="arabicPeriod"/>
            </a:pPr>
            <a:r>
              <a:rPr lang="en-US" dirty="0"/>
              <a:t>Introductions</a:t>
            </a:r>
            <a:endParaRPr lang="en-US" sz="2000" i="1" dirty="0"/>
          </a:p>
          <a:p>
            <a:pPr marL="342900" lvl="0" indent="-342900">
              <a:buFont typeface="+mj-lt"/>
              <a:buAutoNum type="arabicPeriod"/>
            </a:pPr>
            <a:endParaRPr lang="en-US" sz="2000" dirty="0"/>
          </a:p>
          <a:p>
            <a:pPr marL="342900" lvl="0" indent="-342900">
              <a:buFont typeface="+mj-lt"/>
              <a:buAutoNum type="arabicPeriod"/>
            </a:pPr>
            <a:r>
              <a:rPr lang="en-US" dirty="0"/>
              <a:t>Alternative Fuel Activities at City of Houston – </a:t>
            </a:r>
            <a:r>
              <a:rPr lang="en-US" i="1" dirty="0"/>
              <a:t>Gary Glasscock, City of Houston</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H-GAC Clean Vehicles and Buy America – </a:t>
            </a:r>
            <a:r>
              <a:rPr lang="en-US" i="1" dirty="0"/>
              <a:t>Gilbert Washington, HGCCC</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Current Funding Announcements and Updates – </a:t>
            </a:r>
            <a:r>
              <a:rPr lang="en-US" i="1" dirty="0"/>
              <a:t>Gilbert Washington, HGCCC</a:t>
            </a:r>
            <a:endParaRPr lang="en-US" sz="2000" i="1" dirty="0"/>
          </a:p>
          <a:p>
            <a:pPr marL="342900" lvl="0" indent="-342900">
              <a:buFont typeface="+mj-lt"/>
              <a:buAutoNum type="arabicPeriod"/>
            </a:pPr>
            <a:endParaRPr lang="en-US" sz="2000" i="1" dirty="0"/>
          </a:p>
          <a:p>
            <a:pPr marL="342900" lvl="0" indent="-342900">
              <a:buFont typeface="+mj-lt"/>
              <a:buAutoNum type="arabicPeriod"/>
            </a:pPr>
            <a:r>
              <a:rPr lang="en-US" dirty="0"/>
              <a:t>Announcements of Current &amp; Upcoming Activities</a:t>
            </a:r>
            <a:endParaRPr lang="en-US" sz="2000" dirty="0"/>
          </a:p>
          <a:p>
            <a:pPr marL="342900" lvl="0" indent="-342900">
              <a:buFont typeface="+mj-lt"/>
              <a:buAutoNum type="arabicPeriod"/>
            </a:pPr>
            <a:endParaRPr lang="en-US" sz="2000" dirty="0"/>
          </a:p>
          <a:p>
            <a:pPr marL="342900" lvl="0" indent="-342900">
              <a:buFont typeface="+mj-lt"/>
              <a:buAutoNum type="arabicPeriod"/>
            </a:pPr>
            <a:r>
              <a:rPr lang="en-US" dirty="0"/>
              <a:t>Adjourn meeting</a:t>
            </a:r>
            <a:endParaRPr lang="en-US" sz="2000" dirty="0"/>
          </a:p>
        </p:txBody>
      </p:sp>
    </p:spTree>
    <p:extLst>
      <p:ext uri="{BB962C8B-B14F-4D97-AF65-F5344CB8AC3E}">
        <p14:creationId xmlns:p14="http://schemas.microsoft.com/office/powerpoint/2010/main" val="313348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0136764-CEC5-462E-AEA9-4AA1CF15E3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284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4" name="Rectangle 53">
            <a:extLst>
              <a:ext uri="{FF2B5EF4-FFF2-40B4-BE49-F238E27FC236}">
                <a16:creationId xmlns:a16="http://schemas.microsoft.com/office/drawing/2014/main" id="{12E2F1EB-DD93-49F9-8F7D-3DE282902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857250"/>
            <a:ext cx="343855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59F6235-3FF4-49BD-A285-CD7B84718862}"/>
              </a:ext>
            </a:extLst>
          </p:cNvPr>
          <p:cNvSpPr>
            <a:spLocks noGrp="1"/>
          </p:cNvSpPr>
          <p:nvPr>
            <p:ph type="ctrTitle"/>
          </p:nvPr>
        </p:nvSpPr>
        <p:spPr>
          <a:xfrm>
            <a:off x="243757" y="1065750"/>
            <a:ext cx="2744435" cy="1613950"/>
          </a:xfrm>
        </p:spPr>
        <p:txBody>
          <a:bodyPr>
            <a:normAutofit/>
          </a:bodyPr>
          <a:lstStyle/>
          <a:p>
            <a:r>
              <a:rPr lang="en-US" sz="3300" dirty="0">
                <a:solidFill>
                  <a:srgbClr val="FFFFFF"/>
                </a:solidFill>
              </a:rPr>
              <a:t>Fleet Management Department</a:t>
            </a:r>
          </a:p>
        </p:txBody>
      </p:sp>
      <p:sp>
        <p:nvSpPr>
          <p:cNvPr id="3" name="Subtitle 2">
            <a:extLst>
              <a:ext uri="{FF2B5EF4-FFF2-40B4-BE49-F238E27FC236}">
                <a16:creationId xmlns:a16="http://schemas.microsoft.com/office/drawing/2014/main" id="{9A2AFD22-A825-4563-8C5D-6579D7953051}"/>
              </a:ext>
            </a:extLst>
          </p:cNvPr>
          <p:cNvSpPr>
            <a:spLocks noGrp="1"/>
          </p:cNvSpPr>
          <p:nvPr>
            <p:ph type="subTitle" idx="1"/>
          </p:nvPr>
        </p:nvSpPr>
        <p:spPr>
          <a:xfrm>
            <a:off x="70503" y="3540815"/>
            <a:ext cx="3245604" cy="1165860"/>
          </a:xfrm>
        </p:spPr>
        <p:txBody>
          <a:bodyPr>
            <a:normAutofit fontScale="92500" lnSpcReduction="10000"/>
          </a:bodyPr>
          <a:lstStyle/>
          <a:p>
            <a:r>
              <a:rPr lang="en-US" sz="1500" b="1" dirty="0">
                <a:solidFill>
                  <a:schemeClr val="bg1"/>
                </a:solidFill>
              </a:rPr>
              <a:t>STATUS REPORT: </a:t>
            </a:r>
          </a:p>
          <a:p>
            <a:r>
              <a:rPr lang="en-US" b="1" dirty="0">
                <a:solidFill>
                  <a:schemeClr val="bg1"/>
                </a:solidFill>
              </a:rPr>
              <a:t>BATTERY Electric Vehicle program</a:t>
            </a:r>
          </a:p>
          <a:p>
            <a:r>
              <a:rPr lang="en-US" sz="1500" b="1" dirty="0" err="1">
                <a:solidFill>
                  <a:schemeClr val="bg1"/>
                </a:solidFill>
              </a:rPr>
              <a:t>JuLY</a:t>
            </a:r>
            <a:r>
              <a:rPr lang="en-US" sz="1500" b="1" dirty="0">
                <a:solidFill>
                  <a:schemeClr val="bg1"/>
                </a:solidFill>
              </a:rPr>
              <a:t> 21, 2021</a:t>
            </a:r>
          </a:p>
        </p:txBody>
      </p:sp>
      <p:sp>
        <p:nvSpPr>
          <p:cNvPr id="56" name="Rectangle 55">
            <a:extLst>
              <a:ext uri="{FF2B5EF4-FFF2-40B4-BE49-F238E27FC236}">
                <a16:creationId xmlns:a16="http://schemas.microsoft.com/office/drawing/2014/main" id="{10D82C66-EAC6-46C6-AC04-27A5632D4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85725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DCF2CA89-CD8C-40CF-8273-C3FA6690BF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1098549"/>
            <a:ext cx="2741225" cy="2756136"/>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4" name="Picture 11" descr="City Seal BW2">
            <a:extLst>
              <a:ext uri="{FF2B5EF4-FFF2-40B4-BE49-F238E27FC236}">
                <a16:creationId xmlns:a16="http://schemas.microsoft.com/office/drawing/2014/main" id="{E57F5E94-6C38-46B6-A79C-1D3A757244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6424" y="1295350"/>
            <a:ext cx="2496312" cy="2362538"/>
          </a:xfrm>
          <a:prstGeom prst="rect">
            <a:avLst/>
          </a:prstGeom>
          <a:solidFill>
            <a:schemeClr val="bg1">
              <a:alpha val="54901"/>
            </a:schemeClr>
          </a:solidFill>
          <a:extLst>
            <a:ext uri="{91240B29-F687-4F45-9708-019B960494DF}">
              <a14:hiddenLine xmlns:a14="http://schemas.microsoft.com/office/drawing/2010/main" w="9525">
                <a:solidFill>
                  <a:srgbClr val="000000"/>
                </a:solidFill>
                <a:miter lim="800000"/>
                <a:headEnd/>
                <a:tailEnd/>
              </a14:hiddenLine>
            </a:ext>
          </a:extLst>
        </p:spPr>
      </p:pic>
      <p:sp>
        <p:nvSpPr>
          <p:cNvPr id="60" name="Rectangle 59">
            <a:extLst>
              <a:ext uri="{FF2B5EF4-FFF2-40B4-BE49-F238E27FC236}">
                <a16:creationId xmlns:a16="http://schemas.microsoft.com/office/drawing/2014/main" id="{1A82F9E0-1CBD-4E82-B740-B329F65F5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3901" y="1098549"/>
            <a:ext cx="2316342" cy="15811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62" name="Rectangle 61">
            <a:extLst>
              <a:ext uri="{FF2B5EF4-FFF2-40B4-BE49-F238E27FC236}">
                <a16:creationId xmlns:a16="http://schemas.microsoft.com/office/drawing/2014/main" id="{38EE5F1E-8455-462D-8415-D85B2D4B9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3967" y="3975336"/>
            <a:ext cx="2741225" cy="172696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64" name="Rectangle 63">
            <a:extLst>
              <a:ext uri="{FF2B5EF4-FFF2-40B4-BE49-F238E27FC236}">
                <a16:creationId xmlns:a16="http://schemas.microsoft.com/office/drawing/2014/main" id="{5404E500-F0A1-42F1-8F1A-179948E39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8716" y="2820433"/>
            <a:ext cx="2301526" cy="2856839"/>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pic>
        <p:nvPicPr>
          <p:cNvPr id="21" name="Picture 20">
            <a:extLst>
              <a:ext uri="{FF2B5EF4-FFF2-40B4-BE49-F238E27FC236}">
                <a16:creationId xmlns:a16="http://schemas.microsoft.com/office/drawing/2014/main" id="{4AF6A443-F0B0-4E06-945E-A05DE987E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680" y="3186784"/>
            <a:ext cx="1321597" cy="1577105"/>
          </a:xfrm>
          <a:prstGeom prst="rect">
            <a:avLst/>
          </a:prstGeom>
        </p:spPr>
      </p:pic>
    </p:spTree>
    <p:extLst>
      <p:ext uri="{BB962C8B-B14F-4D97-AF65-F5344CB8AC3E}">
        <p14:creationId xmlns:p14="http://schemas.microsoft.com/office/powerpoint/2010/main" val="249930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181637" y="882066"/>
            <a:ext cx="8082720" cy="544034"/>
          </a:xfrm>
        </p:spPr>
        <p:txBody>
          <a:bodyPr>
            <a:noAutofit/>
          </a:bodyPr>
          <a:lstStyle/>
          <a:p>
            <a:r>
              <a:rPr lang="en-US" sz="2700" dirty="0">
                <a:solidFill>
                  <a:schemeClr val="tx1">
                    <a:lumMod val="50000"/>
                    <a:lumOff val="50000"/>
                  </a:schemeClr>
                </a:solidFill>
              </a:rPr>
              <a:t>Battery Electric Vehicle Program:  </a:t>
            </a:r>
            <a:r>
              <a:rPr lang="en-US" sz="2700" b="1" i="1" dirty="0">
                <a:solidFill>
                  <a:schemeClr val="accent2"/>
                </a:solidFill>
              </a:rPr>
              <a:t>Current State</a:t>
            </a:r>
          </a:p>
        </p:txBody>
      </p:sp>
      <p:pic>
        <p:nvPicPr>
          <p:cNvPr id="4" name="Picture 3">
            <a:extLst>
              <a:ext uri="{FF2B5EF4-FFF2-40B4-BE49-F238E27FC236}">
                <a16:creationId xmlns:a16="http://schemas.microsoft.com/office/drawing/2014/main" id="{FB92F9D8-B629-4E7C-82C2-F95FC2A6B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287" y="930078"/>
            <a:ext cx="455894" cy="544034"/>
          </a:xfrm>
          <a:prstGeom prst="rect">
            <a:avLst/>
          </a:prstGeom>
        </p:spPr>
      </p:pic>
      <p:cxnSp>
        <p:nvCxnSpPr>
          <p:cNvPr id="7" name="Straight Connector 6">
            <a:extLst>
              <a:ext uri="{FF2B5EF4-FFF2-40B4-BE49-F238E27FC236}">
                <a16:creationId xmlns:a16="http://schemas.microsoft.com/office/drawing/2014/main" id="{44BDB145-1025-41CE-BF01-74D567AF43DB}"/>
              </a:ext>
            </a:extLst>
          </p:cNvPr>
          <p:cNvCxnSpPr/>
          <p:nvPr/>
        </p:nvCxnSpPr>
        <p:spPr>
          <a:xfrm>
            <a:off x="181638" y="1479782"/>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46EB2E8-390A-4894-A306-DD49C0DDF2DF}"/>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6</a:t>
            </a:fld>
            <a:endParaRPr lang="en-US">
              <a:latin typeface="Calibri" panose="020F0502020204030204"/>
            </a:endParaRPr>
          </a:p>
        </p:txBody>
      </p:sp>
      <p:pic>
        <p:nvPicPr>
          <p:cNvPr id="3074" name="Picture 2" descr="Largest Electric-Car Charging Site: Would You Believe Houston?">
            <a:extLst>
              <a:ext uri="{FF2B5EF4-FFF2-40B4-BE49-F238E27FC236}">
                <a16:creationId xmlns:a16="http://schemas.microsoft.com/office/drawing/2014/main" id="{FAACFC00-4E50-4D75-B0F2-077992953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38" y="3852957"/>
            <a:ext cx="2584559" cy="16615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13BC20-74C4-4037-9450-3445369A434E}"/>
              </a:ext>
            </a:extLst>
          </p:cNvPr>
          <p:cNvSpPr txBox="1"/>
          <p:nvPr/>
        </p:nvSpPr>
        <p:spPr>
          <a:xfrm>
            <a:off x="2429143" y="1824313"/>
            <a:ext cx="4130856" cy="1873590"/>
          </a:xfrm>
          <a:prstGeom prst="rect">
            <a:avLst/>
          </a:prstGeom>
          <a:noFill/>
          <a:ln>
            <a:solidFill>
              <a:schemeClr val="accent1"/>
            </a:solidFill>
          </a:ln>
        </p:spPr>
        <p:txBody>
          <a:bodyPr wrap="square" rtlCol="0">
            <a:spAutoFit/>
          </a:bodyPr>
          <a:lstStyle/>
          <a:p>
            <a:pPr defTabSz="342900">
              <a:spcAft>
                <a:spcPts val="450"/>
              </a:spcAft>
            </a:pPr>
            <a:r>
              <a:rPr lang="en-US" sz="1350" b="1" i="1" dirty="0">
                <a:solidFill>
                  <a:srgbClr val="000000"/>
                </a:solidFill>
                <a:latin typeface="Calibri" panose="020F0502020204030204"/>
              </a:rPr>
              <a:t>Vehicles</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15 Each, Chevy Bolts</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25 Each, Nissan </a:t>
            </a:r>
            <a:r>
              <a:rPr lang="en-US" sz="1275" dirty="0" err="1">
                <a:solidFill>
                  <a:srgbClr val="000000"/>
                </a:solidFill>
                <a:latin typeface="Calibri" panose="020F0502020204030204"/>
              </a:rPr>
              <a:t>Leafs</a:t>
            </a:r>
            <a:endParaRPr lang="en-US" sz="1275" dirty="0">
              <a:solidFill>
                <a:srgbClr val="000000"/>
              </a:solidFill>
              <a:latin typeface="Calibri" panose="020F0502020204030204"/>
            </a:endParaRPr>
          </a:p>
          <a:p>
            <a:pPr defTabSz="342900">
              <a:spcAft>
                <a:spcPts val="450"/>
              </a:spcAft>
            </a:pPr>
            <a:r>
              <a:rPr lang="en-US" sz="1350" b="1" i="1" dirty="0">
                <a:solidFill>
                  <a:srgbClr val="000000"/>
                </a:solidFill>
                <a:latin typeface="Calibri" panose="020F0502020204030204"/>
              </a:rPr>
              <a:t>Electric Vehicle Charging Infrastructure</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6 each, Chargers at City Hall Annex</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3 each, Chargers at 611 Walker</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1 each,  Charger at 2805 McKinney</a:t>
            </a:r>
          </a:p>
        </p:txBody>
      </p:sp>
      <p:pic>
        <p:nvPicPr>
          <p:cNvPr id="3076" name="Picture 4" descr="Press Releases">
            <a:extLst>
              <a:ext uri="{FF2B5EF4-FFF2-40B4-BE49-F238E27FC236}">
                <a16:creationId xmlns:a16="http://schemas.microsoft.com/office/drawing/2014/main" id="{CA21ECE0-2DCF-4298-A307-EA8C49E3A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1578" y="3833914"/>
            <a:ext cx="2690786" cy="167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0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188857" y="885844"/>
            <a:ext cx="8011273" cy="544034"/>
          </a:xfrm>
        </p:spPr>
        <p:txBody>
          <a:bodyPr>
            <a:noAutofit/>
          </a:bodyPr>
          <a:lstStyle/>
          <a:p>
            <a:r>
              <a:rPr lang="en-US" sz="2700" dirty="0">
                <a:solidFill>
                  <a:schemeClr val="tx1">
                    <a:lumMod val="50000"/>
                    <a:lumOff val="50000"/>
                  </a:schemeClr>
                </a:solidFill>
              </a:rPr>
              <a:t>Battery Electric Vehicle Program: </a:t>
            </a:r>
            <a:r>
              <a:rPr lang="en-US" sz="2700" b="1" i="1" dirty="0">
                <a:solidFill>
                  <a:schemeClr val="accent2"/>
                </a:solidFill>
              </a:rPr>
              <a:t>Light-Duty Vehicles</a:t>
            </a:r>
          </a:p>
        </p:txBody>
      </p:sp>
      <p:cxnSp>
        <p:nvCxnSpPr>
          <p:cNvPr id="7" name="Straight Connector 6">
            <a:extLst>
              <a:ext uri="{FF2B5EF4-FFF2-40B4-BE49-F238E27FC236}">
                <a16:creationId xmlns:a16="http://schemas.microsoft.com/office/drawing/2014/main" id="{44BDB145-1025-41CE-BF01-74D567AF43DB}"/>
              </a:ext>
            </a:extLst>
          </p:cNvPr>
          <p:cNvCxnSpPr/>
          <p:nvPr/>
        </p:nvCxnSpPr>
        <p:spPr>
          <a:xfrm>
            <a:off x="188857" y="1512281"/>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1412534-85DB-4120-B83E-60818673DAB2}"/>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7</a:t>
            </a:fld>
            <a:endParaRPr lang="en-US">
              <a:latin typeface="Calibri" panose="020F0502020204030204"/>
            </a:endParaRPr>
          </a:p>
        </p:txBody>
      </p:sp>
      <p:pic>
        <p:nvPicPr>
          <p:cNvPr id="9" name="Picture 8" descr="Logo&#10;&#10;Description automatically generated">
            <a:extLst>
              <a:ext uri="{FF2B5EF4-FFF2-40B4-BE49-F238E27FC236}">
                <a16:creationId xmlns:a16="http://schemas.microsoft.com/office/drawing/2014/main" id="{1F986810-4A66-4F7D-BCF9-3FDE25219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183" y="1026858"/>
            <a:ext cx="369433" cy="456130"/>
          </a:xfrm>
          <a:prstGeom prst="rect">
            <a:avLst/>
          </a:prstGeom>
        </p:spPr>
      </p:pic>
      <p:pic>
        <p:nvPicPr>
          <p:cNvPr id="11" name="Picture 10" descr="A picture containing road, truck, outdoor, blue&#10;&#10;Description automatically generated">
            <a:extLst>
              <a:ext uri="{FF2B5EF4-FFF2-40B4-BE49-F238E27FC236}">
                <a16:creationId xmlns:a16="http://schemas.microsoft.com/office/drawing/2014/main" id="{D6518876-22D9-41E8-93CC-AA6B77E9B013}"/>
              </a:ext>
            </a:extLst>
          </p:cNvPr>
          <p:cNvPicPr>
            <a:picLocks noChangeAspect="1"/>
          </p:cNvPicPr>
          <p:nvPr/>
        </p:nvPicPr>
        <p:blipFill rotWithShape="1">
          <a:blip r:embed="rId4">
            <a:extLst>
              <a:ext uri="{28A0092B-C50C-407E-A947-70E740481C1C}">
                <a14:useLocalDpi xmlns:a14="http://schemas.microsoft.com/office/drawing/2010/main" val="0"/>
              </a:ext>
            </a:extLst>
          </a:blip>
          <a:srcRect t="20482" b="9178"/>
          <a:stretch/>
        </p:blipFill>
        <p:spPr>
          <a:xfrm>
            <a:off x="5011150" y="3822120"/>
            <a:ext cx="1357294" cy="901283"/>
          </a:xfrm>
          <a:prstGeom prst="rect">
            <a:avLst/>
          </a:prstGeom>
        </p:spPr>
      </p:pic>
      <p:pic>
        <p:nvPicPr>
          <p:cNvPr id="15" name="Picture 14" descr="A picture containing outdoor, ground, sky, car&#10;&#10;Description automatically generated">
            <a:extLst>
              <a:ext uri="{FF2B5EF4-FFF2-40B4-BE49-F238E27FC236}">
                <a16:creationId xmlns:a16="http://schemas.microsoft.com/office/drawing/2014/main" id="{267ADF5C-F882-4743-A959-EEDBBA0B5825}"/>
              </a:ext>
            </a:extLst>
          </p:cNvPr>
          <p:cNvPicPr>
            <a:picLocks noChangeAspect="1"/>
          </p:cNvPicPr>
          <p:nvPr/>
        </p:nvPicPr>
        <p:blipFill rotWithShape="1">
          <a:blip r:embed="rId5">
            <a:extLst>
              <a:ext uri="{28A0092B-C50C-407E-A947-70E740481C1C}">
                <a14:useLocalDpi xmlns:a14="http://schemas.microsoft.com/office/drawing/2010/main" val="0"/>
              </a:ext>
            </a:extLst>
          </a:blip>
          <a:srcRect l="4856" t="28015" r="6304" b="15809"/>
          <a:stretch/>
        </p:blipFill>
        <p:spPr>
          <a:xfrm>
            <a:off x="7541845" y="3837095"/>
            <a:ext cx="1343167" cy="886308"/>
          </a:xfrm>
          <a:prstGeom prst="rect">
            <a:avLst/>
          </a:prstGeom>
        </p:spPr>
      </p:pic>
      <p:pic>
        <p:nvPicPr>
          <p:cNvPr id="2050" name="Picture 2" descr="2022 Ford® E-Transit | All-Electric Chassis Cab, Cutaway &amp;amp; Cargo Van">
            <a:extLst>
              <a:ext uri="{FF2B5EF4-FFF2-40B4-BE49-F238E27FC236}">
                <a16:creationId xmlns:a16="http://schemas.microsoft.com/office/drawing/2014/main" id="{6FFD3720-3E03-4D48-BE7B-69C78EC9145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972" t="27088" b="5044"/>
          <a:stretch/>
        </p:blipFill>
        <p:spPr bwMode="auto">
          <a:xfrm>
            <a:off x="5011150" y="4748005"/>
            <a:ext cx="2510935" cy="762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022 Chevrolet Bolt EV and EUV: First Look - » AutoNXT">
            <a:extLst>
              <a:ext uri="{FF2B5EF4-FFF2-40B4-BE49-F238E27FC236}">
                <a16:creationId xmlns:a16="http://schemas.microsoft.com/office/drawing/2014/main" id="{A8E1FD19-385F-4A6C-99CA-2C0E18EAA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454" t="14388" r="15500" b="9962"/>
          <a:stretch/>
        </p:blipFill>
        <p:spPr bwMode="auto">
          <a:xfrm>
            <a:off x="7541845" y="4723402"/>
            <a:ext cx="1343168" cy="7871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6">
            <a:extLst>
              <a:ext uri="{FF2B5EF4-FFF2-40B4-BE49-F238E27FC236}">
                <a16:creationId xmlns:a16="http://schemas.microsoft.com/office/drawing/2014/main" id="{042BD200-9B0E-4ADD-BF92-E4F1BBEED131}"/>
              </a:ext>
            </a:extLst>
          </p:cNvPr>
          <p:cNvGraphicFramePr>
            <a:graphicFrameLocks noGrp="1"/>
          </p:cNvGraphicFramePr>
          <p:nvPr/>
        </p:nvGraphicFramePr>
        <p:xfrm>
          <a:off x="5011150" y="2316179"/>
          <a:ext cx="3858173" cy="1377798"/>
        </p:xfrm>
        <a:graphic>
          <a:graphicData uri="http://schemas.openxmlformats.org/drawingml/2006/table">
            <a:tbl>
              <a:tblPr firstRow="1" bandRow="1">
                <a:tableStyleId>{6E25E649-3F16-4E02-A733-19D2CDBF48F0}</a:tableStyleId>
              </a:tblPr>
              <a:tblGrid>
                <a:gridCol w="1748966">
                  <a:extLst>
                    <a:ext uri="{9D8B030D-6E8A-4147-A177-3AD203B41FA5}">
                      <a16:colId xmlns:a16="http://schemas.microsoft.com/office/drawing/2014/main" val="2492470229"/>
                    </a:ext>
                  </a:extLst>
                </a:gridCol>
                <a:gridCol w="1054604">
                  <a:extLst>
                    <a:ext uri="{9D8B030D-6E8A-4147-A177-3AD203B41FA5}">
                      <a16:colId xmlns:a16="http://schemas.microsoft.com/office/drawing/2014/main" val="1847456299"/>
                    </a:ext>
                  </a:extLst>
                </a:gridCol>
                <a:gridCol w="1054604">
                  <a:extLst>
                    <a:ext uri="{9D8B030D-6E8A-4147-A177-3AD203B41FA5}">
                      <a16:colId xmlns:a16="http://schemas.microsoft.com/office/drawing/2014/main" val="1734942737"/>
                    </a:ext>
                  </a:extLst>
                </a:gridCol>
              </a:tblGrid>
              <a:tr h="251460">
                <a:tc>
                  <a:txBody>
                    <a:bodyPr/>
                    <a:lstStyle/>
                    <a:p>
                      <a:r>
                        <a:rPr lang="en-US" sz="1200" dirty="0"/>
                        <a:t>EV Model</a:t>
                      </a:r>
                    </a:p>
                  </a:txBody>
                  <a:tcPr marL="68580" marR="68580" marT="34290" marB="34290">
                    <a:solidFill>
                      <a:schemeClr val="accent2"/>
                    </a:solidFill>
                  </a:tcPr>
                </a:tc>
                <a:tc>
                  <a:txBody>
                    <a:bodyPr/>
                    <a:lstStyle/>
                    <a:p>
                      <a:pPr algn="ctr"/>
                      <a:r>
                        <a:rPr lang="en-US" sz="1200" dirty="0"/>
                        <a:t>MSRP</a:t>
                      </a:r>
                    </a:p>
                  </a:txBody>
                  <a:tcPr marL="68580" marR="68580" marT="34290" marB="34290">
                    <a:solidFill>
                      <a:schemeClr val="accent2"/>
                    </a:solidFill>
                  </a:tcPr>
                </a:tc>
                <a:tc>
                  <a:txBody>
                    <a:bodyPr/>
                    <a:lstStyle/>
                    <a:p>
                      <a:pPr algn="ctr"/>
                      <a:r>
                        <a:rPr lang="en-US" sz="1200" dirty="0"/>
                        <a:t>Range (miles)</a:t>
                      </a:r>
                    </a:p>
                  </a:txBody>
                  <a:tcPr marL="68580" marR="68580" marT="34290" marB="34290">
                    <a:solidFill>
                      <a:schemeClr val="accent2"/>
                    </a:solidFill>
                  </a:tcPr>
                </a:tc>
                <a:extLst>
                  <a:ext uri="{0D108BD9-81ED-4DB2-BD59-A6C34878D82A}">
                    <a16:rowId xmlns:a16="http://schemas.microsoft.com/office/drawing/2014/main" val="3123943558"/>
                  </a:ext>
                </a:extLst>
              </a:tr>
              <a:tr h="281585">
                <a:tc>
                  <a:txBody>
                    <a:bodyPr/>
                    <a:lstStyle/>
                    <a:p>
                      <a:r>
                        <a:rPr lang="en-US" sz="1200" dirty="0"/>
                        <a:t>Ford F-150 Lightening</a:t>
                      </a:r>
                      <a:endParaRPr lang="en-US" sz="1200" b="0" dirty="0"/>
                    </a:p>
                  </a:txBody>
                  <a:tcPr marL="68580" marR="68580" marT="34290" marB="34290"/>
                </a:tc>
                <a:tc>
                  <a:txBody>
                    <a:bodyPr/>
                    <a:lstStyle/>
                    <a:p>
                      <a:pPr algn="ctr"/>
                      <a:r>
                        <a:rPr lang="en-US" sz="1200" dirty="0"/>
                        <a:t>$39,974</a:t>
                      </a:r>
                      <a:endParaRPr lang="en-US" sz="1200" b="0" dirty="0"/>
                    </a:p>
                  </a:txBody>
                  <a:tcPr marL="68580" marR="68580" marT="34290" marB="34290"/>
                </a:tc>
                <a:tc>
                  <a:txBody>
                    <a:bodyPr/>
                    <a:lstStyle/>
                    <a:p>
                      <a:pPr algn="ctr"/>
                      <a:r>
                        <a:rPr lang="en-US" sz="1200" dirty="0"/>
                        <a:t>230</a:t>
                      </a:r>
                      <a:endParaRPr lang="en-US" sz="1200" b="0" dirty="0"/>
                    </a:p>
                  </a:txBody>
                  <a:tcPr marL="68580" marR="68580" marT="34290" marB="34290"/>
                </a:tc>
                <a:extLst>
                  <a:ext uri="{0D108BD9-81ED-4DB2-BD59-A6C34878D82A}">
                    <a16:rowId xmlns:a16="http://schemas.microsoft.com/office/drawing/2014/main" val="130526666"/>
                  </a:ext>
                </a:extLst>
              </a:tr>
              <a:tr h="281585">
                <a:tc>
                  <a:txBody>
                    <a:bodyPr/>
                    <a:lstStyle/>
                    <a:p>
                      <a:r>
                        <a:rPr lang="en-US" sz="1200" dirty="0"/>
                        <a:t>Ford E-Transit</a:t>
                      </a:r>
                      <a:endParaRPr lang="en-US" sz="1200" b="0" dirty="0"/>
                    </a:p>
                  </a:txBody>
                  <a:tcPr marL="68580" marR="68580" marT="34290" marB="34290"/>
                </a:tc>
                <a:tc>
                  <a:txBody>
                    <a:bodyPr/>
                    <a:lstStyle/>
                    <a:p>
                      <a:pPr algn="ctr"/>
                      <a:r>
                        <a:rPr lang="en-US" sz="1200" dirty="0"/>
                        <a:t>$43,295</a:t>
                      </a:r>
                      <a:endParaRPr lang="en-US" sz="1200" b="0" dirty="0"/>
                    </a:p>
                  </a:txBody>
                  <a:tcPr marL="68580" marR="68580" marT="34290" marB="34290"/>
                </a:tc>
                <a:tc>
                  <a:txBody>
                    <a:bodyPr/>
                    <a:lstStyle/>
                    <a:p>
                      <a:pPr algn="ctr"/>
                      <a:r>
                        <a:rPr lang="en-US" sz="1200" dirty="0"/>
                        <a:t>126</a:t>
                      </a:r>
                      <a:endParaRPr lang="en-US" sz="1200" b="0" dirty="0"/>
                    </a:p>
                  </a:txBody>
                  <a:tcPr marL="68580" marR="68580" marT="34290" marB="34290"/>
                </a:tc>
                <a:extLst>
                  <a:ext uri="{0D108BD9-81ED-4DB2-BD59-A6C34878D82A}">
                    <a16:rowId xmlns:a16="http://schemas.microsoft.com/office/drawing/2014/main" val="3250694320"/>
                  </a:ext>
                </a:extLst>
              </a:tr>
              <a:tr h="281585">
                <a:tc>
                  <a:txBody>
                    <a:bodyPr/>
                    <a:lstStyle/>
                    <a:p>
                      <a:r>
                        <a:rPr lang="en-US" sz="1200" dirty="0"/>
                        <a:t>Chevrolet Bolt</a:t>
                      </a:r>
                      <a:endParaRPr lang="en-US" sz="1200" b="0" dirty="0"/>
                    </a:p>
                  </a:txBody>
                  <a:tcPr marL="68580" marR="68580" marT="34290" marB="34290"/>
                </a:tc>
                <a:tc>
                  <a:txBody>
                    <a:bodyPr/>
                    <a:lstStyle/>
                    <a:p>
                      <a:pPr algn="ctr"/>
                      <a:r>
                        <a:rPr lang="en-US" sz="1200" dirty="0"/>
                        <a:t>$31,000</a:t>
                      </a:r>
                      <a:endParaRPr lang="en-US" sz="1200" b="0" dirty="0"/>
                    </a:p>
                  </a:txBody>
                  <a:tcPr marL="68580" marR="68580" marT="34290" marB="34290"/>
                </a:tc>
                <a:tc>
                  <a:txBody>
                    <a:bodyPr/>
                    <a:lstStyle/>
                    <a:p>
                      <a:pPr algn="ctr"/>
                      <a:r>
                        <a:rPr lang="en-US" sz="1200" dirty="0"/>
                        <a:t>259</a:t>
                      </a:r>
                      <a:endParaRPr lang="en-US" sz="1200" b="0" dirty="0"/>
                    </a:p>
                  </a:txBody>
                  <a:tcPr marL="68580" marR="68580" marT="34290" marB="34290"/>
                </a:tc>
                <a:extLst>
                  <a:ext uri="{0D108BD9-81ED-4DB2-BD59-A6C34878D82A}">
                    <a16:rowId xmlns:a16="http://schemas.microsoft.com/office/drawing/2014/main" val="210374984"/>
                  </a:ext>
                </a:extLst>
              </a:tr>
              <a:tr h="281585">
                <a:tc>
                  <a:txBody>
                    <a:bodyPr/>
                    <a:lstStyle/>
                    <a:p>
                      <a:r>
                        <a:rPr lang="en-US" sz="1200" dirty="0"/>
                        <a:t>Nissan Leaf</a:t>
                      </a:r>
                      <a:endParaRPr lang="en-US" sz="1200" b="0" dirty="0"/>
                    </a:p>
                  </a:txBody>
                  <a:tcPr marL="68580" marR="68580" marT="34290" marB="34290"/>
                </a:tc>
                <a:tc>
                  <a:txBody>
                    <a:bodyPr/>
                    <a:lstStyle/>
                    <a:p>
                      <a:pPr algn="ctr"/>
                      <a:r>
                        <a:rPr lang="en-US" sz="1200" dirty="0"/>
                        <a:t>$31,670</a:t>
                      </a:r>
                      <a:endParaRPr lang="en-US" sz="1200" b="0" dirty="0"/>
                    </a:p>
                  </a:txBody>
                  <a:tcPr marL="68580" marR="68580" marT="34290" marB="34290"/>
                </a:tc>
                <a:tc>
                  <a:txBody>
                    <a:bodyPr/>
                    <a:lstStyle/>
                    <a:p>
                      <a:pPr algn="ctr"/>
                      <a:r>
                        <a:rPr lang="en-US" sz="1200" dirty="0"/>
                        <a:t>149</a:t>
                      </a:r>
                      <a:endParaRPr lang="en-US" sz="1200" b="0" dirty="0"/>
                    </a:p>
                  </a:txBody>
                  <a:tcPr marL="68580" marR="68580" marT="34290" marB="34290"/>
                </a:tc>
                <a:extLst>
                  <a:ext uri="{0D108BD9-81ED-4DB2-BD59-A6C34878D82A}">
                    <a16:rowId xmlns:a16="http://schemas.microsoft.com/office/drawing/2014/main" val="546572482"/>
                  </a:ext>
                </a:extLst>
              </a:tr>
            </a:tbl>
          </a:graphicData>
        </a:graphic>
      </p:graphicFrame>
      <p:sp>
        <p:nvSpPr>
          <p:cNvPr id="20" name="TextBox 19">
            <a:extLst>
              <a:ext uri="{FF2B5EF4-FFF2-40B4-BE49-F238E27FC236}">
                <a16:creationId xmlns:a16="http://schemas.microsoft.com/office/drawing/2014/main" id="{12DA37F7-76FD-45EE-99E2-6ED3566D9E0B}"/>
              </a:ext>
            </a:extLst>
          </p:cNvPr>
          <p:cNvSpPr txBox="1"/>
          <p:nvPr/>
        </p:nvSpPr>
        <p:spPr>
          <a:xfrm>
            <a:off x="274677" y="1842972"/>
            <a:ext cx="4321523" cy="496290"/>
          </a:xfrm>
          <a:prstGeom prst="rect">
            <a:avLst/>
          </a:prstGeom>
          <a:noFill/>
          <a:ln>
            <a:solidFill>
              <a:schemeClr val="accent1"/>
            </a:solidFill>
          </a:ln>
        </p:spPr>
        <p:txBody>
          <a:bodyPr wrap="square" rtlCol="0">
            <a:spAutoFit/>
          </a:bodyPr>
          <a:lstStyle/>
          <a:p>
            <a:pPr algn="ctr" defTabSz="342900"/>
            <a:r>
              <a:rPr lang="en-US" sz="1350" b="1" dirty="0">
                <a:solidFill>
                  <a:srgbClr val="BD582C"/>
                </a:solidFill>
                <a:latin typeface="Calibri" panose="020F0502020204030204"/>
              </a:rPr>
              <a:t>PROPOSED PROJECT</a:t>
            </a:r>
          </a:p>
          <a:p>
            <a:pPr marL="214313" indent="-214313" defTabSz="342900">
              <a:buFont typeface="Arial" panose="020B0604020202020204" pitchFamily="34" charset="0"/>
              <a:buChar char="•"/>
            </a:pPr>
            <a:r>
              <a:rPr lang="en-US" sz="1275" dirty="0">
                <a:solidFill>
                  <a:srgbClr val="000000"/>
                </a:solidFill>
                <a:latin typeface="Calibri" panose="020F0502020204030204"/>
              </a:rPr>
              <a:t>Goal: Purchase 100 each, EVs in FY22</a:t>
            </a:r>
          </a:p>
        </p:txBody>
      </p:sp>
      <p:sp>
        <p:nvSpPr>
          <p:cNvPr id="21" name="TextBox 20">
            <a:extLst>
              <a:ext uri="{FF2B5EF4-FFF2-40B4-BE49-F238E27FC236}">
                <a16:creationId xmlns:a16="http://schemas.microsoft.com/office/drawing/2014/main" id="{4CA1983C-5D91-4175-AC81-427BDC131E57}"/>
              </a:ext>
            </a:extLst>
          </p:cNvPr>
          <p:cNvSpPr txBox="1"/>
          <p:nvPr/>
        </p:nvSpPr>
        <p:spPr>
          <a:xfrm>
            <a:off x="274677" y="2459728"/>
            <a:ext cx="4328651" cy="3131627"/>
          </a:xfrm>
          <a:prstGeom prst="rect">
            <a:avLst/>
          </a:prstGeom>
          <a:noFill/>
          <a:ln>
            <a:solidFill>
              <a:schemeClr val="accent1"/>
            </a:solidFill>
          </a:ln>
        </p:spPr>
        <p:txBody>
          <a:bodyPr wrap="square" rtlCol="0">
            <a:spAutoFit/>
          </a:bodyPr>
          <a:lstStyle/>
          <a:p>
            <a:pPr algn="ctr" defTabSz="342900"/>
            <a:r>
              <a:rPr lang="en-US" sz="1350" b="1" dirty="0">
                <a:solidFill>
                  <a:srgbClr val="BD582C"/>
                </a:solidFill>
                <a:latin typeface="Calibri" panose="020F0502020204030204"/>
              </a:rPr>
              <a:t>PROJECT STATUS</a:t>
            </a:r>
          </a:p>
          <a:p>
            <a:pPr defTabSz="342900">
              <a:spcAft>
                <a:spcPts val="450"/>
              </a:spcAft>
            </a:pPr>
            <a:r>
              <a:rPr lang="en-US" sz="1350" b="1" i="1" dirty="0">
                <a:solidFill>
                  <a:srgbClr val="000000"/>
                </a:solidFill>
                <a:latin typeface="Calibri" panose="020F0502020204030204"/>
              </a:rPr>
              <a:t>Complete</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Research vehicle specifications</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EV Report (Evolve)</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100 EVs reserved with Ford</a:t>
            </a:r>
          </a:p>
          <a:p>
            <a:pPr defTabSz="342900">
              <a:spcAft>
                <a:spcPts val="450"/>
              </a:spcAft>
            </a:pPr>
            <a:r>
              <a:rPr lang="en-US" sz="1350" b="1" i="1" dirty="0">
                <a:solidFill>
                  <a:srgbClr val="000000"/>
                </a:solidFill>
                <a:latin typeface="Calibri" panose="020F0502020204030204"/>
              </a:rPr>
              <a:t>Underway/Pending</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Discussions with depts.</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Discussions with vehicle manufacturers/dealers</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Allocation of funding to Council in August</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Solicitation</a:t>
            </a:r>
          </a:p>
          <a:p>
            <a:pPr marL="214313" indent="-214313" defTabSz="342900">
              <a:spcAft>
                <a:spcPts val="750"/>
              </a:spcAft>
              <a:buFont typeface="Arial" panose="020B0604020202020204" pitchFamily="34" charset="0"/>
              <a:buChar char="•"/>
            </a:pPr>
            <a:r>
              <a:rPr lang="en-US" sz="1275" dirty="0">
                <a:solidFill>
                  <a:srgbClr val="000000"/>
                </a:solidFill>
                <a:latin typeface="Calibri" panose="020F0502020204030204"/>
              </a:rPr>
              <a:t>Auto technician training</a:t>
            </a:r>
          </a:p>
        </p:txBody>
      </p:sp>
      <p:pic>
        <p:nvPicPr>
          <p:cNvPr id="2056" name="Picture 8" descr="The future of payment solutions in EV charging - CCV EU">
            <a:extLst>
              <a:ext uri="{FF2B5EF4-FFF2-40B4-BE49-F238E27FC236}">
                <a16:creationId xmlns:a16="http://schemas.microsoft.com/office/drawing/2014/main" id="{727FE3BE-79D1-4CB0-835B-6B256265F5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8205" y="3825192"/>
            <a:ext cx="1133880" cy="89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4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188857" y="885844"/>
            <a:ext cx="8011273" cy="544034"/>
          </a:xfrm>
        </p:spPr>
        <p:txBody>
          <a:bodyPr>
            <a:noAutofit/>
          </a:bodyPr>
          <a:lstStyle/>
          <a:p>
            <a:r>
              <a:rPr lang="en-US" sz="2700" dirty="0">
                <a:solidFill>
                  <a:schemeClr val="tx1">
                    <a:lumMod val="50000"/>
                    <a:lumOff val="50000"/>
                  </a:schemeClr>
                </a:solidFill>
              </a:rPr>
              <a:t>Battery Electric Vehicle Program: </a:t>
            </a:r>
            <a:r>
              <a:rPr lang="en-US" sz="2700" b="1" i="1" dirty="0">
                <a:solidFill>
                  <a:schemeClr val="accent2"/>
                </a:solidFill>
              </a:rPr>
              <a:t>Light-Duty Vehicles</a:t>
            </a:r>
          </a:p>
        </p:txBody>
      </p:sp>
      <p:cxnSp>
        <p:nvCxnSpPr>
          <p:cNvPr id="7" name="Straight Connector 6">
            <a:extLst>
              <a:ext uri="{FF2B5EF4-FFF2-40B4-BE49-F238E27FC236}">
                <a16:creationId xmlns:a16="http://schemas.microsoft.com/office/drawing/2014/main" id="{44BDB145-1025-41CE-BF01-74D567AF43DB}"/>
              </a:ext>
            </a:extLst>
          </p:cNvPr>
          <p:cNvCxnSpPr/>
          <p:nvPr/>
        </p:nvCxnSpPr>
        <p:spPr>
          <a:xfrm>
            <a:off x="188857" y="1512281"/>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1412534-85DB-4120-B83E-60818673DAB2}"/>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8</a:t>
            </a:fld>
            <a:endParaRPr lang="en-US">
              <a:latin typeface="Calibri" panose="020F0502020204030204"/>
            </a:endParaRPr>
          </a:p>
        </p:txBody>
      </p:sp>
      <p:pic>
        <p:nvPicPr>
          <p:cNvPr id="9" name="Picture 8" descr="Logo&#10;&#10;Description automatically generated">
            <a:extLst>
              <a:ext uri="{FF2B5EF4-FFF2-40B4-BE49-F238E27FC236}">
                <a16:creationId xmlns:a16="http://schemas.microsoft.com/office/drawing/2014/main" id="{1F986810-4A66-4F7D-BCF9-3FDE25219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183" y="1026858"/>
            <a:ext cx="369433" cy="456130"/>
          </a:xfrm>
          <a:prstGeom prst="rect">
            <a:avLst/>
          </a:prstGeom>
        </p:spPr>
      </p:pic>
      <p:graphicFrame>
        <p:nvGraphicFramePr>
          <p:cNvPr id="14" name="Table 16">
            <a:extLst>
              <a:ext uri="{FF2B5EF4-FFF2-40B4-BE49-F238E27FC236}">
                <a16:creationId xmlns:a16="http://schemas.microsoft.com/office/drawing/2014/main" id="{746E2D52-E8B4-438D-8715-07741E5BD405}"/>
              </a:ext>
            </a:extLst>
          </p:cNvPr>
          <p:cNvGraphicFramePr>
            <a:graphicFrameLocks noGrp="1"/>
          </p:cNvGraphicFramePr>
          <p:nvPr/>
        </p:nvGraphicFramePr>
        <p:xfrm>
          <a:off x="876053" y="2551572"/>
          <a:ext cx="2799905" cy="1963827"/>
        </p:xfrm>
        <a:graphic>
          <a:graphicData uri="http://schemas.openxmlformats.org/drawingml/2006/table">
            <a:tbl>
              <a:tblPr firstRow="1" bandRow="1">
                <a:tableStyleId>{6E25E649-3F16-4E02-A733-19D2CDBF48F0}</a:tableStyleId>
              </a:tblPr>
              <a:tblGrid>
                <a:gridCol w="2799905">
                  <a:extLst>
                    <a:ext uri="{9D8B030D-6E8A-4147-A177-3AD203B41FA5}">
                      <a16:colId xmlns:a16="http://schemas.microsoft.com/office/drawing/2014/main" val="1847456299"/>
                    </a:ext>
                  </a:extLst>
                </a:gridCol>
              </a:tblGrid>
              <a:tr h="244397">
                <a:tc>
                  <a:txBody>
                    <a:bodyPr/>
                    <a:lstStyle/>
                    <a:p>
                      <a:pPr algn="ctr"/>
                      <a:r>
                        <a:rPr lang="en-US" sz="1000" dirty="0"/>
                        <a:t>Departments</a:t>
                      </a:r>
                    </a:p>
                  </a:txBody>
                  <a:tcPr marL="68580" marR="68580" marT="34290" marB="34290">
                    <a:solidFill>
                      <a:schemeClr val="accent2"/>
                    </a:solidFill>
                  </a:tcPr>
                </a:tc>
                <a:extLst>
                  <a:ext uri="{0D108BD9-81ED-4DB2-BD59-A6C34878D82A}">
                    <a16:rowId xmlns:a16="http://schemas.microsoft.com/office/drawing/2014/main" val="3123943558"/>
                  </a:ext>
                </a:extLst>
              </a:tr>
              <a:tr h="281585">
                <a:tc>
                  <a:txBody>
                    <a:bodyPr/>
                    <a:lstStyle/>
                    <a:p>
                      <a:pPr algn="ctr"/>
                      <a:r>
                        <a:rPr lang="en-US" sz="1000" b="0" dirty="0"/>
                        <a:t>HFD</a:t>
                      </a:r>
                    </a:p>
                  </a:txBody>
                  <a:tcPr marL="68580" marR="68580" marT="34290" marB="34290"/>
                </a:tc>
                <a:extLst>
                  <a:ext uri="{0D108BD9-81ED-4DB2-BD59-A6C34878D82A}">
                    <a16:rowId xmlns:a16="http://schemas.microsoft.com/office/drawing/2014/main" val="130526666"/>
                  </a:ext>
                </a:extLst>
              </a:tr>
              <a:tr h="281585">
                <a:tc>
                  <a:txBody>
                    <a:bodyPr/>
                    <a:lstStyle/>
                    <a:p>
                      <a:pPr algn="ctr"/>
                      <a:r>
                        <a:rPr lang="en-US" sz="1000" dirty="0"/>
                        <a:t>HPD</a:t>
                      </a:r>
                      <a:endParaRPr lang="en-US" sz="1000" b="0" dirty="0"/>
                    </a:p>
                  </a:txBody>
                  <a:tcPr marL="68580" marR="68580" marT="34290" marB="34290"/>
                </a:tc>
                <a:extLst>
                  <a:ext uri="{0D108BD9-81ED-4DB2-BD59-A6C34878D82A}">
                    <a16:rowId xmlns:a16="http://schemas.microsoft.com/office/drawing/2014/main" val="3250694320"/>
                  </a:ext>
                </a:extLst>
              </a:tr>
              <a:tr h="281585">
                <a:tc>
                  <a:txBody>
                    <a:bodyPr/>
                    <a:lstStyle/>
                    <a:p>
                      <a:pPr algn="ctr"/>
                      <a:r>
                        <a:rPr lang="en-US" sz="1000" dirty="0"/>
                        <a:t>SWD</a:t>
                      </a:r>
                      <a:endParaRPr lang="en-US" sz="1000" b="0" dirty="0"/>
                    </a:p>
                  </a:txBody>
                  <a:tcPr marL="68580" marR="68580" marT="34290" marB="34290"/>
                </a:tc>
                <a:extLst>
                  <a:ext uri="{0D108BD9-81ED-4DB2-BD59-A6C34878D82A}">
                    <a16:rowId xmlns:a16="http://schemas.microsoft.com/office/drawing/2014/main" val="210374984"/>
                  </a:ext>
                </a:extLst>
              </a:tr>
              <a:tr h="281585">
                <a:tc>
                  <a:txBody>
                    <a:bodyPr/>
                    <a:lstStyle/>
                    <a:p>
                      <a:pPr algn="ctr"/>
                      <a:r>
                        <a:rPr lang="en-US" sz="1000" b="0" dirty="0"/>
                        <a:t>HPW</a:t>
                      </a:r>
                    </a:p>
                  </a:txBody>
                  <a:tcPr marL="68580" marR="68580" marT="34290" marB="34290"/>
                </a:tc>
                <a:extLst>
                  <a:ext uri="{0D108BD9-81ED-4DB2-BD59-A6C34878D82A}">
                    <a16:rowId xmlns:a16="http://schemas.microsoft.com/office/drawing/2014/main" val="546572482"/>
                  </a:ext>
                </a:extLst>
              </a:tr>
              <a:tr h="281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GSD</a:t>
                      </a:r>
                    </a:p>
                  </a:txBody>
                  <a:tcPr marL="68580" marR="68580" marT="34290" marB="34290"/>
                </a:tc>
                <a:extLst>
                  <a:ext uri="{0D108BD9-81ED-4DB2-BD59-A6C34878D82A}">
                    <a16:rowId xmlns:a16="http://schemas.microsoft.com/office/drawing/2014/main" val="3739668967"/>
                  </a:ext>
                </a:extLst>
              </a:tr>
              <a:tr h="2815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t>FMD (</a:t>
                      </a:r>
                      <a:r>
                        <a:rPr lang="en-US" sz="1000" b="0" dirty="0" err="1"/>
                        <a:t>Fleetshare</a:t>
                      </a:r>
                      <a:r>
                        <a:rPr lang="en-US" sz="1000" b="0" dirty="0"/>
                        <a:t>)</a:t>
                      </a:r>
                    </a:p>
                  </a:txBody>
                  <a:tcPr marL="68580" marR="68580" marT="34290" marB="34290"/>
                </a:tc>
                <a:extLst>
                  <a:ext uri="{0D108BD9-81ED-4DB2-BD59-A6C34878D82A}">
                    <a16:rowId xmlns:a16="http://schemas.microsoft.com/office/drawing/2014/main" val="1407109497"/>
                  </a:ext>
                </a:extLst>
              </a:tr>
            </a:tbl>
          </a:graphicData>
        </a:graphic>
      </p:graphicFrame>
      <p:sp>
        <p:nvSpPr>
          <p:cNvPr id="17" name="TextBox 16">
            <a:extLst>
              <a:ext uri="{FF2B5EF4-FFF2-40B4-BE49-F238E27FC236}">
                <a16:creationId xmlns:a16="http://schemas.microsoft.com/office/drawing/2014/main" id="{1F5E4EEE-FC4B-4481-B949-73D81F17F815}"/>
              </a:ext>
            </a:extLst>
          </p:cNvPr>
          <p:cNvSpPr txBox="1"/>
          <p:nvPr/>
        </p:nvSpPr>
        <p:spPr>
          <a:xfrm>
            <a:off x="773189" y="2175361"/>
            <a:ext cx="3232654" cy="369332"/>
          </a:xfrm>
          <a:prstGeom prst="rect">
            <a:avLst/>
          </a:prstGeom>
          <a:noFill/>
        </p:spPr>
        <p:txBody>
          <a:bodyPr wrap="square" rtlCol="0">
            <a:spAutoFit/>
          </a:bodyPr>
          <a:lstStyle/>
          <a:p>
            <a:pPr defTabSz="342900"/>
            <a:r>
              <a:rPr lang="en-US" dirty="0">
                <a:solidFill>
                  <a:srgbClr val="000000"/>
                </a:solidFill>
                <a:latin typeface="Calibri" panose="020F0502020204030204"/>
              </a:rPr>
              <a:t>FY22 EV Purchases - Confirmed</a:t>
            </a:r>
          </a:p>
        </p:txBody>
      </p:sp>
      <p:graphicFrame>
        <p:nvGraphicFramePr>
          <p:cNvPr id="18" name="Table 16">
            <a:extLst>
              <a:ext uri="{FF2B5EF4-FFF2-40B4-BE49-F238E27FC236}">
                <a16:creationId xmlns:a16="http://schemas.microsoft.com/office/drawing/2014/main" id="{9504CE3E-C041-4F5F-A8DE-87EC1AEF1095}"/>
              </a:ext>
            </a:extLst>
          </p:cNvPr>
          <p:cNvGraphicFramePr>
            <a:graphicFrameLocks noGrp="1"/>
          </p:cNvGraphicFramePr>
          <p:nvPr/>
        </p:nvGraphicFramePr>
        <p:xfrm>
          <a:off x="4632660" y="2551572"/>
          <a:ext cx="2799905" cy="1400658"/>
        </p:xfrm>
        <a:graphic>
          <a:graphicData uri="http://schemas.openxmlformats.org/drawingml/2006/table">
            <a:tbl>
              <a:tblPr firstRow="1" bandRow="1">
                <a:tableStyleId>{6E25E649-3F16-4E02-A733-19D2CDBF48F0}</a:tableStyleId>
              </a:tblPr>
              <a:tblGrid>
                <a:gridCol w="2799905">
                  <a:extLst>
                    <a:ext uri="{9D8B030D-6E8A-4147-A177-3AD203B41FA5}">
                      <a16:colId xmlns:a16="http://schemas.microsoft.com/office/drawing/2014/main" val="1847456299"/>
                    </a:ext>
                  </a:extLst>
                </a:gridCol>
              </a:tblGrid>
              <a:tr h="244397">
                <a:tc>
                  <a:txBody>
                    <a:bodyPr/>
                    <a:lstStyle/>
                    <a:p>
                      <a:pPr algn="ctr"/>
                      <a:r>
                        <a:rPr lang="en-US" sz="1000" dirty="0"/>
                        <a:t>Departments</a:t>
                      </a:r>
                    </a:p>
                  </a:txBody>
                  <a:tcPr marL="68580" marR="68580" marT="34290" marB="34290">
                    <a:solidFill>
                      <a:schemeClr val="accent2"/>
                    </a:solidFill>
                  </a:tcPr>
                </a:tc>
                <a:extLst>
                  <a:ext uri="{0D108BD9-81ED-4DB2-BD59-A6C34878D82A}">
                    <a16:rowId xmlns:a16="http://schemas.microsoft.com/office/drawing/2014/main" val="3123943558"/>
                  </a:ext>
                </a:extLst>
              </a:tr>
              <a:tr h="281585">
                <a:tc>
                  <a:txBody>
                    <a:bodyPr/>
                    <a:lstStyle/>
                    <a:p>
                      <a:pPr algn="ctr"/>
                      <a:r>
                        <a:rPr lang="en-US" sz="1000" b="0" dirty="0"/>
                        <a:t>ARA</a:t>
                      </a:r>
                    </a:p>
                  </a:txBody>
                  <a:tcPr marL="68580" marR="68580" marT="34290" marB="34290"/>
                </a:tc>
                <a:extLst>
                  <a:ext uri="{0D108BD9-81ED-4DB2-BD59-A6C34878D82A}">
                    <a16:rowId xmlns:a16="http://schemas.microsoft.com/office/drawing/2014/main" val="130526666"/>
                  </a:ext>
                </a:extLst>
              </a:tr>
              <a:tr h="281585">
                <a:tc>
                  <a:txBody>
                    <a:bodyPr/>
                    <a:lstStyle/>
                    <a:p>
                      <a:pPr algn="ctr"/>
                      <a:r>
                        <a:rPr lang="en-US" sz="1000" dirty="0"/>
                        <a:t>DON</a:t>
                      </a:r>
                      <a:endParaRPr lang="en-US" sz="1000" b="0" dirty="0"/>
                    </a:p>
                  </a:txBody>
                  <a:tcPr marL="68580" marR="68580" marT="34290" marB="34290"/>
                </a:tc>
                <a:extLst>
                  <a:ext uri="{0D108BD9-81ED-4DB2-BD59-A6C34878D82A}">
                    <a16:rowId xmlns:a16="http://schemas.microsoft.com/office/drawing/2014/main" val="3250694320"/>
                  </a:ext>
                </a:extLst>
              </a:tr>
              <a:tr h="281585">
                <a:tc>
                  <a:txBody>
                    <a:bodyPr/>
                    <a:lstStyle/>
                    <a:p>
                      <a:pPr algn="ctr"/>
                      <a:r>
                        <a:rPr lang="en-US" sz="1000" b="0" dirty="0"/>
                        <a:t>HPRD</a:t>
                      </a:r>
                    </a:p>
                  </a:txBody>
                  <a:tcPr marL="68580" marR="68580" marT="34290" marB="34290"/>
                </a:tc>
                <a:extLst>
                  <a:ext uri="{0D108BD9-81ED-4DB2-BD59-A6C34878D82A}">
                    <a16:rowId xmlns:a16="http://schemas.microsoft.com/office/drawing/2014/main" val="3963309362"/>
                  </a:ext>
                </a:extLst>
              </a:tr>
              <a:tr h="281585">
                <a:tc>
                  <a:txBody>
                    <a:bodyPr/>
                    <a:lstStyle/>
                    <a:p>
                      <a:pPr algn="ctr"/>
                      <a:r>
                        <a:rPr lang="en-US" sz="1000" dirty="0"/>
                        <a:t>HHD</a:t>
                      </a:r>
                      <a:endParaRPr lang="en-US" sz="1000" b="0" dirty="0"/>
                    </a:p>
                  </a:txBody>
                  <a:tcPr marL="68580" marR="68580" marT="34290" marB="34290"/>
                </a:tc>
                <a:extLst>
                  <a:ext uri="{0D108BD9-81ED-4DB2-BD59-A6C34878D82A}">
                    <a16:rowId xmlns:a16="http://schemas.microsoft.com/office/drawing/2014/main" val="210374984"/>
                  </a:ext>
                </a:extLst>
              </a:tr>
            </a:tbl>
          </a:graphicData>
        </a:graphic>
      </p:graphicFrame>
      <p:sp>
        <p:nvSpPr>
          <p:cNvPr id="19" name="TextBox 18">
            <a:extLst>
              <a:ext uri="{FF2B5EF4-FFF2-40B4-BE49-F238E27FC236}">
                <a16:creationId xmlns:a16="http://schemas.microsoft.com/office/drawing/2014/main" id="{02E635E5-5751-499B-8BF9-BA9366AB17A4}"/>
              </a:ext>
            </a:extLst>
          </p:cNvPr>
          <p:cNvSpPr txBox="1"/>
          <p:nvPr/>
        </p:nvSpPr>
        <p:spPr>
          <a:xfrm>
            <a:off x="4579707" y="2175362"/>
            <a:ext cx="3691442" cy="646331"/>
          </a:xfrm>
          <a:prstGeom prst="rect">
            <a:avLst/>
          </a:prstGeom>
          <a:noFill/>
        </p:spPr>
        <p:txBody>
          <a:bodyPr wrap="square" rtlCol="0">
            <a:spAutoFit/>
          </a:bodyPr>
          <a:lstStyle/>
          <a:p>
            <a:pPr defTabSz="342900"/>
            <a:r>
              <a:rPr lang="en-US" dirty="0">
                <a:solidFill>
                  <a:srgbClr val="000000"/>
                </a:solidFill>
                <a:latin typeface="Calibri" panose="020F0502020204030204"/>
              </a:rPr>
              <a:t>FY22 EV Purchases – Under Discussion</a:t>
            </a:r>
          </a:p>
        </p:txBody>
      </p:sp>
    </p:spTree>
    <p:extLst>
      <p:ext uri="{BB962C8B-B14F-4D97-AF65-F5344CB8AC3E}">
        <p14:creationId xmlns:p14="http://schemas.microsoft.com/office/powerpoint/2010/main" val="91359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D155E-B7B2-4F63-8A66-AEDA870AC679}"/>
              </a:ext>
            </a:extLst>
          </p:cNvPr>
          <p:cNvSpPr>
            <a:spLocks noGrp="1"/>
          </p:cNvSpPr>
          <p:nvPr>
            <p:ph type="title"/>
          </p:nvPr>
        </p:nvSpPr>
        <p:spPr>
          <a:xfrm>
            <a:off x="87331" y="908837"/>
            <a:ext cx="8322033" cy="544034"/>
          </a:xfrm>
        </p:spPr>
        <p:txBody>
          <a:bodyPr>
            <a:normAutofit/>
          </a:bodyPr>
          <a:lstStyle/>
          <a:p>
            <a:r>
              <a:rPr lang="en-US" sz="2700" dirty="0">
                <a:solidFill>
                  <a:schemeClr val="tx1">
                    <a:lumMod val="50000"/>
                    <a:lumOff val="50000"/>
                  </a:schemeClr>
                </a:solidFill>
              </a:rPr>
              <a:t>Battery Electric Vehicle Program: </a:t>
            </a:r>
            <a:r>
              <a:rPr lang="en-US" sz="2700" b="1" i="1" dirty="0">
                <a:solidFill>
                  <a:schemeClr val="accent2"/>
                </a:solidFill>
              </a:rPr>
              <a:t>Refuse Truck Pilot</a:t>
            </a:r>
          </a:p>
        </p:txBody>
      </p:sp>
      <p:pic>
        <p:nvPicPr>
          <p:cNvPr id="4" name="Picture 3">
            <a:extLst>
              <a:ext uri="{FF2B5EF4-FFF2-40B4-BE49-F238E27FC236}">
                <a16:creationId xmlns:a16="http://schemas.microsoft.com/office/drawing/2014/main" id="{FB92F9D8-B629-4E7C-82C2-F95FC2A6B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7286" y="930078"/>
            <a:ext cx="455895" cy="544034"/>
          </a:xfrm>
          <a:prstGeom prst="rect">
            <a:avLst/>
          </a:prstGeom>
        </p:spPr>
      </p:pic>
      <p:cxnSp>
        <p:nvCxnSpPr>
          <p:cNvPr id="7" name="Straight Connector 6">
            <a:extLst>
              <a:ext uri="{FF2B5EF4-FFF2-40B4-BE49-F238E27FC236}">
                <a16:creationId xmlns:a16="http://schemas.microsoft.com/office/drawing/2014/main" id="{44BDB145-1025-41CE-BF01-74D567AF43DB}"/>
              </a:ext>
            </a:extLst>
          </p:cNvPr>
          <p:cNvCxnSpPr/>
          <p:nvPr/>
        </p:nvCxnSpPr>
        <p:spPr>
          <a:xfrm>
            <a:off x="181638" y="1497798"/>
            <a:ext cx="7243708" cy="0"/>
          </a:xfrm>
          <a:prstGeom prst="line">
            <a:avLst/>
          </a:prstGeom>
          <a:ln w="57150">
            <a:solidFill>
              <a:schemeClr val="bg2">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89FA8974-A288-483F-BBAC-12B65A6C3B4A}"/>
              </a:ext>
            </a:extLst>
          </p:cNvPr>
          <p:cNvSpPr>
            <a:spLocks noGrp="1"/>
          </p:cNvSpPr>
          <p:nvPr>
            <p:ph type="sldNum" sz="quarter" idx="12"/>
          </p:nvPr>
        </p:nvSpPr>
        <p:spPr/>
        <p:txBody>
          <a:bodyPr/>
          <a:lstStyle/>
          <a:p>
            <a:pPr defTabSz="342900"/>
            <a:fld id="{D8CC5CCA-E186-4B8E-9634-C76D0CFA79B0}" type="slidenum">
              <a:rPr lang="en-US">
                <a:latin typeface="Calibri" panose="020F0502020204030204"/>
              </a:rPr>
              <a:pPr defTabSz="342900"/>
              <a:t>9</a:t>
            </a:fld>
            <a:endParaRPr lang="en-US">
              <a:latin typeface="Calibri" panose="020F0502020204030204"/>
            </a:endParaRPr>
          </a:p>
        </p:txBody>
      </p:sp>
      <p:pic>
        <p:nvPicPr>
          <p:cNvPr id="1028" name="Picture 4" descr="PETERBILT DISPLAYS BATTERY-ELECTRIC REFUSE MODEL 520EV AT CES, ANNOUNCES  RECORD PRODUCTION OF MODEL 520 | Peterbilt">
            <a:extLst>
              <a:ext uri="{FF2B5EF4-FFF2-40B4-BE49-F238E27FC236}">
                <a16:creationId xmlns:a16="http://schemas.microsoft.com/office/drawing/2014/main" id="{0C74CD22-BC36-48B9-A316-EF72E4FD5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273" y="4277222"/>
            <a:ext cx="1991117" cy="12741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R Electric Model for New York City Department of Sanitation">
            <a:extLst>
              <a:ext uri="{FF2B5EF4-FFF2-40B4-BE49-F238E27FC236}">
                <a16:creationId xmlns:a16="http://schemas.microsoft.com/office/drawing/2014/main" id="{CB1117F6-764A-41B7-98EA-B7798F69D0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08" r="12088"/>
          <a:stretch/>
        </p:blipFill>
        <p:spPr bwMode="auto">
          <a:xfrm>
            <a:off x="7051273" y="3035585"/>
            <a:ext cx="1991117" cy="11517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public Services Receives Delivery Of Mack Electric Garbage Truck | Heil">
            <a:extLst>
              <a:ext uri="{FF2B5EF4-FFF2-40B4-BE49-F238E27FC236}">
                <a16:creationId xmlns:a16="http://schemas.microsoft.com/office/drawing/2014/main" id="{4DD4F602-1C3F-4235-A565-ED56A4575A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00" t="19110" r="12992" b="14137"/>
          <a:stretch/>
        </p:blipFill>
        <p:spPr bwMode="auto">
          <a:xfrm>
            <a:off x="7051273" y="1716871"/>
            <a:ext cx="1991117" cy="12288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77343AC-24D5-4933-9F0E-5F2A88B60859}"/>
              </a:ext>
            </a:extLst>
          </p:cNvPr>
          <p:cNvSpPr txBox="1"/>
          <p:nvPr/>
        </p:nvSpPr>
        <p:spPr>
          <a:xfrm>
            <a:off x="3265412" y="2586353"/>
            <a:ext cx="3372821" cy="1213153"/>
          </a:xfrm>
          <a:prstGeom prst="rect">
            <a:avLst/>
          </a:prstGeom>
          <a:noFill/>
          <a:ln>
            <a:solidFill>
              <a:schemeClr val="accent1"/>
            </a:solidFill>
          </a:ln>
        </p:spPr>
        <p:txBody>
          <a:bodyPr wrap="square" rtlCol="0">
            <a:spAutoFit/>
          </a:bodyPr>
          <a:lstStyle/>
          <a:p>
            <a:pPr algn="ctr" defTabSz="342900"/>
            <a:r>
              <a:rPr lang="en-US" sz="1350" b="1" dirty="0">
                <a:solidFill>
                  <a:srgbClr val="BD582C"/>
                </a:solidFill>
                <a:latin typeface="Calibri" panose="020F0502020204030204"/>
              </a:rPr>
              <a:t>VEHICLE DETAILS</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Two chassis manufacturers:  Mack &amp; Peterbilt</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Range:  80 to 120 miles</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Cost:  $600,000/truck</a:t>
            </a:r>
          </a:p>
        </p:txBody>
      </p:sp>
      <p:sp>
        <p:nvSpPr>
          <p:cNvPr id="16" name="TextBox 15">
            <a:extLst>
              <a:ext uri="{FF2B5EF4-FFF2-40B4-BE49-F238E27FC236}">
                <a16:creationId xmlns:a16="http://schemas.microsoft.com/office/drawing/2014/main" id="{49B1C08E-055F-4CCC-9702-7112C293438E}"/>
              </a:ext>
            </a:extLst>
          </p:cNvPr>
          <p:cNvSpPr txBox="1"/>
          <p:nvPr/>
        </p:nvSpPr>
        <p:spPr>
          <a:xfrm>
            <a:off x="699249" y="3709751"/>
            <a:ext cx="4748694" cy="1692771"/>
          </a:xfrm>
          <a:prstGeom prst="rect">
            <a:avLst/>
          </a:prstGeom>
          <a:noFill/>
          <a:ln>
            <a:solidFill>
              <a:schemeClr val="accent1"/>
            </a:solidFill>
          </a:ln>
        </p:spPr>
        <p:txBody>
          <a:bodyPr wrap="square" rtlCol="0">
            <a:spAutoFit/>
          </a:bodyPr>
          <a:lstStyle/>
          <a:p>
            <a:pPr algn="ctr" defTabSz="342900"/>
            <a:r>
              <a:rPr lang="en-US" sz="1350" b="1" dirty="0">
                <a:solidFill>
                  <a:srgbClr val="BD582C"/>
                </a:solidFill>
                <a:latin typeface="Calibri" panose="020F0502020204030204"/>
              </a:rPr>
              <a:t>PROJECT STATUS</a:t>
            </a:r>
          </a:p>
          <a:p>
            <a:pPr defTabSz="342900"/>
            <a:r>
              <a:rPr lang="en-US" sz="1350" b="1" i="1" dirty="0">
                <a:solidFill>
                  <a:srgbClr val="000000"/>
                </a:solidFill>
                <a:latin typeface="Calibri" panose="020F0502020204030204"/>
              </a:rPr>
              <a:t>Complete</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Research &amp; specifications for trucks &amp; recharging infrastructure</a:t>
            </a:r>
            <a:endParaRPr lang="en-US" sz="600" b="1" i="1" dirty="0">
              <a:solidFill>
                <a:srgbClr val="000000"/>
              </a:solidFill>
              <a:latin typeface="Calibri" panose="020F0502020204030204"/>
            </a:endParaRPr>
          </a:p>
          <a:p>
            <a:pPr defTabSz="342900"/>
            <a:r>
              <a:rPr lang="en-US" sz="1350" b="1" i="1" dirty="0">
                <a:solidFill>
                  <a:srgbClr val="000000"/>
                </a:solidFill>
                <a:latin typeface="Calibri" panose="020F0502020204030204"/>
              </a:rPr>
              <a:t>Underway/Pending</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Allocation of funding for Council consideration in August</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Installation of recharging infrastructure</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Procurement of truck – Delivery expected Spring 2022</a:t>
            </a:r>
          </a:p>
        </p:txBody>
      </p:sp>
      <p:sp>
        <p:nvSpPr>
          <p:cNvPr id="17" name="TextBox 16">
            <a:extLst>
              <a:ext uri="{FF2B5EF4-FFF2-40B4-BE49-F238E27FC236}">
                <a16:creationId xmlns:a16="http://schemas.microsoft.com/office/drawing/2014/main" id="{727A06AC-F407-4493-8BA2-298F14ABDA99}"/>
              </a:ext>
            </a:extLst>
          </p:cNvPr>
          <p:cNvSpPr txBox="1"/>
          <p:nvPr/>
        </p:nvSpPr>
        <p:spPr>
          <a:xfrm>
            <a:off x="181637" y="1692102"/>
            <a:ext cx="3372822" cy="756617"/>
          </a:xfrm>
          <a:prstGeom prst="rect">
            <a:avLst/>
          </a:prstGeom>
          <a:noFill/>
          <a:ln>
            <a:solidFill>
              <a:schemeClr val="accent1"/>
            </a:solidFill>
          </a:ln>
        </p:spPr>
        <p:txBody>
          <a:bodyPr wrap="square" rtlCol="0">
            <a:spAutoFit/>
          </a:bodyPr>
          <a:lstStyle/>
          <a:p>
            <a:pPr algn="ctr" defTabSz="342900"/>
            <a:r>
              <a:rPr lang="en-US" sz="1350" b="1" dirty="0">
                <a:solidFill>
                  <a:srgbClr val="BD582C"/>
                </a:solidFill>
                <a:latin typeface="Calibri" panose="020F0502020204030204"/>
              </a:rPr>
              <a:t>PILOT PROJECT</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1 Each, Rear-loader, Downtown Operation</a:t>
            </a:r>
          </a:p>
          <a:p>
            <a:pPr marL="214313" indent="-214313" defTabSz="342900">
              <a:spcAft>
                <a:spcPts val="450"/>
              </a:spcAft>
              <a:buFont typeface="Arial" panose="020B0604020202020204" pitchFamily="34" charset="0"/>
              <a:buChar char="•"/>
            </a:pPr>
            <a:r>
              <a:rPr lang="en-US" sz="1275" dirty="0">
                <a:solidFill>
                  <a:srgbClr val="000000"/>
                </a:solidFill>
                <a:latin typeface="Calibri" panose="020F0502020204030204"/>
              </a:rPr>
              <a:t>Truck to be based at NE Service Center</a:t>
            </a:r>
          </a:p>
        </p:txBody>
      </p:sp>
    </p:spTree>
    <p:extLst>
      <p:ext uri="{BB962C8B-B14F-4D97-AF65-F5344CB8AC3E}">
        <p14:creationId xmlns:p14="http://schemas.microsoft.com/office/powerpoint/2010/main" val="12096700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HGAC Design Template">
  <a:themeElements>
    <a:clrScheme name="HGAC-palette">
      <a:dk1>
        <a:srgbClr val="002F47"/>
      </a:dk1>
      <a:lt1>
        <a:sysClr val="window" lastClr="FFFFFF"/>
      </a:lt1>
      <a:dk2>
        <a:srgbClr val="055873"/>
      </a:dk2>
      <a:lt2>
        <a:srgbClr val="25B5AF"/>
      </a:lt2>
      <a:accent1>
        <a:srgbClr val="C6093B"/>
      </a:accent1>
      <a:accent2>
        <a:srgbClr val="002F47"/>
      </a:accent2>
      <a:accent3>
        <a:srgbClr val="055873"/>
      </a:accent3>
      <a:accent4>
        <a:srgbClr val="7AB66F"/>
      </a:accent4>
      <a:accent5>
        <a:srgbClr val="25B5AF"/>
      </a:accent5>
      <a:accent6>
        <a:srgbClr val="EF9021"/>
      </a:accent6>
      <a:hlink>
        <a:srgbClr val="002F47"/>
      </a:hlink>
      <a:folHlink>
        <a:srgbClr val="B4B4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742EABF-17BC-4D66-8783-4E79086EF9D6}" vid="{9A53EECE-0FBB-4165-999E-66EB1297A249}"/>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2333674BEE56124AAD970D40F8FDF221" ma:contentTypeVersion="10" ma:contentTypeDescription="Create a new document." ma:contentTypeScope="" ma:versionID="d453a12aed1352416bc8622a457dc114">
  <xsd:schema xmlns:xsd="http://www.w3.org/2001/XMLSchema" xmlns:xs="http://www.w3.org/2001/XMLSchema" xmlns:p="http://schemas.microsoft.com/office/2006/metadata/properties" xmlns:ns2="b4015ea8-92c2-4515-89dc-d0cebe6a6e7e" targetNamespace="http://schemas.microsoft.com/office/2006/metadata/properties" ma:root="true" ma:fieldsID="05b275f0c97ff72d8303bf9ec4eea31f" ns2:_="">
    <xsd:import namespace="b4015ea8-92c2-4515-89dc-d0cebe6a6e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15ea8-92c2-4515-89dc-d0cebe6a6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D5A02E-FC5A-4628-8450-51D6F0FF081A}"/>
</file>

<file path=customXml/itemProps2.xml><?xml version="1.0" encoding="utf-8"?>
<ds:datastoreItem xmlns:ds="http://schemas.openxmlformats.org/officeDocument/2006/customXml" ds:itemID="{5A7D9297-BAC1-4638-8B0F-792F8096CE77}"/>
</file>

<file path=customXml/itemProps3.xml><?xml version="1.0" encoding="utf-8"?>
<ds:datastoreItem xmlns:ds="http://schemas.openxmlformats.org/officeDocument/2006/customXml" ds:itemID="{C05A3DFB-AECC-4548-BD36-D8D01F63BF1E}"/>
</file>

<file path=customXml/itemProps4.xml><?xml version="1.0" encoding="utf-8"?>
<ds:datastoreItem xmlns:ds="http://schemas.openxmlformats.org/officeDocument/2006/customXml" ds:itemID="{2661FE35-4306-4E91-BE72-C653E2337F00}"/>
</file>

<file path=docProps/app.xml><?xml version="1.0" encoding="utf-8"?>
<Properties xmlns="http://schemas.openxmlformats.org/officeDocument/2006/extended-properties" xmlns:vt="http://schemas.openxmlformats.org/officeDocument/2006/docPropsVTypes">
  <Template>Verve</Template>
  <TotalTime>9505</TotalTime>
  <Words>1787</Words>
  <Application>Microsoft Office PowerPoint</Application>
  <PresentationFormat>On-screen Show (4:3)</PresentationFormat>
  <Paragraphs>325</Paragraphs>
  <Slides>23</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Arial</vt:lpstr>
      <vt:lpstr>Calibri</vt:lpstr>
      <vt:lpstr>Calibri Light</vt:lpstr>
      <vt:lpstr>Courier New</vt:lpstr>
      <vt:lpstr>Futura Md BT</vt:lpstr>
      <vt:lpstr>Futura-Bold</vt:lpstr>
      <vt:lpstr>Tw Cen MT</vt:lpstr>
      <vt:lpstr>Wingdings</vt:lpstr>
      <vt:lpstr>Wingdings 2</vt:lpstr>
      <vt:lpstr>Median</vt:lpstr>
      <vt:lpstr>HGAC Design Template</vt:lpstr>
      <vt:lpstr>Retrospect</vt:lpstr>
      <vt:lpstr>Houston-Galveston  Clean cities Coalition QUARTERLY MEETING   </vt:lpstr>
      <vt:lpstr>Meeting Agenda</vt:lpstr>
      <vt:lpstr>Introductions</vt:lpstr>
      <vt:lpstr>Meeting Agenda</vt:lpstr>
      <vt:lpstr>Fleet Management Department</vt:lpstr>
      <vt:lpstr>Battery Electric Vehicle Program:  Current State</vt:lpstr>
      <vt:lpstr>Battery Electric Vehicle Program: Light-Duty Vehicles</vt:lpstr>
      <vt:lpstr>Battery Electric Vehicle Program: Light-Duty Vehicles</vt:lpstr>
      <vt:lpstr>Battery Electric Vehicle Program: Refuse Truck Pilot</vt:lpstr>
      <vt:lpstr>Battery Electric Vehicle  Program: Charging Infrastructure</vt:lpstr>
      <vt:lpstr>Battery Electric Vehicle  Program: Charging Infrastructure </vt:lpstr>
      <vt:lpstr>Battery Electric Vehicle Program</vt:lpstr>
      <vt:lpstr>Meeting Agenda</vt:lpstr>
      <vt:lpstr>Meeting Agenda</vt:lpstr>
      <vt:lpstr>H-GAC Clean Vehicles and Buy America</vt:lpstr>
      <vt:lpstr>H-GAC Funding Assistance: Clean Vehicles Program</vt:lpstr>
      <vt:lpstr>Clean Vehicles Program</vt:lpstr>
      <vt:lpstr>Buy America Act</vt:lpstr>
      <vt:lpstr>Our Response</vt:lpstr>
      <vt:lpstr>H-GAC’s Strategies</vt:lpstr>
      <vt:lpstr>Meeting Agenda</vt:lpstr>
      <vt:lpstr>2021 Quarterly Meeting Schedule</vt:lpstr>
      <vt:lpstr>Thank You!</vt:lpstr>
    </vt:vector>
  </TitlesOfParts>
  <Company>New West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for Clean Cities Coalition Re-designation Webinars</dc:title>
  <dc:subject>Template for Clean Cities coalitions to create presentations for re-designation Webinars</dc:subject>
  <dc:creator>Ellen Bourbon</dc:creator>
  <cp:lastModifiedBy>Andrew J. DeCandis</cp:lastModifiedBy>
  <cp:revision>660</cp:revision>
  <cp:lastPrinted>2014-08-08T14:33:49Z</cp:lastPrinted>
  <dcterms:created xsi:type="dcterms:W3CDTF">2010-08-13T14:26:26Z</dcterms:created>
  <dcterms:modified xsi:type="dcterms:W3CDTF">2021-08-11T14:22:10Z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0x0101002333674BEE56124AAD970D40F8FDF221</vt:lpwstr>
  </property>
  <property fmtid="{D5CDD505-2E9C-101B-9397-08002B2CF9AE}" pid="3" name="_dlc_DocIdItemGuid">
    <vt:lpwstr>7035f6d6-44b8-4622-a64f-0afe37d97e4c</vt:lpwstr>
  </property>
</Properties>
</file>