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99" r:id="rId4"/>
  </p:sldMasterIdLst>
  <p:notesMasterIdLst>
    <p:notesMasterId r:id="rId13"/>
  </p:notesMasterIdLst>
  <p:sldIdLst>
    <p:sldId id="256" r:id="rId5"/>
    <p:sldId id="257" r:id="rId6"/>
    <p:sldId id="258" r:id="rId7"/>
    <p:sldId id="263" r:id="rId8"/>
    <p:sldId id="259" r:id="rId9"/>
    <p:sldId id="260" r:id="rId10"/>
    <p:sldId id="262" r:id="rId11"/>
    <p:sldId id="26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48C0F-A503-4D7C-975E-D6B99CF1E9EF}" v="41" dt="2021-07-22T16:50:0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4656" autoAdjust="0"/>
  </p:normalViewPr>
  <p:slideViewPr>
    <p:cSldViewPr snapToGrid="0">
      <p:cViewPr varScale="1">
        <p:scale>
          <a:sx n="112" d="100"/>
          <a:sy n="112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4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sscock, Gary - FMD" userId="13e40732-539b-4377-b0a6-1558cbbc9198" providerId="ADAL" clId="{92A48C0F-A503-4D7C-975E-D6B99CF1E9EF}"/>
    <pc:docChg chg="custSel modSld">
      <pc:chgData name="Glasscock, Gary - FMD" userId="13e40732-539b-4377-b0a6-1558cbbc9198" providerId="ADAL" clId="{92A48C0F-A503-4D7C-975E-D6B99CF1E9EF}" dt="2021-07-22T18:06:30.682" v="323" actId="20577"/>
      <pc:docMkLst>
        <pc:docMk/>
      </pc:docMkLst>
      <pc:sldChg chg="modSp mod">
        <pc:chgData name="Glasscock, Gary - FMD" userId="13e40732-539b-4377-b0a6-1558cbbc9198" providerId="ADAL" clId="{92A48C0F-A503-4D7C-975E-D6B99CF1E9EF}" dt="2021-07-22T16:42:28.794" v="185" actId="1076"/>
        <pc:sldMkLst>
          <pc:docMk/>
          <pc:sldMk cId="3262004153" sldId="257"/>
        </pc:sldMkLst>
        <pc:spChg chg="mod">
          <ac:chgData name="Glasscock, Gary - FMD" userId="13e40732-539b-4377-b0a6-1558cbbc9198" providerId="ADAL" clId="{92A48C0F-A503-4D7C-975E-D6B99CF1E9EF}" dt="2021-07-22T16:42:28.794" v="185" actId="1076"/>
          <ac:spMkLst>
            <pc:docMk/>
            <pc:sldMk cId="3262004153" sldId="257"/>
            <ac:spMk id="9" creationId="{1F13BC20-74C4-4037-9450-3445369A434E}"/>
          </ac:spMkLst>
        </pc:spChg>
      </pc:sldChg>
      <pc:sldChg chg="modSp mod">
        <pc:chgData name="Glasscock, Gary - FMD" userId="13e40732-539b-4377-b0a6-1558cbbc9198" providerId="ADAL" clId="{92A48C0F-A503-4D7C-975E-D6B99CF1E9EF}" dt="2021-07-22T16:51:58.012" v="299" actId="20577"/>
        <pc:sldMkLst>
          <pc:docMk/>
          <pc:sldMk cId="560147560" sldId="258"/>
        </pc:sldMkLst>
        <pc:spChg chg="mod">
          <ac:chgData name="Glasscock, Gary - FMD" userId="13e40732-539b-4377-b0a6-1558cbbc9198" providerId="ADAL" clId="{92A48C0F-A503-4D7C-975E-D6B99CF1E9EF}" dt="2021-07-22T16:49:47.394" v="246" actId="1076"/>
          <ac:spMkLst>
            <pc:docMk/>
            <pc:sldMk cId="560147560" sldId="258"/>
            <ac:spMk id="20" creationId="{12DA37F7-76FD-45EE-99E2-6ED3566D9E0B}"/>
          </ac:spMkLst>
        </pc:spChg>
        <pc:spChg chg="mod">
          <ac:chgData name="Glasscock, Gary - FMD" userId="13e40732-539b-4377-b0a6-1558cbbc9198" providerId="ADAL" clId="{92A48C0F-A503-4D7C-975E-D6B99CF1E9EF}" dt="2021-07-22T16:51:58.012" v="299" actId="20577"/>
          <ac:spMkLst>
            <pc:docMk/>
            <pc:sldMk cId="560147560" sldId="258"/>
            <ac:spMk id="21" creationId="{4CA1983C-5D91-4175-AC81-427BDC131E57}"/>
          </ac:spMkLst>
        </pc:spChg>
        <pc:graphicFrameChg chg="mod">
          <ac:chgData name="Glasscock, Gary - FMD" userId="13e40732-539b-4377-b0a6-1558cbbc9198" providerId="ADAL" clId="{92A48C0F-A503-4D7C-975E-D6B99CF1E9EF}" dt="2021-07-22T16:50:07.492" v="247" actId="1076"/>
          <ac:graphicFrameMkLst>
            <pc:docMk/>
            <pc:sldMk cId="560147560" sldId="258"/>
            <ac:graphicFrameMk id="16" creationId="{042BD200-9B0E-4ADD-BF92-E4F1BBEED131}"/>
          </ac:graphicFrameMkLst>
        </pc:graphicFrameChg>
        <pc:picChg chg="mod">
          <ac:chgData name="Glasscock, Gary - FMD" userId="13e40732-539b-4377-b0a6-1558cbbc9198" providerId="ADAL" clId="{92A48C0F-A503-4D7C-975E-D6B99CF1E9EF}" dt="2021-07-22T16:50:07.492" v="247" actId="1076"/>
          <ac:picMkLst>
            <pc:docMk/>
            <pc:sldMk cId="560147560" sldId="258"/>
            <ac:picMk id="11" creationId="{D6518876-22D9-41E8-93CC-AA6B77E9B013}"/>
          </ac:picMkLst>
        </pc:picChg>
        <pc:picChg chg="mod">
          <ac:chgData name="Glasscock, Gary - FMD" userId="13e40732-539b-4377-b0a6-1558cbbc9198" providerId="ADAL" clId="{92A48C0F-A503-4D7C-975E-D6B99CF1E9EF}" dt="2021-07-22T16:50:07.492" v="247" actId="1076"/>
          <ac:picMkLst>
            <pc:docMk/>
            <pc:sldMk cId="560147560" sldId="258"/>
            <ac:picMk id="15" creationId="{267ADF5C-F882-4743-A959-EEDBBA0B5825}"/>
          </ac:picMkLst>
        </pc:picChg>
        <pc:picChg chg="mod">
          <ac:chgData name="Glasscock, Gary - FMD" userId="13e40732-539b-4377-b0a6-1558cbbc9198" providerId="ADAL" clId="{92A48C0F-A503-4D7C-975E-D6B99CF1E9EF}" dt="2021-07-22T16:50:07.492" v="247" actId="1076"/>
          <ac:picMkLst>
            <pc:docMk/>
            <pc:sldMk cId="560147560" sldId="258"/>
            <ac:picMk id="2050" creationId="{6FFD3720-3E03-4D48-BE7B-69C78EC91454}"/>
          </ac:picMkLst>
        </pc:picChg>
        <pc:picChg chg="mod">
          <ac:chgData name="Glasscock, Gary - FMD" userId="13e40732-539b-4377-b0a6-1558cbbc9198" providerId="ADAL" clId="{92A48C0F-A503-4D7C-975E-D6B99CF1E9EF}" dt="2021-07-22T16:50:07.492" v="247" actId="1076"/>
          <ac:picMkLst>
            <pc:docMk/>
            <pc:sldMk cId="560147560" sldId="258"/>
            <ac:picMk id="2052" creationId="{A8E1FD19-385F-4A6C-99CA-2C0E18EAA4BD}"/>
          </ac:picMkLst>
        </pc:picChg>
        <pc:picChg chg="mod">
          <ac:chgData name="Glasscock, Gary - FMD" userId="13e40732-539b-4377-b0a6-1558cbbc9198" providerId="ADAL" clId="{92A48C0F-A503-4D7C-975E-D6B99CF1E9EF}" dt="2021-07-22T16:50:07.492" v="247" actId="1076"/>
          <ac:picMkLst>
            <pc:docMk/>
            <pc:sldMk cId="560147560" sldId="258"/>
            <ac:picMk id="2056" creationId="{727FE3BE-79D1-4CB0-835B-6B256265F5A7}"/>
          </ac:picMkLst>
        </pc:picChg>
      </pc:sldChg>
      <pc:sldChg chg="modSp mod">
        <pc:chgData name="Glasscock, Gary - FMD" userId="13e40732-539b-4377-b0a6-1558cbbc9198" providerId="ADAL" clId="{92A48C0F-A503-4D7C-975E-D6B99CF1E9EF}" dt="2021-07-22T18:06:30.682" v="323" actId="20577"/>
        <pc:sldMkLst>
          <pc:docMk/>
          <pc:sldMk cId="1209670091" sldId="259"/>
        </pc:sldMkLst>
        <pc:spChg chg="mod">
          <ac:chgData name="Glasscock, Gary - FMD" userId="13e40732-539b-4377-b0a6-1558cbbc9198" providerId="ADAL" clId="{92A48C0F-A503-4D7C-975E-D6B99CF1E9EF}" dt="2021-07-22T16:48:27.774" v="211" actId="20577"/>
          <ac:spMkLst>
            <pc:docMk/>
            <pc:sldMk cId="1209670091" sldId="259"/>
            <ac:spMk id="10" creationId="{277343AC-24D5-4933-9F0E-5F2A88B60859}"/>
          </ac:spMkLst>
        </pc:spChg>
        <pc:spChg chg="mod">
          <ac:chgData name="Glasscock, Gary - FMD" userId="13e40732-539b-4377-b0a6-1558cbbc9198" providerId="ADAL" clId="{92A48C0F-A503-4D7C-975E-D6B99CF1E9EF}" dt="2021-07-22T16:49:15.784" v="244" actId="20577"/>
          <ac:spMkLst>
            <pc:docMk/>
            <pc:sldMk cId="1209670091" sldId="259"/>
            <ac:spMk id="16" creationId="{49B1C08E-055F-4CCC-9702-7112C293438E}"/>
          </ac:spMkLst>
        </pc:spChg>
        <pc:spChg chg="mod">
          <ac:chgData name="Glasscock, Gary - FMD" userId="13e40732-539b-4377-b0a6-1558cbbc9198" providerId="ADAL" clId="{92A48C0F-A503-4D7C-975E-D6B99CF1E9EF}" dt="2021-07-22T18:06:30.682" v="323" actId="20577"/>
          <ac:spMkLst>
            <pc:docMk/>
            <pc:sldMk cId="1209670091" sldId="259"/>
            <ac:spMk id="17" creationId="{727A06AC-F407-4493-8BA2-298F14ABDA99}"/>
          </ac:spMkLst>
        </pc:spChg>
      </pc:sldChg>
      <pc:sldChg chg="modSp mod">
        <pc:chgData name="Glasscock, Gary - FMD" userId="13e40732-539b-4377-b0a6-1558cbbc9198" providerId="ADAL" clId="{92A48C0F-A503-4D7C-975E-D6B99CF1E9EF}" dt="2021-07-22T16:54:01.153" v="305" actId="20577"/>
        <pc:sldMkLst>
          <pc:docMk/>
          <pc:sldMk cId="2391684605" sldId="260"/>
        </pc:sldMkLst>
        <pc:spChg chg="mod">
          <ac:chgData name="Glasscock, Gary - FMD" userId="13e40732-539b-4377-b0a6-1558cbbc9198" providerId="ADAL" clId="{92A48C0F-A503-4D7C-975E-D6B99CF1E9EF}" dt="2021-07-22T16:54:01.153" v="305" actId="20577"/>
          <ac:spMkLst>
            <pc:docMk/>
            <pc:sldMk cId="2391684605" sldId="260"/>
            <ac:spMk id="11" creationId="{B89B77EC-2919-47EE-A988-DCB8EC663F8E}"/>
          </ac:spMkLst>
        </pc:spChg>
      </pc:sldChg>
      <pc:sldChg chg="modSp mod">
        <pc:chgData name="Glasscock, Gary - FMD" userId="13e40732-539b-4377-b0a6-1558cbbc9198" providerId="ADAL" clId="{92A48C0F-A503-4D7C-975E-D6B99CF1E9EF}" dt="2021-07-22T17:52:00.001" v="314" actId="14734"/>
        <pc:sldMkLst>
          <pc:docMk/>
          <pc:sldMk cId="3389853926" sldId="262"/>
        </pc:sldMkLst>
        <pc:spChg chg="mod">
          <ac:chgData name="Glasscock, Gary - FMD" userId="13e40732-539b-4377-b0a6-1558cbbc9198" providerId="ADAL" clId="{92A48C0F-A503-4D7C-975E-D6B99CF1E9EF}" dt="2021-07-22T16:40:08.584" v="176" actId="1076"/>
          <ac:spMkLst>
            <pc:docMk/>
            <pc:sldMk cId="3389853926" sldId="262"/>
            <ac:spMk id="9" creationId="{9D87CC9C-B62E-4BE8-8C5F-F5E1320BC010}"/>
          </ac:spMkLst>
        </pc:spChg>
        <pc:spChg chg="mod">
          <ac:chgData name="Glasscock, Gary - FMD" userId="13e40732-539b-4377-b0a6-1558cbbc9198" providerId="ADAL" clId="{92A48C0F-A503-4D7C-975E-D6B99CF1E9EF}" dt="2021-07-22T16:41:19.098" v="182" actId="14100"/>
          <ac:spMkLst>
            <pc:docMk/>
            <pc:sldMk cId="3389853926" sldId="262"/>
            <ac:spMk id="10" creationId="{C08CFBE7-76C9-4C65-B4B7-68112D597F40}"/>
          </ac:spMkLst>
        </pc:spChg>
        <pc:spChg chg="mod">
          <ac:chgData name="Glasscock, Gary - FMD" userId="13e40732-539b-4377-b0a6-1558cbbc9198" providerId="ADAL" clId="{92A48C0F-A503-4D7C-975E-D6B99CF1E9EF}" dt="2021-07-22T16:40:30.793" v="178" actId="1076"/>
          <ac:spMkLst>
            <pc:docMk/>
            <pc:sldMk cId="3389853926" sldId="262"/>
            <ac:spMk id="14" creationId="{2FC33B10-C4D6-44A4-8128-AD7A5FB4501F}"/>
          </ac:spMkLst>
        </pc:spChg>
        <pc:graphicFrameChg chg="mod modGraphic">
          <ac:chgData name="Glasscock, Gary - FMD" userId="13e40732-539b-4377-b0a6-1558cbbc9198" providerId="ADAL" clId="{92A48C0F-A503-4D7C-975E-D6B99CF1E9EF}" dt="2021-07-22T17:52:00.001" v="314" actId="14734"/>
          <ac:graphicFrameMkLst>
            <pc:docMk/>
            <pc:sldMk cId="3389853926" sldId="262"/>
            <ac:graphicFrameMk id="12" creationId="{CAF930E3-39F2-4BAE-B1A7-5388684BB266}"/>
          </ac:graphicFrameMkLst>
        </pc:graphicFrameChg>
        <pc:graphicFrameChg chg="mod modGraphic">
          <ac:chgData name="Glasscock, Gary - FMD" userId="13e40732-539b-4377-b0a6-1558cbbc9198" providerId="ADAL" clId="{92A48C0F-A503-4D7C-975E-D6B99CF1E9EF}" dt="2021-07-22T17:51:51.356" v="312" actId="14734"/>
          <ac:graphicFrameMkLst>
            <pc:docMk/>
            <pc:sldMk cId="3389853926" sldId="262"/>
            <ac:graphicFrameMk id="13" creationId="{A48545A9-1B96-497B-8432-977DF751356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2F39-48A4-4608-BF2E-1D0FC6C205A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4138"/>
            <a:ext cx="5607050" cy="3660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01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601"/>
            <a:ext cx="3038475" cy="465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83CB-2F76-4B3A-BFE7-B5865BBE5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A83CB-2F76-4B3A-BFE7-B5865BBE5F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A83CB-2F76-4B3A-BFE7-B5865BBE5F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2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A83CB-2F76-4B3A-BFE7-B5865BBE5F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A83CB-2F76-4B3A-BFE7-B5865BBE5F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4D5-F0CB-4A25-BFAC-9D81A67CF8C3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5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2EB2-BBE8-4CCA-94AC-3DB54C250C84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4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310E-A9B7-45F4-B5D7-710FD902D82A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-165088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36425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48EE-E887-4B23-9EE7-F36E19C4F60C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DD84-53AF-4859-BB26-D2ACBAFEAAEC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9463-C20B-44E3-BAD5-54081DF784B6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BFA-BB84-40DC-8530-E3649EBC2613}" type="datetime1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A898-B817-48FC-8EA2-147F62BCD236}" type="datetime1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4024-100F-4EE4-A042-5FE1A941A92F}" type="datetime1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2CF78F1-D7D6-4068-B2C4-6870C17D2794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B8E8-3547-4AED-82E9-E9CC3FA77026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ADAEAF-E0D1-49AD-B1BA-9FD78DB036C2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CC5CCA-E186-4B8E-9634-C76D0CF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136764-CEC5-462E-AEA9-4AA1CF15E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2E2F1EB-DD93-49F9-8F7D-3DE28290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F6235-3FF4-49BD-A285-CD7B84718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010" y="278000"/>
            <a:ext cx="3659246" cy="215193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Fleet Management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AFD22-A825-4563-8C5D-6579D795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04" y="3578087"/>
            <a:ext cx="4327472" cy="155448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STATUS REPORT: </a:t>
            </a:r>
          </a:p>
          <a:p>
            <a:r>
              <a:rPr lang="en-US" b="1" dirty="0">
                <a:solidFill>
                  <a:schemeClr val="bg1"/>
                </a:solidFill>
              </a:rPr>
              <a:t>BATTERY Electric Vehicle program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JuLY</a:t>
            </a:r>
            <a:r>
              <a:rPr lang="en-US" sz="2000" b="1" dirty="0">
                <a:solidFill>
                  <a:schemeClr val="bg1"/>
                </a:solidFill>
              </a:rPr>
              <a:t> 21, 2021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D82C66-EAC6-46C6-AC04-27A5632D4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F2CA89-CD8C-40CF-8273-C3FA6690B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City Seal BW2">
            <a:extLst>
              <a:ext uri="{FF2B5EF4-FFF2-40B4-BE49-F238E27FC236}">
                <a16:creationId xmlns:a16="http://schemas.microsoft.com/office/drawing/2014/main" id="{E57F5E94-6C38-46B6-A79C-1D3A7572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565" y="584132"/>
            <a:ext cx="3328416" cy="3150051"/>
          </a:xfrm>
          <a:prstGeom prst="rect">
            <a:avLst/>
          </a:prstGeom>
          <a:solidFill>
            <a:schemeClr val="bg1">
              <a:alpha val="54901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A82F9E0-1CBD-4E82-B740-B329F65F5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EE5F1E-8455-462D-8415-D85B2D4B9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04E500-F0A1-42F1-8F1A-179948E3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F6A443-F0B0-4E06-945E-A05DE987E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73" y="3106044"/>
            <a:ext cx="1762129" cy="21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0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3" y="33088"/>
            <a:ext cx="10776960" cy="7253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Program:  </a:t>
            </a:r>
            <a:r>
              <a:rPr lang="en-US" sz="3600" b="1" i="1" dirty="0">
                <a:solidFill>
                  <a:schemeClr val="accent2"/>
                </a:solidFill>
              </a:rPr>
              <a:t>Current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F9D8-B629-4E7C-82C2-F95FC2A6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2" y="97104"/>
            <a:ext cx="607859" cy="7253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42183" y="830042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B2E8-390A-4894-A306-DD49C0D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Largest Electric-Car Charging Site: Would You Believe Houston?">
            <a:extLst>
              <a:ext uri="{FF2B5EF4-FFF2-40B4-BE49-F238E27FC236}">
                <a16:creationId xmlns:a16="http://schemas.microsoft.com/office/drawing/2014/main" id="{FAACFC00-4E50-4D75-B0F2-07799295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3" y="3994276"/>
            <a:ext cx="3446079" cy="22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3BC20-74C4-4037-9450-3445369A434E}"/>
              </a:ext>
            </a:extLst>
          </p:cNvPr>
          <p:cNvSpPr txBox="1"/>
          <p:nvPr/>
        </p:nvSpPr>
        <p:spPr>
          <a:xfrm>
            <a:off x="3238857" y="1289418"/>
            <a:ext cx="5507808" cy="241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Vehicles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15 Each, Chevy Bolts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25 Each, Nissan </a:t>
            </a:r>
            <a:r>
              <a:rPr lang="en-US" sz="1700" dirty="0" err="1"/>
              <a:t>Leafs</a:t>
            </a:r>
            <a:endParaRPr lang="en-US" sz="1700" dirty="0"/>
          </a:p>
          <a:p>
            <a:pPr>
              <a:spcAft>
                <a:spcPts val="600"/>
              </a:spcAft>
            </a:pPr>
            <a:r>
              <a:rPr lang="en-US" b="1" i="1" dirty="0"/>
              <a:t>Electric Vehicle Charging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6 each, Chargers at City Hall Annex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3 each, Chargers at 611 Walker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 each,  Charger at 2805 McKinney</a:t>
            </a:r>
          </a:p>
        </p:txBody>
      </p:sp>
      <p:pic>
        <p:nvPicPr>
          <p:cNvPr id="3076" name="Picture 4" descr="Press Releases">
            <a:extLst>
              <a:ext uri="{FF2B5EF4-FFF2-40B4-BE49-F238E27FC236}">
                <a16:creationId xmlns:a16="http://schemas.microsoft.com/office/drawing/2014/main" id="{CA21ECE0-2DCF-4298-A307-EA8C49E3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04" y="3968885"/>
            <a:ext cx="3587714" cy="22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0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09" y="38125"/>
            <a:ext cx="10681697" cy="7253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Program: </a:t>
            </a:r>
            <a:r>
              <a:rPr lang="en-US" sz="3600" b="1" i="1" dirty="0">
                <a:solidFill>
                  <a:schemeClr val="accent2"/>
                </a:solidFill>
              </a:rPr>
              <a:t>Light-Duty Vehicles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51809" y="873374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12534-85DB-4120-B83E-60818673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986810-4A66-4F7D-BCF9-3FDE2521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77" y="226143"/>
            <a:ext cx="492577" cy="608173"/>
          </a:xfrm>
          <a:prstGeom prst="rect">
            <a:avLst/>
          </a:prstGeom>
        </p:spPr>
      </p:pic>
      <p:pic>
        <p:nvPicPr>
          <p:cNvPr id="11" name="Picture 10" descr="A picture containing road, truck, outdoor, blue&#10;&#10;Description automatically generated">
            <a:extLst>
              <a:ext uri="{FF2B5EF4-FFF2-40B4-BE49-F238E27FC236}">
                <a16:creationId xmlns:a16="http://schemas.microsoft.com/office/drawing/2014/main" id="{D6518876-22D9-41E8-93CC-AA6B77E9B0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b="9178"/>
          <a:stretch/>
        </p:blipFill>
        <p:spPr>
          <a:xfrm>
            <a:off x="6681533" y="3953160"/>
            <a:ext cx="1809725" cy="1201710"/>
          </a:xfrm>
          <a:prstGeom prst="rect">
            <a:avLst/>
          </a:prstGeom>
        </p:spPr>
      </p:pic>
      <p:pic>
        <p:nvPicPr>
          <p:cNvPr id="15" name="Picture 14" descr="A picture containing outdoor, ground, sky, car&#10;&#10;Description automatically generated">
            <a:extLst>
              <a:ext uri="{FF2B5EF4-FFF2-40B4-BE49-F238E27FC236}">
                <a16:creationId xmlns:a16="http://schemas.microsoft.com/office/drawing/2014/main" id="{267ADF5C-F882-4743-A959-EEDBBA0B5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28015" r="6304" b="15809"/>
          <a:stretch/>
        </p:blipFill>
        <p:spPr>
          <a:xfrm>
            <a:off x="10055793" y="3973126"/>
            <a:ext cx="1790889" cy="1181744"/>
          </a:xfrm>
          <a:prstGeom prst="rect">
            <a:avLst/>
          </a:prstGeom>
        </p:spPr>
      </p:pic>
      <p:pic>
        <p:nvPicPr>
          <p:cNvPr id="2050" name="Picture 2" descr="2022 Ford® E-Transit | All-Electric Chassis Cab, Cutaway &amp;amp; Cargo Van">
            <a:extLst>
              <a:ext uri="{FF2B5EF4-FFF2-40B4-BE49-F238E27FC236}">
                <a16:creationId xmlns:a16="http://schemas.microsoft.com/office/drawing/2014/main" id="{6FFD3720-3E03-4D48-BE7B-69C78EC91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27088" b="5044"/>
          <a:stretch/>
        </p:blipFill>
        <p:spPr bwMode="auto">
          <a:xfrm>
            <a:off x="6681533" y="5187674"/>
            <a:ext cx="3347913" cy="10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22 Chevrolet Bolt EV and EUV: First Look - » AutoNXT">
            <a:extLst>
              <a:ext uri="{FF2B5EF4-FFF2-40B4-BE49-F238E27FC236}">
                <a16:creationId xmlns:a16="http://schemas.microsoft.com/office/drawing/2014/main" id="{A8E1FD19-385F-4A6C-99CA-2C0E18EAA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14388" r="15500" b="9962"/>
          <a:stretch/>
        </p:blipFill>
        <p:spPr bwMode="auto">
          <a:xfrm>
            <a:off x="10055793" y="5154870"/>
            <a:ext cx="1790890" cy="10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42BD200-9B0E-4ADD-BF92-E4F1BBEED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303"/>
              </p:ext>
            </p:extLst>
          </p:nvPr>
        </p:nvGraphicFramePr>
        <p:xfrm>
          <a:off x="6681533" y="1945238"/>
          <a:ext cx="5144231" cy="18370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1955">
                  <a:extLst>
                    <a:ext uri="{9D8B030D-6E8A-4147-A177-3AD203B41FA5}">
                      <a16:colId xmlns:a16="http://schemas.microsoft.com/office/drawing/2014/main" val="2492470229"/>
                    </a:ext>
                  </a:extLst>
                </a:gridCol>
                <a:gridCol w="1406138">
                  <a:extLst>
                    <a:ext uri="{9D8B030D-6E8A-4147-A177-3AD203B41FA5}">
                      <a16:colId xmlns:a16="http://schemas.microsoft.com/office/drawing/2014/main" val="1847456299"/>
                    </a:ext>
                  </a:extLst>
                </a:gridCol>
                <a:gridCol w="1406138">
                  <a:extLst>
                    <a:ext uri="{9D8B030D-6E8A-4147-A177-3AD203B41FA5}">
                      <a16:colId xmlns:a16="http://schemas.microsoft.com/office/drawing/2014/main" val="1734942737"/>
                    </a:ext>
                  </a:extLst>
                </a:gridCol>
              </a:tblGrid>
              <a:tr h="325862">
                <a:tc>
                  <a:txBody>
                    <a:bodyPr/>
                    <a:lstStyle/>
                    <a:p>
                      <a:r>
                        <a:rPr lang="en-US" sz="1600" dirty="0"/>
                        <a:t>EV Model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MSRP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Range (miles)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55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600" dirty="0"/>
                        <a:t>Ford F-150 Lightening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$39,974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666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600" dirty="0"/>
                        <a:t>Ford E-Transit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$43,295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126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4320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600" dirty="0"/>
                        <a:t>Chevrolet Bolt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$31,000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259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4984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600" dirty="0"/>
                        <a:t>Nissan Leaf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$31,670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149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7248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2DA37F7-76FD-45EE-99E2-6ED3566D9E0B}"/>
              </a:ext>
            </a:extLst>
          </p:cNvPr>
          <p:cNvSpPr txBox="1"/>
          <p:nvPr/>
        </p:nvSpPr>
        <p:spPr>
          <a:xfrm>
            <a:off x="366236" y="1314296"/>
            <a:ext cx="5762030" cy="630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PROPOSED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Goal: Purchase 100 each, EVs in FY22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A1983C-5D91-4175-AC81-427BDC131E57}"/>
              </a:ext>
            </a:extLst>
          </p:cNvPr>
          <p:cNvSpPr txBox="1"/>
          <p:nvPr/>
        </p:nvSpPr>
        <p:spPr>
          <a:xfrm>
            <a:off x="366236" y="2136636"/>
            <a:ext cx="5771534" cy="4067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PROJECT STATUS</a:t>
            </a:r>
          </a:p>
          <a:p>
            <a:pPr>
              <a:spcAft>
                <a:spcPts val="600"/>
              </a:spcAft>
            </a:pPr>
            <a:r>
              <a:rPr lang="en-US" b="1" i="1" dirty="0"/>
              <a:t>Complete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Research vehicle specifications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EV Report (Evolve)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100 EVs reserved with Ford</a:t>
            </a:r>
          </a:p>
          <a:p>
            <a:pPr>
              <a:spcAft>
                <a:spcPts val="600"/>
              </a:spcAft>
            </a:pPr>
            <a:r>
              <a:rPr lang="en-US" b="1" i="1" dirty="0"/>
              <a:t>Underway/Pending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Discussions with depts.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Discussions with vehicle manufacturers/dealers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Allocation of funding to Council in August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Solicitation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Auto technician training</a:t>
            </a:r>
          </a:p>
        </p:txBody>
      </p:sp>
      <p:pic>
        <p:nvPicPr>
          <p:cNvPr id="2056" name="Picture 8" descr="The future of payment solutions in EV charging - CCV EU">
            <a:extLst>
              <a:ext uri="{FF2B5EF4-FFF2-40B4-BE49-F238E27FC236}">
                <a16:creationId xmlns:a16="http://schemas.microsoft.com/office/drawing/2014/main" id="{727FE3BE-79D1-4CB0-835B-6B256265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06" y="3957256"/>
            <a:ext cx="1511840" cy="11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4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09" y="38125"/>
            <a:ext cx="10681697" cy="7253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Program: </a:t>
            </a:r>
            <a:r>
              <a:rPr lang="en-US" sz="3600" b="1" i="1" dirty="0">
                <a:solidFill>
                  <a:schemeClr val="accent2"/>
                </a:solidFill>
              </a:rPr>
              <a:t>Light-Duty Vehicles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51809" y="873374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12534-85DB-4120-B83E-60818673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986810-4A66-4F7D-BCF9-3FDE2521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77" y="226143"/>
            <a:ext cx="492577" cy="608173"/>
          </a:xfrm>
          <a:prstGeom prst="rect">
            <a:avLst/>
          </a:prstGeom>
        </p:spPr>
      </p:pic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746E2D52-E8B4-438D-8715-07741E5BD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16680"/>
              </p:ext>
            </p:extLst>
          </p:nvPr>
        </p:nvGraphicFramePr>
        <p:xfrm>
          <a:off x="1168071" y="2259096"/>
          <a:ext cx="3733206" cy="26184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33206">
                  <a:extLst>
                    <a:ext uri="{9D8B030D-6E8A-4147-A177-3AD203B41FA5}">
                      <a16:colId xmlns:a16="http://schemas.microsoft.com/office/drawing/2014/main" val="1847456299"/>
                    </a:ext>
                  </a:extLst>
                </a:gridCol>
              </a:tblGrid>
              <a:tr h="325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55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HFD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666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4320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4984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72482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GSD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68967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FMD (</a:t>
                      </a:r>
                      <a:r>
                        <a:rPr lang="en-US" b="0" dirty="0" err="1"/>
                        <a:t>Fleetshare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0949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F5E4EEE-FC4B-4481-B949-73D81F17F815}"/>
              </a:ext>
            </a:extLst>
          </p:cNvPr>
          <p:cNvSpPr txBox="1"/>
          <p:nvPr/>
        </p:nvSpPr>
        <p:spPr>
          <a:xfrm>
            <a:off x="1030918" y="1757481"/>
            <a:ext cx="431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FY22 EV Purchases - Confirmed</a:t>
            </a:r>
          </a:p>
        </p:txBody>
      </p:sp>
      <p:graphicFrame>
        <p:nvGraphicFramePr>
          <p:cNvPr id="18" name="Table 16">
            <a:extLst>
              <a:ext uri="{FF2B5EF4-FFF2-40B4-BE49-F238E27FC236}">
                <a16:creationId xmlns:a16="http://schemas.microsoft.com/office/drawing/2014/main" id="{9504CE3E-C041-4F5F-A8DE-87EC1AEF1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03819"/>
              </p:ext>
            </p:extLst>
          </p:nvPr>
        </p:nvGraphicFramePr>
        <p:xfrm>
          <a:off x="6176880" y="2259096"/>
          <a:ext cx="3733206" cy="18675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33206">
                  <a:extLst>
                    <a:ext uri="{9D8B030D-6E8A-4147-A177-3AD203B41FA5}">
                      <a16:colId xmlns:a16="http://schemas.microsoft.com/office/drawing/2014/main" val="1847456299"/>
                    </a:ext>
                  </a:extLst>
                </a:gridCol>
              </a:tblGrid>
              <a:tr h="325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55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666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4320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HPRD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9362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498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2E635E5-5751-499B-8BF9-BA9366AB17A4}"/>
              </a:ext>
            </a:extLst>
          </p:cNvPr>
          <p:cNvSpPr txBox="1"/>
          <p:nvPr/>
        </p:nvSpPr>
        <p:spPr>
          <a:xfrm>
            <a:off x="6106276" y="1757482"/>
            <a:ext cx="49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FY22 EV Purchases –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91359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1" y="68783"/>
            <a:ext cx="11096044" cy="7253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Program: </a:t>
            </a:r>
            <a:r>
              <a:rPr lang="en-US" sz="3600" b="1" i="1" dirty="0">
                <a:solidFill>
                  <a:schemeClr val="accent2"/>
                </a:solidFill>
              </a:rPr>
              <a:t>Refuse Truck Pilot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F9D8-B629-4E7C-82C2-F95FC2A6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1" y="97103"/>
            <a:ext cx="607860" cy="7253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42183" y="854064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8974-A288-483F-BBAC-12B65A6C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PETERBILT DISPLAYS BATTERY-ELECTRIC REFUSE MODEL 520EV AT CES, ANNOUNCES  RECORD PRODUCTION OF MODEL 520 | Peterbilt">
            <a:extLst>
              <a:ext uri="{FF2B5EF4-FFF2-40B4-BE49-F238E27FC236}">
                <a16:creationId xmlns:a16="http://schemas.microsoft.com/office/drawing/2014/main" id="{0C74CD22-BC36-48B9-A316-EF72E4FD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97" y="4559963"/>
            <a:ext cx="2654822" cy="16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R Electric Model for New York City Department of Sanitation">
            <a:extLst>
              <a:ext uri="{FF2B5EF4-FFF2-40B4-BE49-F238E27FC236}">
                <a16:creationId xmlns:a16="http://schemas.microsoft.com/office/drawing/2014/main" id="{CB1117F6-764A-41B7-98EA-B7798F69D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12088"/>
          <a:stretch/>
        </p:blipFill>
        <p:spPr bwMode="auto">
          <a:xfrm>
            <a:off x="9401697" y="2904446"/>
            <a:ext cx="2654822" cy="15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public Services Receives Delivery Of Mack Electric Garbage Truck | Heil">
            <a:extLst>
              <a:ext uri="{FF2B5EF4-FFF2-40B4-BE49-F238E27FC236}">
                <a16:creationId xmlns:a16="http://schemas.microsoft.com/office/drawing/2014/main" id="{4DD4F602-1C3F-4235-A565-ED56A4575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19110" r="12992" b="14137"/>
          <a:stretch/>
        </p:blipFill>
        <p:spPr bwMode="auto">
          <a:xfrm>
            <a:off x="9401697" y="1146161"/>
            <a:ext cx="2654822" cy="16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343AC-24D5-4933-9F0E-5F2A88B60859}"/>
              </a:ext>
            </a:extLst>
          </p:cNvPr>
          <p:cNvSpPr txBox="1"/>
          <p:nvPr/>
        </p:nvSpPr>
        <p:spPr>
          <a:xfrm>
            <a:off x="4353882" y="2305470"/>
            <a:ext cx="4497095" cy="1308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VEHICLE DETAILS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Two chassis manufacturers:  Mack &amp; Peterbilt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Range:  80 to 120 miles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Cost:  $600,000/truck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1C08E-055F-4CCC-9702-7112C293438E}"/>
              </a:ext>
            </a:extLst>
          </p:cNvPr>
          <p:cNvSpPr txBox="1"/>
          <p:nvPr/>
        </p:nvSpPr>
        <p:spPr>
          <a:xfrm>
            <a:off x="932332" y="3803334"/>
            <a:ext cx="6331592" cy="22006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PROJECT STATUS</a:t>
            </a:r>
          </a:p>
          <a:p>
            <a:r>
              <a:rPr lang="en-US" b="1" i="1" dirty="0"/>
              <a:t>Complete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Research &amp; specifications for trucks &amp; recharging infrastructure</a:t>
            </a:r>
            <a:endParaRPr lang="en-US" sz="800" b="1" i="1" dirty="0"/>
          </a:p>
          <a:p>
            <a:r>
              <a:rPr lang="en-US" b="1" i="1" dirty="0"/>
              <a:t>Underway/Pending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Allocation of funding for Council consideration in August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Installation of recharging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Procurement of truck – Delivery expected Spring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A06AC-F407-4493-8BA2-298F14ABDA99}"/>
              </a:ext>
            </a:extLst>
          </p:cNvPr>
          <p:cNvSpPr txBox="1"/>
          <p:nvPr/>
        </p:nvSpPr>
        <p:spPr>
          <a:xfrm>
            <a:off x="242183" y="1113135"/>
            <a:ext cx="4497096" cy="969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PILOT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 Each, Rear-loader, Downtown Operation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Truck to be based at NE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0967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82127"/>
            <a:ext cx="10921428" cy="6218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 Program: </a:t>
            </a:r>
            <a:r>
              <a:rPr lang="en-US" sz="3200" b="1" i="1" dirty="0">
                <a:solidFill>
                  <a:schemeClr val="accent2"/>
                </a:solidFill>
              </a:rPr>
              <a:t>Charging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F9D8-B629-4E7C-82C2-F95FC2A6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14" y="210378"/>
            <a:ext cx="521086" cy="6218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42183" y="832207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B2E8-390A-4894-A306-DD49C0D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2DCA3-D886-4372-BB62-BBBC2D06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843" y="1378367"/>
            <a:ext cx="2053657" cy="2857117"/>
          </a:xfrm>
          <a:prstGeom prst="rect">
            <a:avLst/>
          </a:prstGeom>
        </p:spPr>
      </p:pic>
      <p:pic>
        <p:nvPicPr>
          <p:cNvPr id="4098" name="Picture 2" descr="JPS Preparing For Shift In Customers' Behavior Set To Install EV Charging  Stations At Strategic Locations Across The Island. - CARILEC">
            <a:extLst>
              <a:ext uri="{FF2B5EF4-FFF2-40B4-BE49-F238E27FC236}">
                <a16:creationId xmlns:a16="http://schemas.microsoft.com/office/drawing/2014/main" id="{D8B0360D-AB57-46DB-AFB0-07711425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43" y="4817817"/>
            <a:ext cx="2069461" cy="12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9B77EC-2919-47EE-A988-DCB8EC663F8E}"/>
              </a:ext>
            </a:extLst>
          </p:cNvPr>
          <p:cNvSpPr txBox="1"/>
          <p:nvPr/>
        </p:nvSpPr>
        <p:spPr>
          <a:xfrm>
            <a:off x="242183" y="1239867"/>
            <a:ext cx="9209336" cy="48628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PROJECT STATUS</a:t>
            </a:r>
          </a:p>
          <a:p>
            <a:pPr>
              <a:spcAft>
                <a:spcPts val="600"/>
              </a:spcAft>
            </a:pPr>
            <a:r>
              <a:rPr lang="en-US" b="1" i="1" dirty="0"/>
              <a:t>Complete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Contract awarded for replacement of 42 chargers </a:t>
            </a:r>
            <a:r>
              <a:rPr lang="en-US" sz="1700" i="1" dirty="0"/>
              <a:t>(Phase 1)</a:t>
            </a:r>
            <a:r>
              <a:rPr lang="en-US" sz="1700" dirty="0"/>
              <a:t>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Specifications complete for retrofit of facilities with recharging infrastructure </a:t>
            </a:r>
            <a:r>
              <a:rPr lang="en-US" sz="1700" i="1" dirty="0"/>
              <a:t>(Phase 2 &amp; beyond).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Charger installation locations identified </a:t>
            </a:r>
            <a:r>
              <a:rPr lang="en-US" sz="1700" i="1" dirty="0"/>
              <a:t>(Phase 2).</a:t>
            </a:r>
          </a:p>
          <a:p>
            <a:pPr>
              <a:spcAft>
                <a:spcPts val="600"/>
              </a:spcAft>
            </a:pPr>
            <a:r>
              <a:rPr lang="en-US" b="1" i="1" dirty="0"/>
              <a:t>Underway/Pending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Replacement of 42 chargers </a:t>
            </a:r>
            <a:r>
              <a:rPr lang="en-US" sz="1700" i="1" dirty="0"/>
              <a:t>(Phase 1).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Discussions with departments to prepare </a:t>
            </a:r>
            <a:r>
              <a:rPr lang="en-US" sz="1700" i="1" dirty="0"/>
              <a:t>Phase 3</a:t>
            </a:r>
            <a:r>
              <a:rPr lang="en-US" sz="1700" dirty="0"/>
              <a:t> package.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Allocation of funding to Council in August </a:t>
            </a:r>
            <a:r>
              <a:rPr lang="en-US" sz="1700" i="1" dirty="0"/>
              <a:t>(Phase 2 &amp; beyond)</a:t>
            </a:r>
            <a:r>
              <a:rPr lang="en-US" sz="17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Contracted JOCs to perform facility retrofits </a:t>
            </a:r>
            <a:r>
              <a:rPr lang="en-US" sz="1700" i="1" dirty="0"/>
              <a:t>(Phase 2 &amp; beyond)</a:t>
            </a:r>
            <a:r>
              <a:rPr lang="en-US" sz="17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Chargers to be purchased by COH and provided to JOC for installation </a:t>
            </a:r>
            <a:r>
              <a:rPr lang="en-US" sz="1700" i="1" dirty="0"/>
              <a:t>(Phase 2 &amp; beyond)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68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82127"/>
            <a:ext cx="10921428" cy="6218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 Program: </a:t>
            </a:r>
            <a:r>
              <a:rPr lang="en-US" sz="3200" b="1" i="1" dirty="0">
                <a:solidFill>
                  <a:schemeClr val="accent2"/>
                </a:solidFill>
              </a:rPr>
              <a:t>Charging Infrastructure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F9D8-B629-4E7C-82C2-F95FC2A6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14" y="210378"/>
            <a:ext cx="521086" cy="6218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42183" y="832207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B2E8-390A-4894-A306-DD49C0D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CAF930E3-39F2-4BAE-B1A7-5388684BB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09199"/>
              </p:ext>
            </p:extLst>
          </p:nvPr>
        </p:nvGraphicFramePr>
        <p:xfrm>
          <a:off x="242183" y="2356219"/>
          <a:ext cx="5380949" cy="25785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6456">
                  <a:extLst>
                    <a:ext uri="{9D8B030D-6E8A-4147-A177-3AD203B41FA5}">
                      <a16:colId xmlns:a16="http://schemas.microsoft.com/office/drawing/2014/main" val="2492470229"/>
                    </a:ext>
                  </a:extLst>
                </a:gridCol>
                <a:gridCol w="1435694">
                  <a:extLst>
                    <a:ext uri="{9D8B030D-6E8A-4147-A177-3AD203B41FA5}">
                      <a16:colId xmlns:a16="http://schemas.microsoft.com/office/drawing/2014/main" val="1847456299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734942737"/>
                    </a:ext>
                  </a:extLst>
                </a:gridCol>
              </a:tblGrid>
              <a:tr h="3258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City Facility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Primary Dept.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Address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55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dirty="0"/>
                        <a:t>Dart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HFD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1205 Dart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666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dirty="0"/>
                        <a:t>HPD North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HPD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9455 W. Montgomery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4320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dirty="0"/>
                        <a:t>Northeast Service Center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SWD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5617 Neches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4984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dirty="0"/>
                        <a:t>City Hall Annex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GSD/FMD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900 </a:t>
                      </a:r>
                      <a:r>
                        <a:rPr lang="en-US" sz="1400" b="0" dirty="0" err="1"/>
                        <a:t>Bagby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72482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b="0" dirty="0"/>
                        <a:t>Dalton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GSD/FMD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2707 Dalton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12282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sz="1400" b="0" dirty="0"/>
                        <a:t>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3026 Berry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276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87CC9C-B62E-4BE8-8C5F-F5E1320BC010}"/>
              </a:ext>
            </a:extLst>
          </p:cNvPr>
          <p:cNvSpPr txBox="1"/>
          <p:nvPr/>
        </p:nvSpPr>
        <p:spPr>
          <a:xfrm>
            <a:off x="133564" y="1766303"/>
            <a:ext cx="548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Phase 2, EVSE Installations - Confirmed</a:t>
            </a:r>
          </a:p>
        </p:txBody>
      </p:sp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A48545A9-1B96-497B-8432-977DF7513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74421"/>
              </p:ext>
            </p:extLst>
          </p:nvPr>
        </p:nvGraphicFramePr>
        <p:xfrm>
          <a:off x="6494803" y="2356219"/>
          <a:ext cx="5380949" cy="25785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8083">
                  <a:extLst>
                    <a:ext uri="{9D8B030D-6E8A-4147-A177-3AD203B41FA5}">
                      <a16:colId xmlns:a16="http://schemas.microsoft.com/office/drawing/2014/main" val="2492470229"/>
                    </a:ext>
                  </a:extLst>
                </a:gridCol>
                <a:gridCol w="1674976">
                  <a:extLst>
                    <a:ext uri="{9D8B030D-6E8A-4147-A177-3AD203B41FA5}">
                      <a16:colId xmlns:a16="http://schemas.microsoft.com/office/drawing/2014/main" val="1847456299"/>
                    </a:ext>
                  </a:extLst>
                </a:gridCol>
                <a:gridCol w="1637890">
                  <a:extLst>
                    <a:ext uri="{9D8B030D-6E8A-4147-A177-3AD203B41FA5}">
                      <a16:colId xmlns:a16="http://schemas.microsoft.com/office/drawing/2014/main" val="1734942737"/>
                    </a:ext>
                  </a:extLst>
                </a:gridCol>
              </a:tblGrid>
              <a:tr h="3258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City Facility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Primary Dept.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Address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55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Hermann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HPRD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6001 Fannin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666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Memorial Park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HPRD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6501 Memorial Dr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4320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HPARD 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HPRD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6200 Wheeler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4984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7103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11523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956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C33B10-C4D6-44A4-8128-AD7A5FB4501F}"/>
              </a:ext>
            </a:extLst>
          </p:cNvPr>
          <p:cNvSpPr txBox="1"/>
          <p:nvPr/>
        </p:nvSpPr>
        <p:spPr>
          <a:xfrm>
            <a:off x="6406498" y="1766302"/>
            <a:ext cx="590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Phase 3, EVSE Installations - Pending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CFBE7-76C9-4C65-B4B7-68112D597F40}"/>
              </a:ext>
            </a:extLst>
          </p:cNvPr>
          <p:cNvSpPr txBox="1"/>
          <p:nvPr/>
        </p:nvSpPr>
        <p:spPr>
          <a:xfrm>
            <a:off x="133565" y="5054711"/>
            <a:ext cx="5489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HPW to install EVSE using Enterprise funding and HPW contractors.</a:t>
            </a:r>
          </a:p>
        </p:txBody>
      </p:sp>
    </p:spTree>
    <p:extLst>
      <p:ext uri="{BB962C8B-B14F-4D97-AF65-F5344CB8AC3E}">
        <p14:creationId xmlns:p14="http://schemas.microsoft.com/office/powerpoint/2010/main" val="338985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155E-B7B2-4F63-8A66-AEDA870A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0" y="152605"/>
            <a:ext cx="11904323" cy="7253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Battery Electric Vehicle Program</a:t>
            </a:r>
            <a:endParaRPr lang="en-US" sz="4000" b="1" i="1" dirty="0">
              <a:solidFill>
                <a:schemeClr val="accent2"/>
              </a:solidFill>
            </a:endParaRPr>
          </a:p>
        </p:txBody>
      </p:sp>
      <p:pic>
        <p:nvPicPr>
          <p:cNvPr id="5" name="Picture 11" descr="City Seal BW2">
            <a:extLst>
              <a:ext uri="{FF2B5EF4-FFF2-40B4-BE49-F238E27FC236}">
                <a16:creationId xmlns:a16="http://schemas.microsoft.com/office/drawing/2014/main" id="{C6EEB35A-6A4E-4B97-802D-D1E1ADD66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912" y="1846265"/>
            <a:ext cx="4250502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2F9D8-B629-4E7C-82C2-F95FC2A6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1" y="97103"/>
            <a:ext cx="607860" cy="7253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B145-1025-41CE-BF01-74D567AF43DB}"/>
              </a:ext>
            </a:extLst>
          </p:cNvPr>
          <p:cNvCxnSpPr/>
          <p:nvPr/>
        </p:nvCxnSpPr>
        <p:spPr>
          <a:xfrm>
            <a:off x="242183" y="1100644"/>
            <a:ext cx="965827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8974-A288-483F-BBAC-12B65A6C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5CCA-E186-4B8E-9634-C76D0CFA79B0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B2A01B-8DB4-4512-A727-81C5271879A7}"/>
              </a:ext>
            </a:extLst>
          </p:cNvPr>
          <p:cNvSpPr/>
          <p:nvPr/>
        </p:nvSpPr>
        <p:spPr>
          <a:xfrm>
            <a:off x="3611780" y="3254742"/>
            <a:ext cx="4913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26704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3674BEE56124AAD970D40F8FDF221" ma:contentTypeVersion="11" ma:contentTypeDescription="Create a new document." ma:contentTypeScope="" ma:versionID="ebcb8d948eae11d6bc209294f6d5fcd6">
  <xsd:schema xmlns:xsd="http://www.w3.org/2001/XMLSchema" xmlns:xs="http://www.w3.org/2001/XMLSchema" xmlns:p="http://schemas.microsoft.com/office/2006/metadata/properties" xmlns:ns2="b4015ea8-92c2-4515-89dc-d0cebe6a6e7e" targetNamespace="http://schemas.microsoft.com/office/2006/metadata/properties" ma:root="true" ma:fieldsID="7967772d9888afd00a7637a4fb2287da" ns2:_="">
    <xsd:import namespace="b4015ea8-92c2-4515-89dc-d0cebe6a6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15ea8-92c2-4515-89dc-d0cebe6a6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068AC-1AF6-4229-A35F-9CA6DAC8717A}"/>
</file>

<file path=customXml/itemProps2.xml><?xml version="1.0" encoding="utf-8"?>
<ds:datastoreItem xmlns:ds="http://schemas.openxmlformats.org/officeDocument/2006/customXml" ds:itemID="{6A0155AE-8F59-4F5E-B709-6E6D189DC75D}"/>
</file>

<file path=customXml/itemProps3.xml><?xml version="1.0" encoding="utf-8"?>
<ds:datastoreItem xmlns:ds="http://schemas.openxmlformats.org/officeDocument/2006/customXml" ds:itemID="{F14380EC-8D1E-43D9-80C3-981D06FAA181}"/>
</file>

<file path=customXml/itemProps4.xml><?xml version="1.0" encoding="utf-8"?>
<ds:datastoreItem xmlns:ds="http://schemas.openxmlformats.org/officeDocument/2006/customXml" ds:itemID="{1CAB480A-C153-4B6A-8E2D-1AC5F29D5AB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22189</TotalTime>
  <Words>477</Words>
  <Application>Microsoft Office PowerPoint</Application>
  <PresentationFormat>Widescreen</PresentationFormat>
  <Paragraphs>133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Fleet Management Department</vt:lpstr>
      <vt:lpstr>Battery Electric Vehicle Program:  Current State</vt:lpstr>
      <vt:lpstr>Battery Electric Vehicle Program: Light-Duty Vehicles</vt:lpstr>
      <vt:lpstr>Battery Electric Vehicle Program: Light-Duty Vehicles</vt:lpstr>
      <vt:lpstr>Battery Electric Vehicle Program: Refuse Truck Pilot</vt:lpstr>
      <vt:lpstr>Battery Electric Vehicle  Program: Charging Infrastructure</vt:lpstr>
      <vt:lpstr>Battery Electric Vehicle  Program: Charging Infrastructure </vt:lpstr>
      <vt:lpstr>Battery Electric Vehicle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Glasscock, Gary - FMD</dc:creator>
  <cp:lastModifiedBy>Glasscock, Gary - FMD</cp:lastModifiedBy>
  <cp:revision>15</cp:revision>
  <cp:lastPrinted>2021-07-22T17:53:28Z</cp:lastPrinted>
  <dcterms:created xsi:type="dcterms:W3CDTF">2021-01-25T23:06:15Z</dcterms:created>
  <dcterms:modified xsi:type="dcterms:W3CDTF">2021-07-22T18:06:34Z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0x0101002333674BEE56124AAD970D40F8FDF221</vt:lpwstr>
  </property>
  <property fmtid="{D5CDD505-2E9C-101B-9397-08002B2CF9AE}" pid="3" name="_dlc_DocIdItemGuid">
    <vt:lpwstr>ca639361-fd23-4bc7-b24b-813c22ca95ae</vt:lpwstr>
  </property>
  <property fmtid="{D5CDD505-2E9C-101B-9397-08002B2CF9AE}" pid="4" name="Order">
    <vt:r8>853800</vt:r8>
  </property>
</Properties>
</file>