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1.xml" ContentType="application/vnd.openxmlformats-officedocument.drawingml.diagramData+xml"/>
  <Override PartName="/ppt/diagrams/data2.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notesSlides/notesSlide5.xml" ContentType="application/vnd.openxmlformats-officedocument.presentationml.notesSlide+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colors2.xml" ContentType="application/vnd.openxmlformats-officedocument.drawingml.diagramColors+xml"/>
  <Override PartName="/ppt/diagrams/quickStyle2.xml" ContentType="application/vnd.openxmlformats-officedocument.drawingml.diagramStyle+xml"/>
  <Override PartName="/ppt/diagrams/drawing2.xml" ContentType="application/vnd.ms-office.drawingml.diagramDrawing+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2.xml" ContentType="application/vnd.openxmlformats-officedocument.customXmlProperties+xml"/>
  <Override PartName="/customXml/itemProps1.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docProps/core.xml" ContentType="application/vnd.openxmlformats-package.core-properties+xml"/>
  <Override PartName="/customXml/itemProps3.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56" r:id="rId5"/>
    <p:sldId id="262" r:id="rId6"/>
    <p:sldId id="261" r:id="rId7"/>
    <p:sldId id="257" r:id="rId8"/>
    <p:sldId id="259"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62959F-8F82-4057-9521-022579DC2B14}" v="707" dt="2021-08-10T22:50:04.768"/>
    <p1510:client id="{80F0BA47-2738-44D6-A5AC-CED0A9FB770C}" v="233" dt="2021-08-10T19:45:26.425"/>
    <p1510:client id="{A69F7EB9-1B03-4C3B-906F-9C59F324717E}" v="66" dt="2021-08-10T19:42:51.573"/>
    <p1510:client id="{CE1CB2CC-058F-40FE-860A-187952080716}" v="163" dt="2021-08-10T21:13:33.1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7920" autoAdjust="0"/>
  </p:normalViewPr>
  <p:slideViewPr>
    <p:cSldViewPr snapToGrid="0">
      <p:cViewPr varScale="1">
        <p:scale>
          <a:sx n="51" d="100"/>
          <a:sy n="51" d="100"/>
        </p:scale>
        <p:origin x="16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openxmlformats.org/officeDocument/2006/relationships/customXml" Target="../customXml/item4.xml"/><Relationship Id="rId2" Type="http://schemas.openxmlformats.org/officeDocument/2006/relationships/customXml" Target="../customXml/item2.xml"/><Relationship Id="rId16" Type="http://schemas.microsoft.com/office/2015/10/relationships/revisionInfo" Target="revisionInfo.xml"/><Relationship Id="rId11" Type="http://schemas.openxmlformats.org/officeDocument/2006/relationships/notesMaster" Target="notesMasters/notesMaster1.xml"/><Relationship Id="rId6" Type="http://schemas.openxmlformats.org/officeDocument/2006/relationships/slide" Target="slides/slide2.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iagrams/_rels/data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9C08C6-BB14-4451-95FF-D047A0FA24C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4B312E9-BC2D-4C07-B942-4727F2EECFE6}">
      <dgm:prSet/>
      <dgm:spPr/>
      <dgm:t>
        <a:bodyPr/>
        <a:lstStyle/>
        <a:p>
          <a:pPr algn="ctr"/>
          <a:r>
            <a:rPr lang="en-US" dirty="0"/>
            <a:t>Held meetings with TxDOT and FHWA to explain the situation and request for waivers</a:t>
          </a:r>
        </a:p>
      </dgm:t>
    </dgm:pt>
    <dgm:pt modelId="{03215115-8435-4DE3-9B42-A9682FD1C0E7}" type="parTrans" cxnId="{32F3647B-5AC7-49FE-A4A7-CEF81AE16923}">
      <dgm:prSet/>
      <dgm:spPr/>
      <dgm:t>
        <a:bodyPr/>
        <a:lstStyle/>
        <a:p>
          <a:pPr algn="ctr"/>
          <a:endParaRPr lang="en-US"/>
        </a:p>
      </dgm:t>
    </dgm:pt>
    <dgm:pt modelId="{8A955704-24EB-4D69-9C28-CCFA321B7872}" type="sibTrans" cxnId="{32F3647B-5AC7-49FE-A4A7-CEF81AE16923}">
      <dgm:prSet/>
      <dgm:spPr/>
      <dgm:t>
        <a:bodyPr/>
        <a:lstStyle/>
        <a:p>
          <a:pPr algn="ctr"/>
          <a:endParaRPr lang="en-US"/>
        </a:p>
      </dgm:t>
    </dgm:pt>
    <dgm:pt modelId="{8095FB1D-B92D-4FD3-8F3D-2FB76E556122}">
      <dgm:prSet/>
      <dgm:spPr/>
      <dgm:t>
        <a:bodyPr/>
        <a:lstStyle/>
        <a:p>
          <a:pPr algn="ctr"/>
          <a:r>
            <a:rPr lang="en-US" dirty="0"/>
            <a:t>Wrote letters to TxDOT and FHWA Administrations to explain the situation and request waivers </a:t>
          </a:r>
        </a:p>
      </dgm:t>
    </dgm:pt>
    <dgm:pt modelId="{38DB6CAE-933D-4DEC-BCCC-71E10E78327C}" type="parTrans" cxnId="{D62054AD-4B46-45BB-9421-659A1B598564}">
      <dgm:prSet/>
      <dgm:spPr/>
      <dgm:t>
        <a:bodyPr/>
        <a:lstStyle/>
        <a:p>
          <a:pPr algn="ctr"/>
          <a:endParaRPr lang="en-US"/>
        </a:p>
      </dgm:t>
    </dgm:pt>
    <dgm:pt modelId="{A4E21708-2421-4C8F-861F-A89C5E4265A7}" type="sibTrans" cxnId="{D62054AD-4B46-45BB-9421-659A1B598564}">
      <dgm:prSet/>
      <dgm:spPr/>
      <dgm:t>
        <a:bodyPr/>
        <a:lstStyle/>
        <a:p>
          <a:pPr algn="ctr"/>
          <a:endParaRPr lang="en-US"/>
        </a:p>
      </dgm:t>
    </dgm:pt>
    <dgm:pt modelId="{236BC9B8-69DC-46B1-BDE0-3DB105F54A9D}">
      <dgm:prSet/>
      <dgm:spPr/>
      <dgm:t>
        <a:bodyPr/>
        <a:lstStyle/>
        <a:p>
          <a:pPr algn="ctr"/>
          <a:r>
            <a:rPr lang="en-US"/>
            <a:t>Join with other Clean Vehicle Programs to reach out to FHWA Administration to explain the situation and request for waivers</a:t>
          </a:r>
        </a:p>
      </dgm:t>
    </dgm:pt>
    <dgm:pt modelId="{F6341A5D-3B41-4B2B-A627-7AD41594097F}" type="parTrans" cxnId="{F2FA43C3-5423-4039-BB64-2DD4A1546639}">
      <dgm:prSet/>
      <dgm:spPr/>
      <dgm:t>
        <a:bodyPr/>
        <a:lstStyle/>
        <a:p>
          <a:pPr algn="ctr"/>
          <a:endParaRPr lang="en-US"/>
        </a:p>
      </dgm:t>
    </dgm:pt>
    <dgm:pt modelId="{17F78C68-727B-4232-AED6-3959AE5CE67F}" type="sibTrans" cxnId="{F2FA43C3-5423-4039-BB64-2DD4A1546639}">
      <dgm:prSet/>
      <dgm:spPr/>
      <dgm:t>
        <a:bodyPr/>
        <a:lstStyle/>
        <a:p>
          <a:pPr algn="ctr"/>
          <a:endParaRPr lang="en-US"/>
        </a:p>
      </dgm:t>
    </dgm:pt>
    <dgm:pt modelId="{1DB651A3-B686-4E24-B23D-353713BDB08C}">
      <dgm:prSet/>
      <dgm:spPr/>
      <dgm:t>
        <a:bodyPr/>
        <a:lstStyle/>
        <a:p>
          <a:pPr algn="ctr"/>
          <a:r>
            <a:rPr lang="en-US" dirty="0"/>
            <a:t>Completed and submitted application/documents officially requesting waivers</a:t>
          </a:r>
        </a:p>
      </dgm:t>
    </dgm:pt>
    <dgm:pt modelId="{152824BC-63F1-4015-94D8-D610D6BC2B53}" type="parTrans" cxnId="{A15E8F03-84E3-45B4-AA7F-06A73F47F830}">
      <dgm:prSet/>
      <dgm:spPr/>
      <dgm:t>
        <a:bodyPr/>
        <a:lstStyle/>
        <a:p>
          <a:pPr algn="ctr"/>
          <a:endParaRPr lang="en-US"/>
        </a:p>
      </dgm:t>
    </dgm:pt>
    <dgm:pt modelId="{E010EC93-DE61-43A4-BA54-C04C6C38402B}" type="sibTrans" cxnId="{A15E8F03-84E3-45B4-AA7F-06A73F47F830}">
      <dgm:prSet/>
      <dgm:spPr/>
      <dgm:t>
        <a:bodyPr/>
        <a:lstStyle/>
        <a:p>
          <a:pPr algn="ctr"/>
          <a:endParaRPr lang="en-US"/>
        </a:p>
      </dgm:t>
    </dgm:pt>
    <dgm:pt modelId="{3EEAC63A-FDCF-4745-AD43-6C2565E9C010}" type="pres">
      <dgm:prSet presAssocID="{519C08C6-BB14-4451-95FF-D047A0FA24C9}" presName="linear" presStyleCnt="0">
        <dgm:presLayoutVars>
          <dgm:animLvl val="lvl"/>
          <dgm:resizeHandles val="exact"/>
        </dgm:presLayoutVars>
      </dgm:prSet>
      <dgm:spPr/>
    </dgm:pt>
    <dgm:pt modelId="{8D9998D2-AA42-4D69-B0F4-7AFC84D76D3D}" type="pres">
      <dgm:prSet presAssocID="{04B312E9-BC2D-4C07-B942-4727F2EECFE6}" presName="parentText" presStyleLbl="node1" presStyleIdx="0" presStyleCnt="4">
        <dgm:presLayoutVars>
          <dgm:chMax val="0"/>
          <dgm:bulletEnabled val="1"/>
        </dgm:presLayoutVars>
      </dgm:prSet>
      <dgm:spPr/>
    </dgm:pt>
    <dgm:pt modelId="{C190FF4F-0E7C-4D97-AD00-D9209A29437F}" type="pres">
      <dgm:prSet presAssocID="{8A955704-24EB-4D69-9C28-CCFA321B7872}" presName="spacer" presStyleCnt="0"/>
      <dgm:spPr/>
    </dgm:pt>
    <dgm:pt modelId="{6B83E339-2DB7-4B9F-ACB0-3ABE721E70CC}" type="pres">
      <dgm:prSet presAssocID="{8095FB1D-B92D-4FD3-8F3D-2FB76E556122}" presName="parentText" presStyleLbl="node1" presStyleIdx="1" presStyleCnt="4">
        <dgm:presLayoutVars>
          <dgm:chMax val="0"/>
          <dgm:bulletEnabled val="1"/>
        </dgm:presLayoutVars>
      </dgm:prSet>
      <dgm:spPr/>
    </dgm:pt>
    <dgm:pt modelId="{244AB5A6-8DEE-4409-AEA3-7C8AD090E0E5}" type="pres">
      <dgm:prSet presAssocID="{A4E21708-2421-4C8F-861F-A89C5E4265A7}" presName="spacer" presStyleCnt="0"/>
      <dgm:spPr/>
    </dgm:pt>
    <dgm:pt modelId="{2076D242-71E4-4FE3-9A1D-45CB8E3FAFC0}" type="pres">
      <dgm:prSet presAssocID="{236BC9B8-69DC-46B1-BDE0-3DB105F54A9D}" presName="parentText" presStyleLbl="node1" presStyleIdx="2" presStyleCnt="4">
        <dgm:presLayoutVars>
          <dgm:chMax val="0"/>
          <dgm:bulletEnabled val="1"/>
        </dgm:presLayoutVars>
      </dgm:prSet>
      <dgm:spPr/>
    </dgm:pt>
    <dgm:pt modelId="{1F41B167-E859-4C5A-B1A0-D12C78B4E639}" type="pres">
      <dgm:prSet presAssocID="{17F78C68-727B-4232-AED6-3959AE5CE67F}" presName="spacer" presStyleCnt="0"/>
      <dgm:spPr/>
    </dgm:pt>
    <dgm:pt modelId="{16D75A31-E39B-4FA5-8516-46C7E0F7569B}" type="pres">
      <dgm:prSet presAssocID="{1DB651A3-B686-4E24-B23D-353713BDB08C}" presName="parentText" presStyleLbl="node1" presStyleIdx="3" presStyleCnt="4">
        <dgm:presLayoutVars>
          <dgm:chMax val="0"/>
          <dgm:bulletEnabled val="1"/>
        </dgm:presLayoutVars>
      </dgm:prSet>
      <dgm:spPr/>
    </dgm:pt>
  </dgm:ptLst>
  <dgm:cxnLst>
    <dgm:cxn modelId="{A15E8F03-84E3-45B4-AA7F-06A73F47F830}" srcId="{519C08C6-BB14-4451-95FF-D047A0FA24C9}" destId="{1DB651A3-B686-4E24-B23D-353713BDB08C}" srcOrd="3" destOrd="0" parTransId="{152824BC-63F1-4015-94D8-D610D6BC2B53}" sibTransId="{E010EC93-DE61-43A4-BA54-C04C6C38402B}"/>
    <dgm:cxn modelId="{D1CB1920-4FCA-4BF3-A9EE-322193697FC9}" type="presOf" srcId="{04B312E9-BC2D-4C07-B942-4727F2EECFE6}" destId="{8D9998D2-AA42-4D69-B0F4-7AFC84D76D3D}" srcOrd="0" destOrd="0" presId="urn:microsoft.com/office/officeart/2005/8/layout/vList2"/>
    <dgm:cxn modelId="{FBA98325-B323-4DDE-9D07-88D5B251B303}" type="presOf" srcId="{1DB651A3-B686-4E24-B23D-353713BDB08C}" destId="{16D75A31-E39B-4FA5-8516-46C7E0F7569B}" srcOrd="0" destOrd="0" presId="urn:microsoft.com/office/officeart/2005/8/layout/vList2"/>
    <dgm:cxn modelId="{4B61616C-C807-46C6-9314-B366619925B5}" type="presOf" srcId="{8095FB1D-B92D-4FD3-8F3D-2FB76E556122}" destId="{6B83E339-2DB7-4B9F-ACB0-3ABE721E70CC}" srcOrd="0" destOrd="0" presId="urn:microsoft.com/office/officeart/2005/8/layout/vList2"/>
    <dgm:cxn modelId="{32F3647B-5AC7-49FE-A4A7-CEF81AE16923}" srcId="{519C08C6-BB14-4451-95FF-D047A0FA24C9}" destId="{04B312E9-BC2D-4C07-B942-4727F2EECFE6}" srcOrd="0" destOrd="0" parTransId="{03215115-8435-4DE3-9B42-A9682FD1C0E7}" sibTransId="{8A955704-24EB-4D69-9C28-CCFA321B7872}"/>
    <dgm:cxn modelId="{2859D3A2-F9A0-4F75-819B-3CA007BB3B0C}" type="presOf" srcId="{236BC9B8-69DC-46B1-BDE0-3DB105F54A9D}" destId="{2076D242-71E4-4FE3-9A1D-45CB8E3FAFC0}" srcOrd="0" destOrd="0" presId="urn:microsoft.com/office/officeart/2005/8/layout/vList2"/>
    <dgm:cxn modelId="{EBD40CA5-CF2B-46B4-BE21-1699126DC961}" type="presOf" srcId="{519C08C6-BB14-4451-95FF-D047A0FA24C9}" destId="{3EEAC63A-FDCF-4745-AD43-6C2565E9C010}" srcOrd="0" destOrd="0" presId="urn:microsoft.com/office/officeart/2005/8/layout/vList2"/>
    <dgm:cxn modelId="{D62054AD-4B46-45BB-9421-659A1B598564}" srcId="{519C08C6-BB14-4451-95FF-D047A0FA24C9}" destId="{8095FB1D-B92D-4FD3-8F3D-2FB76E556122}" srcOrd="1" destOrd="0" parTransId="{38DB6CAE-933D-4DEC-BCCC-71E10E78327C}" sibTransId="{A4E21708-2421-4C8F-861F-A89C5E4265A7}"/>
    <dgm:cxn modelId="{F2FA43C3-5423-4039-BB64-2DD4A1546639}" srcId="{519C08C6-BB14-4451-95FF-D047A0FA24C9}" destId="{236BC9B8-69DC-46B1-BDE0-3DB105F54A9D}" srcOrd="2" destOrd="0" parTransId="{F6341A5D-3B41-4B2B-A627-7AD41594097F}" sibTransId="{17F78C68-727B-4232-AED6-3959AE5CE67F}"/>
    <dgm:cxn modelId="{FD09C169-5900-44AB-B0B6-99E0386E801F}" type="presParOf" srcId="{3EEAC63A-FDCF-4745-AD43-6C2565E9C010}" destId="{8D9998D2-AA42-4D69-B0F4-7AFC84D76D3D}" srcOrd="0" destOrd="0" presId="urn:microsoft.com/office/officeart/2005/8/layout/vList2"/>
    <dgm:cxn modelId="{E586D821-86B4-44F6-BBE4-B2416DAD1B2A}" type="presParOf" srcId="{3EEAC63A-FDCF-4745-AD43-6C2565E9C010}" destId="{C190FF4F-0E7C-4D97-AD00-D9209A29437F}" srcOrd="1" destOrd="0" presId="urn:microsoft.com/office/officeart/2005/8/layout/vList2"/>
    <dgm:cxn modelId="{8E3136F1-DA97-4776-AE16-0512F50B8537}" type="presParOf" srcId="{3EEAC63A-FDCF-4745-AD43-6C2565E9C010}" destId="{6B83E339-2DB7-4B9F-ACB0-3ABE721E70CC}" srcOrd="2" destOrd="0" presId="urn:microsoft.com/office/officeart/2005/8/layout/vList2"/>
    <dgm:cxn modelId="{0595EBD5-45F5-4A8C-A2BD-38463E8A9CEA}" type="presParOf" srcId="{3EEAC63A-FDCF-4745-AD43-6C2565E9C010}" destId="{244AB5A6-8DEE-4409-AEA3-7C8AD090E0E5}" srcOrd="3" destOrd="0" presId="urn:microsoft.com/office/officeart/2005/8/layout/vList2"/>
    <dgm:cxn modelId="{B63F8893-16A9-4BC1-A074-6B6ACF1BE3A2}" type="presParOf" srcId="{3EEAC63A-FDCF-4745-AD43-6C2565E9C010}" destId="{2076D242-71E4-4FE3-9A1D-45CB8E3FAFC0}" srcOrd="4" destOrd="0" presId="urn:microsoft.com/office/officeart/2005/8/layout/vList2"/>
    <dgm:cxn modelId="{844B1F50-2867-4B07-8BA0-E6977F8FD403}" type="presParOf" srcId="{3EEAC63A-FDCF-4745-AD43-6C2565E9C010}" destId="{1F41B167-E859-4C5A-B1A0-D12C78B4E639}" srcOrd="5" destOrd="0" presId="urn:microsoft.com/office/officeart/2005/8/layout/vList2"/>
    <dgm:cxn modelId="{EE620694-E9BB-4E14-9E3B-DFD26F9E2815}" type="presParOf" srcId="{3EEAC63A-FDCF-4745-AD43-6C2565E9C010}" destId="{16D75A31-E39B-4FA5-8516-46C7E0F7569B}"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F01F40-CD82-474D-B563-7340640CAD05}"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3BA93C76-CD5C-4550-857F-434025AAAD24}">
      <dgm:prSet/>
      <dgm:spPr/>
      <dgm:t>
        <a:bodyPr/>
        <a:lstStyle/>
        <a:p>
          <a:pPr>
            <a:lnSpc>
              <a:spcPct val="100000"/>
            </a:lnSpc>
          </a:pPr>
          <a:r>
            <a:rPr lang="en-US" dirty="0"/>
            <a:t>Use all remaining waivers on School Bus Projects</a:t>
          </a:r>
        </a:p>
      </dgm:t>
    </dgm:pt>
    <dgm:pt modelId="{8CCD7293-6175-4887-8418-68E05D0CCE63}" type="parTrans" cxnId="{DAA32075-B293-458A-8BD0-C404A1E788DE}">
      <dgm:prSet/>
      <dgm:spPr/>
      <dgm:t>
        <a:bodyPr/>
        <a:lstStyle/>
        <a:p>
          <a:endParaRPr lang="en-US"/>
        </a:p>
      </dgm:t>
    </dgm:pt>
    <dgm:pt modelId="{B79E3E09-B16D-404C-8007-DB9F42C83736}" type="sibTrans" cxnId="{DAA32075-B293-458A-8BD0-C404A1E788DE}">
      <dgm:prSet/>
      <dgm:spPr/>
      <dgm:t>
        <a:bodyPr/>
        <a:lstStyle/>
        <a:p>
          <a:endParaRPr lang="en-US"/>
        </a:p>
      </dgm:t>
    </dgm:pt>
    <dgm:pt modelId="{CF229FB2-5C9E-48CC-B6F0-E54660FA2AE8}">
      <dgm:prSet/>
      <dgm:spPr/>
      <dgm:t>
        <a:bodyPr/>
        <a:lstStyle/>
        <a:p>
          <a:pPr>
            <a:lnSpc>
              <a:spcPct val="100000"/>
            </a:lnSpc>
          </a:pPr>
          <a:r>
            <a:rPr lang="en-US" dirty="0"/>
            <a:t>Continue to update TxDOT and FHWA</a:t>
          </a:r>
        </a:p>
      </dgm:t>
    </dgm:pt>
    <dgm:pt modelId="{35843AA7-5D12-4571-85DE-441CC1A62B93}" type="parTrans" cxnId="{0074A620-CDE1-46A0-9583-B4F896C0C08A}">
      <dgm:prSet/>
      <dgm:spPr/>
      <dgm:t>
        <a:bodyPr/>
        <a:lstStyle/>
        <a:p>
          <a:endParaRPr lang="en-US"/>
        </a:p>
      </dgm:t>
    </dgm:pt>
    <dgm:pt modelId="{5D6403CF-2625-473F-B563-1D6EF315B05D}" type="sibTrans" cxnId="{0074A620-CDE1-46A0-9583-B4F896C0C08A}">
      <dgm:prSet/>
      <dgm:spPr/>
      <dgm:t>
        <a:bodyPr/>
        <a:lstStyle/>
        <a:p>
          <a:endParaRPr lang="en-US"/>
        </a:p>
      </dgm:t>
    </dgm:pt>
    <dgm:pt modelId="{32250906-1F19-4559-84D7-59B2036B3FFA}">
      <dgm:prSet/>
      <dgm:spPr/>
      <dgm:t>
        <a:bodyPr/>
        <a:lstStyle/>
        <a:p>
          <a:pPr>
            <a:lnSpc>
              <a:spcPct val="100000"/>
            </a:lnSpc>
          </a:pPr>
          <a:r>
            <a:rPr lang="en-US" dirty="0"/>
            <a:t>Pursue leasing opportunities</a:t>
          </a:r>
        </a:p>
      </dgm:t>
    </dgm:pt>
    <dgm:pt modelId="{B3809ABF-2CDC-40C7-9342-800311067994}" type="parTrans" cxnId="{E56B7FC8-887B-4743-AEE9-600A68911F28}">
      <dgm:prSet/>
      <dgm:spPr/>
      <dgm:t>
        <a:bodyPr/>
        <a:lstStyle/>
        <a:p>
          <a:endParaRPr lang="en-US"/>
        </a:p>
      </dgm:t>
    </dgm:pt>
    <dgm:pt modelId="{C093E9BC-3C99-4917-866F-C65E1D5C2284}" type="sibTrans" cxnId="{E56B7FC8-887B-4743-AEE9-600A68911F28}">
      <dgm:prSet/>
      <dgm:spPr/>
      <dgm:t>
        <a:bodyPr/>
        <a:lstStyle/>
        <a:p>
          <a:endParaRPr lang="en-US"/>
        </a:p>
      </dgm:t>
    </dgm:pt>
    <dgm:pt modelId="{35CE2F88-126B-4153-A1CA-D2A7891DBF36}">
      <dgm:prSet/>
      <dgm:spPr/>
      <dgm:t>
        <a:bodyPr/>
        <a:lstStyle/>
        <a:p>
          <a:pPr>
            <a:lnSpc>
              <a:spcPct val="100000"/>
            </a:lnSpc>
          </a:pPr>
          <a:r>
            <a:rPr lang="en-US" dirty="0"/>
            <a:t>Redefine retrofit definition</a:t>
          </a:r>
        </a:p>
      </dgm:t>
    </dgm:pt>
    <dgm:pt modelId="{21051EC2-C5F1-425D-B559-1ECDF7E3B6A7}" type="parTrans" cxnId="{DC45A390-4F34-45D1-8FA6-A89DCDE83E00}">
      <dgm:prSet/>
      <dgm:spPr/>
      <dgm:t>
        <a:bodyPr/>
        <a:lstStyle/>
        <a:p>
          <a:endParaRPr lang="en-US"/>
        </a:p>
      </dgm:t>
    </dgm:pt>
    <dgm:pt modelId="{AA4738CF-412A-4890-BBE3-049CBC1B99B8}" type="sibTrans" cxnId="{DC45A390-4F34-45D1-8FA6-A89DCDE83E00}">
      <dgm:prSet/>
      <dgm:spPr/>
      <dgm:t>
        <a:bodyPr/>
        <a:lstStyle/>
        <a:p>
          <a:endParaRPr lang="en-US"/>
        </a:p>
      </dgm:t>
    </dgm:pt>
    <dgm:pt modelId="{3291BA39-219E-4307-B0A7-236ED498B23A}">
      <dgm:prSet/>
      <dgm:spPr/>
      <dgm:t>
        <a:bodyPr/>
        <a:lstStyle/>
        <a:p>
          <a:pPr>
            <a:lnSpc>
              <a:spcPct val="100000"/>
            </a:lnSpc>
          </a:pPr>
          <a:r>
            <a:rPr lang="en-US" dirty="0"/>
            <a:t>Focus on EV chargers with public access (BA Compliant) </a:t>
          </a:r>
        </a:p>
      </dgm:t>
    </dgm:pt>
    <dgm:pt modelId="{07C2351F-2634-4E83-847D-639DB5F81E0D}" type="parTrans" cxnId="{EFB59EF4-6192-4608-9EC9-BC582DC468B5}">
      <dgm:prSet/>
      <dgm:spPr/>
      <dgm:t>
        <a:bodyPr/>
        <a:lstStyle/>
        <a:p>
          <a:endParaRPr lang="en-US"/>
        </a:p>
      </dgm:t>
    </dgm:pt>
    <dgm:pt modelId="{86CF34A5-5643-4B73-B240-C4ADFBF1EE67}" type="sibTrans" cxnId="{EFB59EF4-6192-4608-9EC9-BC582DC468B5}">
      <dgm:prSet/>
      <dgm:spPr/>
      <dgm:t>
        <a:bodyPr/>
        <a:lstStyle/>
        <a:p>
          <a:endParaRPr lang="en-US"/>
        </a:p>
      </dgm:t>
    </dgm:pt>
    <dgm:pt modelId="{2A6D52B6-919C-4F03-9CF3-46ECA0356BAC}">
      <dgm:prSet/>
      <dgm:spPr/>
      <dgm:t>
        <a:bodyPr/>
        <a:lstStyle/>
        <a:p>
          <a:pPr>
            <a:lnSpc>
              <a:spcPct val="100000"/>
            </a:lnSpc>
          </a:pPr>
          <a:r>
            <a:rPr lang="en-US"/>
            <a:t>Continue to apply for waivers</a:t>
          </a:r>
          <a:endParaRPr lang="en-US" dirty="0"/>
        </a:p>
      </dgm:t>
    </dgm:pt>
    <dgm:pt modelId="{1CEEA339-F8BC-436A-B811-6FC748F8BE9A}" type="parTrans" cxnId="{E00B9484-603A-4CCD-BDE5-06B3BDAD6ACF}">
      <dgm:prSet/>
      <dgm:spPr/>
      <dgm:t>
        <a:bodyPr/>
        <a:lstStyle/>
        <a:p>
          <a:endParaRPr lang="en-US"/>
        </a:p>
      </dgm:t>
    </dgm:pt>
    <dgm:pt modelId="{CC73602D-5C73-4EA6-80D0-A3A981695DB1}" type="sibTrans" cxnId="{E00B9484-603A-4CCD-BDE5-06B3BDAD6ACF}">
      <dgm:prSet/>
      <dgm:spPr/>
      <dgm:t>
        <a:bodyPr/>
        <a:lstStyle/>
        <a:p>
          <a:endParaRPr lang="en-US"/>
        </a:p>
      </dgm:t>
    </dgm:pt>
    <dgm:pt modelId="{170FBFDA-1CFA-4E91-822B-30E031CCE9A0}" type="pres">
      <dgm:prSet presAssocID="{2BF01F40-CD82-474D-B563-7340640CAD05}" presName="root" presStyleCnt="0">
        <dgm:presLayoutVars>
          <dgm:dir/>
          <dgm:resizeHandles val="exact"/>
        </dgm:presLayoutVars>
      </dgm:prSet>
      <dgm:spPr/>
    </dgm:pt>
    <dgm:pt modelId="{99442DD6-608C-4A26-9F68-7688C054736A}" type="pres">
      <dgm:prSet presAssocID="{3BA93C76-CD5C-4550-857F-434025AAAD24}" presName="compNode" presStyleCnt="0"/>
      <dgm:spPr/>
    </dgm:pt>
    <dgm:pt modelId="{FD06F033-B9C2-42F4-B3A3-4D82FCF94AA9}" type="pres">
      <dgm:prSet presAssocID="{3BA93C76-CD5C-4550-857F-434025AAAD24}" presName="bgRect" presStyleLbl="bgShp" presStyleIdx="0" presStyleCnt="6"/>
      <dgm:spPr/>
    </dgm:pt>
    <dgm:pt modelId="{6B733BB7-F96A-4F03-B878-5CC04C70B175}" type="pres">
      <dgm:prSet presAssocID="{3BA93C76-CD5C-4550-857F-434025AAAD24}"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Empty battery"/>
        </a:ext>
      </dgm:extLst>
    </dgm:pt>
    <dgm:pt modelId="{0D66178A-AD8E-43E8-9AEB-9CAEFDB95F76}" type="pres">
      <dgm:prSet presAssocID="{3BA93C76-CD5C-4550-857F-434025AAAD24}" presName="spaceRect" presStyleCnt="0"/>
      <dgm:spPr/>
    </dgm:pt>
    <dgm:pt modelId="{CD368E92-DEA3-4977-904E-52F9B215CC63}" type="pres">
      <dgm:prSet presAssocID="{3BA93C76-CD5C-4550-857F-434025AAAD24}" presName="parTx" presStyleLbl="revTx" presStyleIdx="0" presStyleCnt="6">
        <dgm:presLayoutVars>
          <dgm:chMax val="0"/>
          <dgm:chPref val="0"/>
        </dgm:presLayoutVars>
      </dgm:prSet>
      <dgm:spPr/>
    </dgm:pt>
    <dgm:pt modelId="{5CA2CAC8-EDB8-4B40-A6ED-61089BAE9146}" type="pres">
      <dgm:prSet presAssocID="{B79E3E09-B16D-404C-8007-DB9F42C83736}" presName="sibTrans" presStyleCnt="0"/>
      <dgm:spPr/>
    </dgm:pt>
    <dgm:pt modelId="{12E31974-4789-4059-9BCE-88779C0CC859}" type="pres">
      <dgm:prSet presAssocID="{CF229FB2-5C9E-48CC-B6F0-E54660FA2AE8}" presName="compNode" presStyleCnt="0"/>
      <dgm:spPr/>
    </dgm:pt>
    <dgm:pt modelId="{D2FBEFC6-96FE-4A67-8D18-69A7E524061F}" type="pres">
      <dgm:prSet presAssocID="{CF229FB2-5C9E-48CC-B6F0-E54660FA2AE8}" presName="bgRect" presStyleLbl="bgShp" presStyleIdx="1" presStyleCnt="6"/>
      <dgm:spPr/>
    </dgm:pt>
    <dgm:pt modelId="{F8D7CF5F-4C19-4BDB-896C-B0AC9AD97980}" type="pres">
      <dgm:prSet presAssocID="{CF229FB2-5C9E-48CC-B6F0-E54660FA2AE8}" presName="iconRect" presStyleLbl="node1" presStyleIdx="1" presStyleCnt="6"/>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Repeat"/>
        </a:ext>
      </dgm:extLst>
    </dgm:pt>
    <dgm:pt modelId="{28E7D094-CD29-44B0-896B-985F659680BB}" type="pres">
      <dgm:prSet presAssocID="{CF229FB2-5C9E-48CC-B6F0-E54660FA2AE8}" presName="spaceRect" presStyleCnt="0"/>
      <dgm:spPr/>
    </dgm:pt>
    <dgm:pt modelId="{36E1A755-E45D-4666-9C8C-96E8570D9B1F}" type="pres">
      <dgm:prSet presAssocID="{CF229FB2-5C9E-48CC-B6F0-E54660FA2AE8}" presName="parTx" presStyleLbl="revTx" presStyleIdx="1" presStyleCnt="6">
        <dgm:presLayoutVars>
          <dgm:chMax val="0"/>
          <dgm:chPref val="0"/>
        </dgm:presLayoutVars>
      </dgm:prSet>
      <dgm:spPr/>
    </dgm:pt>
    <dgm:pt modelId="{61C29A69-4D14-42B9-9E41-C4F75D1D2F39}" type="pres">
      <dgm:prSet presAssocID="{5D6403CF-2625-473F-B563-1D6EF315B05D}" presName="sibTrans" presStyleCnt="0"/>
      <dgm:spPr/>
    </dgm:pt>
    <dgm:pt modelId="{7350B93F-14C4-4C6C-9030-2F29FA1395E8}" type="pres">
      <dgm:prSet presAssocID="{32250906-1F19-4559-84D7-59B2036B3FFA}" presName="compNode" presStyleCnt="0"/>
      <dgm:spPr/>
    </dgm:pt>
    <dgm:pt modelId="{7D23C285-7CE0-4868-9366-30A0CB708D6B}" type="pres">
      <dgm:prSet presAssocID="{32250906-1F19-4559-84D7-59B2036B3FFA}" presName="bgRect" presStyleLbl="bgShp" presStyleIdx="2" presStyleCnt="6"/>
      <dgm:spPr/>
    </dgm:pt>
    <dgm:pt modelId="{AB4CB669-CD9C-4DA5-8B9B-247414A995AA}" type="pres">
      <dgm:prSet presAssocID="{32250906-1F19-4559-84D7-59B2036B3FFA}"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Arrow circle"/>
        </a:ext>
      </dgm:extLst>
    </dgm:pt>
    <dgm:pt modelId="{CBFB7F0B-0570-432B-A892-225022DF2A91}" type="pres">
      <dgm:prSet presAssocID="{32250906-1F19-4559-84D7-59B2036B3FFA}" presName="spaceRect" presStyleCnt="0"/>
      <dgm:spPr/>
    </dgm:pt>
    <dgm:pt modelId="{BE8128C5-5BB5-462D-97F6-4915A6DE53E9}" type="pres">
      <dgm:prSet presAssocID="{32250906-1F19-4559-84D7-59B2036B3FFA}" presName="parTx" presStyleLbl="revTx" presStyleIdx="2" presStyleCnt="6">
        <dgm:presLayoutVars>
          <dgm:chMax val="0"/>
          <dgm:chPref val="0"/>
        </dgm:presLayoutVars>
      </dgm:prSet>
      <dgm:spPr/>
    </dgm:pt>
    <dgm:pt modelId="{235F8D55-D404-4AD3-A470-A414B3DE9215}" type="pres">
      <dgm:prSet presAssocID="{C093E9BC-3C99-4917-866F-C65E1D5C2284}" presName="sibTrans" presStyleCnt="0"/>
      <dgm:spPr/>
    </dgm:pt>
    <dgm:pt modelId="{F710CFC1-35FA-43E9-8723-CDB0A0166927}" type="pres">
      <dgm:prSet presAssocID="{35CE2F88-126B-4153-A1CA-D2A7891DBF36}" presName="compNode" presStyleCnt="0"/>
      <dgm:spPr/>
    </dgm:pt>
    <dgm:pt modelId="{597A04A3-C9EB-43A9-B05A-83343957602F}" type="pres">
      <dgm:prSet presAssocID="{35CE2F88-126B-4153-A1CA-D2A7891DBF36}" presName="bgRect" presStyleLbl="bgShp" presStyleIdx="3" presStyleCnt="6"/>
      <dgm:spPr/>
    </dgm:pt>
    <dgm:pt modelId="{886366AB-A967-4669-8B56-1AA93966B4FE}" type="pres">
      <dgm:prSet presAssocID="{35CE2F88-126B-4153-A1CA-D2A7891DBF36}"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7E5F669C-2464-4239-9095-DD750D619EDB}" type="pres">
      <dgm:prSet presAssocID="{35CE2F88-126B-4153-A1CA-D2A7891DBF36}" presName="spaceRect" presStyleCnt="0"/>
      <dgm:spPr/>
    </dgm:pt>
    <dgm:pt modelId="{604FF43D-DAB5-4CDB-876F-BEADC56D83A1}" type="pres">
      <dgm:prSet presAssocID="{35CE2F88-126B-4153-A1CA-D2A7891DBF36}" presName="parTx" presStyleLbl="revTx" presStyleIdx="3" presStyleCnt="6">
        <dgm:presLayoutVars>
          <dgm:chMax val="0"/>
          <dgm:chPref val="0"/>
        </dgm:presLayoutVars>
      </dgm:prSet>
      <dgm:spPr/>
    </dgm:pt>
    <dgm:pt modelId="{B2DE9602-9B5A-4A31-AB9A-502399119E22}" type="pres">
      <dgm:prSet presAssocID="{AA4738CF-412A-4890-BBE3-049CBC1B99B8}" presName="sibTrans" presStyleCnt="0"/>
      <dgm:spPr/>
    </dgm:pt>
    <dgm:pt modelId="{BCCE550C-247C-4DD2-88EE-D67A58F45A74}" type="pres">
      <dgm:prSet presAssocID="{3291BA39-219E-4307-B0A7-236ED498B23A}" presName="compNode" presStyleCnt="0"/>
      <dgm:spPr/>
    </dgm:pt>
    <dgm:pt modelId="{A278541E-013D-4AFD-ADD7-3DC0B6C8B18A}" type="pres">
      <dgm:prSet presAssocID="{3291BA39-219E-4307-B0A7-236ED498B23A}" presName="bgRect" presStyleLbl="bgShp" presStyleIdx="4" presStyleCnt="6"/>
      <dgm:spPr/>
    </dgm:pt>
    <dgm:pt modelId="{6F77FA6F-186E-459C-BC7F-72D2A6E55F3C}" type="pres">
      <dgm:prSet presAssocID="{3291BA39-219E-4307-B0A7-236ED498B23A}" presName="iconRect" presStyleLbl="node1" presStyleIdx="4" presStyleCnt="6"/>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a:noFill/>
        </a:ln>
      </dgm:spPr>
      <dgm:extLst>
        <a:ext uri="{E40237B7-FDA0-4F09-8148-C483321AD2D9}">
          <dgm14:cNvPr xmlns:dgm14="http://schemas.microsoft.com/office/drawing/2010/diagram" id="0" name="" descr="Electric car"/>
        </a:ext>
      </dgm:extLst>
    </dgm:pt>
    <dgm:pt modelId="{5769EC73-A25D-47F7-BD51-EAFA2ED6386A}" type="pres">
      <dgm:prSet presAssocID="{3291BA39-219E-4307-B0A7-236ED498B23A}" presName="spaceRect" presStyleCnt="0"/>
      <dgm:spPr/>
    </dgm:pt>
    <dgm:pt modelId="{EB76B307-68DA-4E0A-AA69-726DEA048675}" type="pres">
      <dgm:prSet presAssocID="{3291BA39-219E-4307-B0A7-236ED498B23A}" presName="parTx" presStyleLbl="revTx" presStyleIdx="4" presStyleCnt="6">
        <dgm:presLayoutVars>
          <dgm:chMax val="0"/>
          <dgm:chPref val="0"/>
        </dgm:presLayoutVars>
      </dgm:prSet>
      <dgm:spPr/>
    </dgm:pt>
    <dgm:pt modelId="{90971AD3-665C-4E90-961B-2D18F6FD4E23}" type="pres">
      <dgm:prSet presAssocID="{86CF34A5-5643-4B73-B240-C4ADFBF1EE67}" presName="sibTrans" presStyleCnt="0"/>
      <dgm:spPr/>
    </dgm:pt>
    <dgm:pt modelId="{2B11E270-502D-4135-A3A4-20F29C1191B5}" type="pres">
      <dgm:prSet presAssocID="{2A6D52B6-919C-4F03-9CF3-46ECA0356BAC}" presName="compNode" presStyleCnt="0"/>
      <dgm:spPr/>
    </dgm:pt>
    <dgm:pt modelId="{1317637C-3FAB-431C-815E-7A899574D85C}" type="pres">
      <dgm:prSet presAssocID="{2A6D52B6-919C-4F03-9CF3-46ECA0356BAC}" presName="bgRect" presStyleLbl="bgShp" presStyleIdx="5" presStyleCnt="6"/>
      <dgm:spPr/>
    </dgm:pt>
    <dgm:pt modelId="{F910952F-7533-4746-A7E0-CBD43A095C21}" type="pres">
      <dgm:prSet presAssocID="{2A6D52B6-919C-4F03-9CF3-46ECA0356BAC}"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Document"/>
        </a:ext>
      </dgm:extLst>
    </dgm:pt>
    <dgm:pt modelId="{CC9BA1C6-4FD2-4F36-834D-8127F766AE83}" type="pres">
      <dgm:prSet presAssocID="{2A6D52B6-919C-4F03-9CF3-46ECA0356BAC}" presName="spaceRect" presStyleCnt="0"/>
      <dgm:spPr/>
    </dgm:pt>
    <dgm:pt modelId="{AAC1202E-7065-4DD9-95C9-848327B3AB88}" type="pres">
      <dgm:prSet presAssocID="{2A6D52B6-919C-4F03-9CF3-46ECA0356BAC}" presName="parTx" presStyleLbl="revTx" presStyleIdx="5" presStyleCnt="6">
        <dgm:presLayoutVars>
          <dgm:chMax val="0"/>
          <dgm:chPref val="0"/>
        </dgm:presLayoutVars>
      </dgm:prSet>
      <dgm:spPr/>
    </dgm:pt>
  </dgm:ptLst>
  <dgm:cxnLst>
    <dgm:cxn modelId="{78F1B317-A2F1-4B61-8823-0068D466D43B}" type="presOf" srcId="{35CE2F88-126B-4153-A1CA-D2A7891DBF36}" destId="{604FF43D-DAB5-4CDB-876F-BEADC56D83A1}" srcOrd="0" destOrd="0" presId="urn:microsoft.com/office/officeart/2018/2/layout/IconVerticalSolidList"/>
    <dgm:cxn modelId="{D2E36B18-96A0-4A70-9E89-CD93B5E6D533}" type="presOf" srcId="{3291BA39-219E-4307-B0A7-236ED498B23A}" destId="{EB76B307-68DA-4E0A-AA69-726DEA048675}" srcOrd="0" destOrd="0" presId="urn:microsoft.com/office/officeart/2018/2/layout/IconVerticalSolidList"/>
    <dgm:cxn modelId="{0074A620-CDE1-46A0-9583-B4F896C0C08A}" srcId="{2BF01F40-CD82-474D-B563-7340640CAD05}" destId="{CF229FB2-5C9E-48CC-B6F0-E54660FA2AE8}" srcOrd="1" destOrd="0" parTransId="{35843AA7-5D12-4571-85DE-441CC1A62B93}" sibTransId="{5D6403CF-2625-473F-B563-1D6EF315B05D}"/>
    <dgm:cxn modelId="{929B662E-8202-4D51-846B-47845D089402}" type="presOf" srcId="{CF229FB2-5C9E-48CC-B6F0-E54660FA2AE8}" destId="{36E1A755-E45D-4666-9C8C-96E8570D9B1F}" srcOrd="0" destOrd="0" presId="urn:microsoft.com/office/officeart/2018/2/layout/IconVerticalSolidList"/>
    <dgm:cxn modelId="{47CBFC37-9860-41D8-B227-70168267FC67}" type="presOf" srcId="{2A6D52B6-919C-4F03-9CF3-46ECA0356BAC}" destId="{AAC1202E-7065-4DD9-95C9-848327B3AB88}" srcOrd="0" destOrd="0" presId="urn:microsoft.com/office/officeart/2018/2/layout/IconVerticalSolidList"/>
    <dgm:cxn modelId="{DAA32075-B293-458A-8BD0-C404A1E788DE}" srcId="{2BF01F40-CD82-474D-B563-7340640CAD05}" destId="{3BA93C76-CD5C-4550-857F-434025AAAD24}" srcOrd="0" destOrd="0" parTransId="{8CCD7293-6175-4887-8418-68E05D0CCE63}" sibTransId="{B79E3E09-B16D-404C-8007-DB9F42C83736}"/>
    <dgm:cxn modelId="{DDFCB782-E4E0-48F4-ACDF-40709BD4285C}" type="presOf" srcId="{2BF01F40-CD82-474D-B563-7340640CAD05}" destId="{170FBFDA-1CFA-4E91-822B-30E031CCE9A0}" srcOrd="0" destOrd="0" presId="urn:microsoft.com/office/officeart/2018/2/layout/IconVerticalSolidList"/>
    <dgm:cxn modelId="{6EE24583-71F8-4317-AD39-395C08F6C2A2}" type="presOf" srcId="{32250906-1F19-4559-84D7-59B2036B3FFA}" destId="{BE8128C5-5BB5-462D-97F6-4915A6DE53E9}" srcOrd="0" destOrd="0" presId="urn:microsoft.com/office/officeart/2018/2/layout/IconVerticalSolidList"/>
    <dgm:cxn modelId="{E00B9484-603A-4CCD-BDE5-06B3BDAD6ACF}" srcId="{2BF01F40-CD82-474D-B563-7340640CAD05}" destId="{2A6D52B6-919C-4F03-9CF3-46ECA0356BAC}" srcOrd="5" destOrd="0" parTransId="{1CEEA339-F8BC-436A-B811-6FC748F8BE9A}" sibTransId="{CC73602D-5C73-4EA6-80D0-A3A981695DB1}"/>
    <dgm:cxn modelId="{DC45A390-4F34-45D1-8FA6-A89DCDE83E00}" srcId="{2BF01F40-CD82-474D-B563-7340640CAD05}" destId="{35CE2F88-126B-4153-A1CA-D2A7891DBF36}" srcOrd="3" destOrd="0" parTransId="{21051EC2-C5F1-425D-B559-1ECDF7E3B6A7}" sibTransId="{AA4738CF-412A-4890-BBE3-049CBC1B99B8}"/>
    <dgm:cxn modelId="{5056FFBC-B4EE-41A9-8EBA-C3B0C7D5EFCB}" type="presOf" srcId="{3BA93C76-CD5C-4550-857F-434025AAAD24}" destId="{CD368E92-DEA3-4977-904E-52F9B215CC63}" srcOrd="0" destOrd="0" presId="urn:microsoft.com/office/officeart/2018/2/layout/IconVerticalSolidList"/>
    <dgm:cxn modelId="{E56B7FC8-887B-4743-AEE9-600A68911F28}" srcId="{2BF01F40-CD82-474D-B563-7340640CAD05}" destId="{32250906-1F19-4559-84D7-59B2036B3FFA}" srcOrd="2" destOrd="0" parTransId="{B3809ABF-2CDC-40C7-9342-800311067994}" sibTransId="{C093E9BC-3C99-4917-866F-C65E1D5C2284}"/>
    <dgm:cxn modelId="{EFB59EF4-6192-4608-9EC9-BC582DC468B5}" srcId="{2BF01F40-CD82-474D-B563-7340640CAD05}" destId="{3291BA39-219E-4307-B0A7-236ED498B23A}" srcOrd="4" destOrd="0" parTransId="{07C2351F-2634-4E83-847D-639DB5F81E0D}" sibTransId="{86CF34A5-5643-4B73-B240-C4ADFBF1EE67}"/>
    <dgm:cxn modelId="{615C16E3-952B-4D51-9C0F-2EE864E5341A}" type="presParOf" srcId="{170FBFDA-1CFA-4E91-822B-30E031CCE9A0}" destId="{99442DD6-608C-4A26-9F68-7688C054736A}" srcOrd="0" destOrd="0" presId="urn:microsoft.com/office/officeart/2018/2/layout/IconVerticalSolidList"/>
    <dgm:cxn modelId="{FA5470B3-D3E9-4960-8741-698844BF0450}" type="presParOf" srcId="{99442DD6-608C-4A26-9F68-7688C054736A}" destId="{FD06F033-B9C2-42F4-B3A3-4D82FCF94AA9}" srcOrd="0" destOrd="0" presId="urn:microsoft.com/office/officeart/2018/2/layout/IconVerticalSolidList"/>
    <dgm:cxn modelId="{60FFAE2A-901A-482A-9DB4-025EF05C15FB}" type="presParOf" srcId="{99442DD6-608C-4A26-9F68-7688C054736A}" destId="{6B733BB7-F96A-4F03-B878-5CC04C70B175}" srcOrd="1" destOrd="0" presId="urn:microsoft.com/office/officeart/2018/2/layout/IconVerticalSolidList"/>
    <dgm:cxn modelId="{B7D6A7B3-A17C-4D79-BD7C-E952F679AB4B}" type="presParOf" srcId="{99442DD6-608C-4A26-9F68-7688C054736A}" destId="{0D66178A-AD8E-43E8-9AEB-9CAEFDB95F76}" srcOrd="2" destOrd="0" presId="urn:microsoft.com/office/officeart/2018/2/layout/IconVerticalSolidList"/>
    <dgm:cxn modelId="{E736F817-A55C-4012-9454-494ED873890B}" type="presParOf" srcId="{99442DD6-608C-4A26-9F68-7688C054736A}" destId="{CD368E92-DEA3-4977-904E-52F9B215CC63}" srcOrd="3" destOrd="0" presId="urn:microsoft.com/office/officeart/2018/2/layout/IconVerticalSolidList"/>
    <dgm:cxn modelId="{3B199CDA-839D-4F10-8CAE-987C377D4059}" type="presParOf" srcId="{170FBFDA-1CFA-4E91-822B-30E031CCE9A0}" destId="{5CA2CAC8-EDB8-4B40-A6ED-61089BAE9146}" srcOrd="1" destOrd="0" presId="urn:microsoft.com/office/officeart/2018/2/layout/IconVerticalSolidList"/>
    <dgm:cxn modelId="{AA87EEDA-7270-4A77-8BB6-26E7CE739633}" type="presParOf" srcId="{170FBFDA-1CFA-4E91-822B-30E031CCE9A0}" destId="{12E31974-4789-4059-9BCE-88779C0CC859}" srcOrd="2" destOrd="0" presId="urn:microsoft.com/office/officeart/2018/2/layout/IconVerticalSolidList"/>
    <dgm:cxn modelId="{D30798EF-71E9-4A6B-ABA9-00002280E46D}" type="presParOf" srcId="{12E31974-4789-4059-9BCE-88779C0CC859}" destId="{D2FBEFC6-96FE-4A67-8D18-69A7E524061F}" srcOrd="0" destOrd="0" presId="urn:microsoft.com/office/officeart/2018/2/layout/IconVerticalSolidList"/>
    <dgm:cxn modelId="{77EA2F0B-111F-4873-B729-FD50B523DCB5}" type="presParOf" srcId="{12E31974-4789-4059-9BCE-88779C0CC859}" destId="{F8D7CF5F-4C19-4BDB-896C-B0AC9AD97980}" srcOrd="1" destOrd="0" presId="urn:microsoft.com/office/officeart/2018/2/layout/IconVerticalSolidList"/>
    <dgm:cxn modelId="{6EAA31B4-08F6-4E88-88BE-45AF328FF6A7}" type="presParOf" srcId="{12E31974-4789-4059-9BCE-88779C0CC859}" destId="{28E7D094-CD29-44B0-896B-985F659680BB}" srcOrd="2" destOrd="0" presId="urn:microsoft.com/office/officeart/2018/2/layout/IconVerticalSolidList"/>
    <dgm:cxn modelId="{7CEB4390-BB84-4005-8051-ABC186669800}" type="presParOf" srcId="{12E31974-4789-4059-9BCE-88779C0CC859}" destId="{36E1A755-E45D-4666-9C8C-96E8570D9B1F}" srcOrd="3" destOrd="0" presId="urn:microsoft.com/office/officeart/2018/2/layout/IconVerticalSolidList"/>
    <dgm:cxn modelId="{65355EF3-0241-493D-9CC3-704348EE32AE}" type="presParOf" srcId="{170FBFDA-1CFA-4E91-822B-30E031CCE9A0}" destId="{61C29A69-4D14-42B9-9E41-C4F75D1D2F39}" srcOrd="3" destOrd="0" presId="urn:microsoft.com/office/officeart/2018/2/layout/IconVerticalSolidList"/>
    <dgm:cxn modelId="{AC1923C0-4117-456B-8DF6-9EFD57D69519}" type="presParOf" srcId="{170FBFDA-1CFA-4E91-822B-30E031CCE9A0}" destId="{7350B93F-14C4-4C6C-9030-2F29FA1395E8}" srcOrd="4" destOrd="0" presId="urn:microsoft.com/office/officeart/2018/2/layout/IconVerticalSolidList"/>
    <dgm:cxn modelId="{342AE49B-26E9-4142-AD58-30162916AADD}" type="presParOf" srcId="{7350B93F-14C4-4C6C-9030-2F29FA1395E8}" destId="{7D23C285-7CE0-4868-9366-30A0CB708D6B}" srcOrd="0" destOrd="0" presId="urn:microsoft.com/office/officeart/2018/2/layout/IconVerticalSolidList"/>
    <dgm:cxn modelId="{64810D0E-430C-4D76-9BD6-435F83BC5FA4}" type="presParOf" srcId="{7350B93F-14C4-4C6C-9030-2F29FA1395E8}" destId="{AB4CB669-CD9C-4DA5-8B9B-247414A995AA}" srcOrd="1" destOrd="0" presId="urn:microsoft.com/office/officeart/2018/2/layout/IconVerticalSolidList"/>
    <dgm:cxn modelId="{B5D42036-E513-4A01-A691-225E6A829BA1}" type="presParOf" srcId="{7350B93F-14C4-4C6C-9030-2F29FA1395E8}" destId="{CBFB7F0B-0570-432B-A892-225022DF2A91}" srcOrd="2" destOrd="0" presId="urn:microsoft.com/office/officeart/2018/2/layout/IconVerticalSolidList"/>
    <dgm:cxn modelId="{99354D52-AFC3-4587-A893-A9975349BEE6}" type="presParOf" srcId="{7350B93F-14C4-4C6C-9030-2F29FA1395E8}" destId="{BE8128C5-5BB5-462D-97F6-4915A6DE53E9}" srcOrd="3" destOrd="0" presId="urn:microsoft.com/office/officeart/2018/2/layout/IconVerticalSolidList"/>
    <dgm:cxn modelId="{25418DFB-8AE0-47F6-89D9-CAC950E58FFA}" type="presParOf" srcId="{170FBFDA-1CFA-4E91-822B-30E031CCE9A0}" destId="{235F8D55-D404-4AD3-A470-A414B3DE9215}" srcOrd="5" destOrd="0" presId="urn:microsoft.com/office/officeart/2018/2/layout/IconVerticalSolidList"/>
    <dgm:cxn modelId="{7FEDC1E4-6112-4F03-A29C-794089BB6181}" type="presParOf" srcId="{170FBFDA-1CFA-4E91-822B-30E031CCE9A0}" destId="{F710CFC1-35FA-43E9-8723-CDB0A0166927}" srcOrd="6" destOrd="0" presId="urn:microsoft.com/office/officeart/2018/2/layout/IconVerticalSolidList"/>
    <dgm:cxn modelId="{CBE68020-5BD7-4C29-8757-82182CC43F87}" type="presParOf" srcId="{F710CFC1-35FA-43E9-8723-CDB0A0166927}" destId="{597A04A3-C9EB-43A9-B05A-83343957602F}" srcOrd="0" destOrd="0" presId="urn:microsoft.com/office/officeart/2018/2/layout/IconVerticalSolidList"/>
    <dgm:cxn modelId="{E4AFBF89-62A8-4618-8ABB-7CDAD2B86A1E}" type="presParOf" srcId="{F710CFC1-35FA-43E9-8723-CDB0A0166927}" destId="{886366AB-A967-4669-8B56-1AA93966B4FE}" srcOrd="1" destOrd="0" presId="urn:microsoft.com/office/officeart/2018/2/layout/IconVerticalSolidList"/>
    <dgm:cxn modelId="{DCB6346B-E065-44A4-914B-FEB58C6C5668}" type="presParOf" srcId="{F710CFC1-35FA-43E9-8723-CDB0A0166927}" destId="{7E5F669C-2464-4239-9095-DD750D619EDB}" srcOrd="2" destOrd="0" presId="urn:microsoft.com/office/officeart/2018/2/layout/IconVerticalSolidList"/>
    <dgm:cxn modelId="{2A00FF77-FBD3-4632-B180-C37356610D27}" type="presParOf" srcId="{F710CFC1-35FA-43E9-8723-CDB0A0166927}" destId="{604FF43D-DAB5-4CDB-876F-BEADC56D83A1}" srcOrd="3" destOrd="0" presId="urn:microsoft.com/office/officeart/2018/2/layout/IconVerticalSolidList"/>
    <dgm:cxn modelId="{F32A2515-1236-4693-8065-B7DD7D14474D}" type="presParOf" srcId="{170FBFDA-1CFA-4E91-822B-30E031CCE9A0}" destId="{B2DE9602-9B5A-4A31-AB9A-502399119E22}" srcOrd="7" destOrd="0" presId="urn:microsoft.com/office/officeart/2018/2/layout/IconVerticalSolidList"/>
    <dgm:cxn modelId="{1A9CC49E-CDBA-468F-AB33-AFDC15C3B8B9}" type="presParOf" srcId="{170FBFDA-1CFA-4E91-822B-30E031CCE9A0}" destId="{BCCE550C-247C-4DD2-88EE-D67A58F45A74}" srcOrd="8" destOrd="0" presId="urn:microsoft.com/office/officeart/2018/2/layout/IconVerticalSolidList"/>
    <dgm:cxn modelId="{7E947DDA-A4D2-47E6-B8CD-D42215E1393E}" type="presParOf" srcId="{BCCE550C-247C-4DD2-88EE-D67A58F45A74}" destId="{A278541E-013D-4AFD-ADD7-3DC0B6C8B18A}" srcOrd="0" destOrd="0" presId="urn:microsoft.com/office/officeart/2018/2/layout/IconVerticalSolidList"/>
    <dgm:cxn modelId="{AEB8452C-DCB2-4BDE-A9FC-499ABBE3A5AF}" type="presParOf" srcId="{BCCE550C-247C-4DD2-88EE-D67A58F45A74}" destId="{6F77FA6F-186E-459C-BC7F-72D2A6E55F3C}" srcOrd="1" destOrd="0" presId="urn:microsoft.com/office/officeart/2018/2/layout/IconVerticalSolidList"/>
    <dgm:cxn modelId="{748EACD1-5B59-42BB-92AD-CE1C5E172559}" type="presParOf" srcId="{BCCE550C-247C-4DD2-88EE-D67A58F45A74}" destId="{5769EC73-A25D-47F7-BD51-EAFA2ED6386A}" srcOrd="2" destOrd="0" presId="urn:microsoft.com/office/officeart/2018/2/layout/IconVerticalSolidList"/>
    <dgm:cxn modelId="{291547B4-54DD-4446-9708-9A3BBF4EB6ED}" type="presParOf" srcId="{BCCE550C-247C-4DD2-88EE-D67A58F45A74}" destId="{EB76B307-68DA-4E0A-AA69-726DEA048675}" srcOrd="3" destOrd="0" presId="urn:microsoft.com/office/officeart/2018/2/layout/IconVerticalSolidList"/>
    <dgm:cxn modelId="{F3924A51-A2B1-4FFA-A18D-51962194FD81}" type="presParOf" srcId="{170FBFDA-1CFA-4E91-822B-30E031CCE9A0}" destId="{90971AD3-665C-4E90-961B-2D18F6FD4E23}" srcOrd="9" destOrd="0" presId="urn:microsoft.com/office/officeart/2018/2/layout/IconVerticalSolidList"/>
    <dgm:cxn modelId="{A1BBA700-148D-4296-BBC5-D8EDF70947DF}" type="presParOf" srcId="{170FBFDA-1CFA-4E91-822B-30E031CCE9A0}" destId="{2B11E270-502D-4135-A3A4-20F29C1191B5}" srcOrd="10" destOrd="0" presId="urn:microsoft.com/office/officeart/2018/2/layout/IconVerticalSolidList"/>
    <dgm:cxn modelId="{9C94FA71-8DF9-43FC-8B73-71BAF9FF0035}" type="presParOf" srcId="{2B11E270-502D-4135-A3A4-20F29C1191B5}" destId="{1317637C-3FAB-431C-815E-7A899574D85C}" srcOrd="0" destOrd="0" presId="urn:microsoft.com/office/officeart/2018/2/layout/IconVerticalSolidList"/>
    <dgm:cxn modelId="{1A72408B-E034-40FF-B6CC-1A48E769F36A}" type="presParOf" srcId="{2B11E270-502D-4135-A3A4-20F29C1191B5}" destId="{F910952F-7533-4746-A7E0-CBD43A095C21}" srcOrd="1" destOrd="0" presId="urn:microsoft.com/office/officeart/2018/2/layout/IconVerticalSolidList"/>
    <dgm:cxn modelId="{E12DC2A5-0D5D-4A8C-A4D3-72C60723BEE1}" type="presParOf" srcId="{2B11E270-502D-4135-A3A4-20F29C1191B5}" destId="{CC9BA1C6-4FD2-4F36-834D-8127F766AE83}" srcOrd="2" destOrd="0" presId="urn:microsoft.com/office/officeart/2018/2/layout/IconVerticalSolidList"/>
    <dgm:cxn modelId="{EF3B44D1-8757-4091-8761-6C9E4B2F36B8}" type="presParOf" srcId="{2B11E270-502D-4135-A3A4-20F29C1191B5}" destId="{AAC1202E-7065-4DD9-95C9-848327B3AB8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9998D2-AA42-4D69-B0F4-7AFC84D76D3D}">
      <dsp:nvSpPr>
        <dsp:cNvPr id="0" name=""/>
        <dsp:cNvSpPr/>
      </dsp:nvSpPr>
      <dsp:spPr>
        <a:xfrm>
          <a:off x="0" y="34025"/>
          <a:ext cx="10515600" cy="1034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Held meetings with TxDOT and FHWA to explain the situation and request for waivers</a:t>
          </a:r>
        </a:p>
      </dsp:txBody>
      <dsp:txXfrm>
        <a:off x="50489" y="84514"/>
        <a:ext cx="10414622" cy="933302"/>
      </dsp:txXfrm>
    </dsp:sp>
    <dsp:sp modelId="{6B83E339-2DB7-4B9F-ACB0-3ABE721E70CC}">
      <dsp:nvSpPr>
        <dsp:cNvPr id="0" name=""/>
        <dsp:cNvSpPr/>
      </dsp:nvSpPr>
      <dsp:spPr>
        <a:xfrm>
          <a:off x="0" y="1143185"/>
          <a:ext cx="10515600" cy="1034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Wrote letters to TxDOT and FHWA Administrations to explain the situation and request waivers </a:t>
          </a:r>
        </a:p>
      </dsp:txBody>
      <dsp:txXfrm>
        <a:off x="50489" y="1193674"/>
        <a:ext cx="10414622" cy="933302"/>
      </dsp:txXfrm>
    </dsp:sp>
    <dsp:sp modelId="{2076D242-71E4-4FE3-9A1D-45CB8E3FAFC0}">
      <dsp:nvSpPr>
        <dsp:cNvPr id="0" name=""/>
        <dsp:cNvSpPr/>
      </dsp:nvSpPr>
      <dsp:spPr>
        <a:xfrm>
          <a:off x="0" y="2252345"/>
          <a:ext cx="10515600" cy="1034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Join with other Clean Vehicle Programs to reach out to FHWA Administration to explain the situation and request for waivers</a:t>
          </a:r>
        </a:p>
      </dsp:txBody>
      <dsp:txXfrm>
        <a:off x="50489" y="2302834"/>
        <a:ext cx="10414622" cy="933302"/>
      </dsp:txXfrm>
    </dsp:sp>
    <dsp:sp modelId="{16D75A31-E39B-4FA5-8516-46C7E0F7569B}">
      <dsp:nvSpPr>
        <dsp:cNvPr id="0" name=""/>
        <dsp:cNvSpPr/>
      </dsp:nvSpPr>
      <dsp:spPr>
        <a:xfrm>
          <a:off x="0" y="3361505"/>
          <a:ext cx="10515600" cy="1034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Completed and submitted application/documents officially requesting waivers</a:t>
          </a:r>
        </a:p>
      </dsp:txBody>
      <dsp:txXfrm>
        <a:off x="50489" y="3411994"/>
        <a:ext cx="10414622" cy="9333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06F033-B9C2-42F4-B3A3-4D82FCF94AA9}">
      <dsp:nvSpPr>
        <dsp:cNvPr id="0" name=""/>
        <dsp:cNvSpPr/>
      </dsp:nvSpPr>
      <dsp:spPr>
        <a:xfrm>
          <a:off x="0" y="1547"/>
          <a:ext cx="10515600" cy="65954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733BB7-F96A-4F03-B878-5CC04C70B175}">
      <dsp:nvSpPr>
        <dsp:cNvPr id="0" name=""/>
        <dsp:cNvSpPr/>
      </dsp:nvSpPr>
      <dsp:spPr>
        <a:xfrm>
          <a:off x="199511" y="149944"/>
          <a:ext cx="362747" cy="3627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D368E92-DEA3-4977-904E-52F9B215CC63}">
      <dsp:nvSpPr>
        <dsp:cNvPr id="0" name=""/>
        <dsp:cNvSpPr/>
      </dsp:nvSpPr>
      <dsp:spPr>
        <a:xfrm>
          <a:off x="761769" y="1547"/>
          <a:ext cx="9753830" cy="659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801" tIns="69801" rIns="69801" bIns="69801" numCol="1" spcCol="1270" anchor="ctr" anchorCtr="0">
          <a:noAutofit/>
        </a:bodyPr>
        <a:lstStyle/>
        <a:p>
          <a:pPr marL="0" lvl="0" indent="0" algn="l" defTabSz="844550">
            <a:lnSpc>
              <a:spcPct val="100000"/>
            </a:lnSpc>
            <a:spcBef>
              <a:spcPct val="0"/>
            </a:spcBef>
            <a:spcAft>
              <a:spcPct val="35000"/>
            </a:spcAft>
            <a:buNone/>
          </a:pPr>
          <a:r>
            <a:rPr lang="en-US" sz="1900" kern="1200" dirty="0"/>
            <a:t>Use all remaining waivers on School Bus Projects</a:t>
          </a:r>
        </a:p>
      </dsp:txBody>
      <dsp:txXfrm>
        <a:off x="761769" y="1547"/>
        <a:ext cx="9753830" cy="659541"/>
      </dsp:txXfrm>
    </dsp:sp>
    <dsp:sp modelId="{D2FBEFC6-96FE-4A67-8D18-69A7E524061F}">
      <dsp:nvSpPr>
        <dsp:cNvPr id="0" name=""/>
        <dsp:cNvSpPr/>
      </dsp:nvSpPr>
      <dsp:spPr>
        <a:xfrm>
          <a:off x="0" y="825974"/>
          <a:ext cx="10515600" cy="65954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D7CF5F-4C19-4BDB-896C-B0AC9AD97980}">
      <dsp:nvSpPr>
        <dsp:cNvPr id="0" name=""/>
        <dsp:cNvSpPr/>
      </dsp:nvSpPr>
      <dsp:spPr>
        <a:xfrm>
          <a:off x="199511" y="974370"/>
          <a:ext cx="362747" cy="362747"/>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6E1A755-E45D-4666-9C8C-96E8570D9B1F}">
      <dsp:nvSpPr>
        <dsp:cNvPr id="0" name=""/>
        <dsp:cNvSpPr/>
      </dsp:nvSpPr>
      <dsp:spPr>
        <a:xfrm>
          <a:off x="761769" y="825974"/>
          <a:ext cx="9753830" cy="659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801" tIns="69801" rIns="69801" bIns="69801" numCol="1" spcCol="1270" anchor="ctr" anchorCtr="0">
          <a:noAutofit/>
        </a:bodyPr>
        <a:lstStyle/>
        <a:p>
          <a:pPr marL="0" lvl="0" indent="0" algn="l" defTabSz="844550">
            <a:lnSpc>
              <a:spcPct val="100000"/>
            </a:lnSpc>
            <a:spcBef>
              <a:spcPct val="0"/>
            </a:spcBef>
            <a:spcAft>
              <a:spcPct val="35000"/>
            </a:spcAft>
            <a:buNone/>
          </a:pPr>
          <a:r>
            <a:rPr lang="en-US" sz="1900" kern="1200" dirty="0"/>
            <a:t>Continue to update TxDOT and FHWA</a:t>
          </a:r>
        </a:p>
      </dsp:txBody>
      <dsp:txXfrm>
        <a:off x="761769" y="825974"/>
        <a:ext cx="9753830" cy="659541"/>
      </dsp:txXfrm>
    </dsp:sp>
    <dsp:sp modelId="{7D23C285-7CE0-4868-9366-30A0CB708D6B}">
      <dsp:nvSpPr>
        <dsp:cNvPr id="0" name=""/>
        <dsp:cNvSpPr/>
      </dsp:nvSpPr>
      <dsp:spPr>
        <a:xfrm>
          <a:off x="0" y="1650400"/>
          <a:ext cx="10515600" cy="65954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4CB669-CD9C-4DA5-8B9B-247414A995AA}">
      <dsp:nvSpPr>
        <dsp:cNvPr id="0" name=""/>
        <dsp:cNvSpPr/>
      </dsp:nvSpPr>
      <dsp:spPr>
        <a:xfrm>
          <a:off x="199511" y="1798797"/>
          <a:ext cx="362747" cy="3627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E8128C5-5BB5-462D-97F6-4915A6DE53E9}">
      <dsp:nvSpPr>
        <dsp:cNvPr id="0" name=""/>
        <dsp:cNvSpPr/>
      </dsp:nvSpPr>
      <dsp:spPr>
        <a:xfrm>
          <a:off x="761769" y="1650400"/>
          <a:ext cx="9753830" cy="659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801" tIns="69801" rIns="69801" bIns="69801" numCol="1" spcCol="1270" anchor="ctr" anchorCtr="0">
          <a:noAutofit/>
        </a:bodyPr>
        <a:lstStyle/>
        <a:p>
          <a:pPr marL="0" lvl="0" indent="0" algn="l" defTabSz="844550">
            <a:lnSpc>
              <a:spcPct val="100000"/>
            </a:lnSpc>
            <a:spcBef>
              <a:spcPct val="0"/>
            </a:spcBef>
            <a:spcAft>
              <a:spcPct val="35000"/>
            </a:spcAft>
            <a:buNone/>
          </a:pPr>
          <a:r>
            <a:rPr lang="en-US" sz="1900" kern="1200" dirty="0"/>
            <a:t>Pursue leasing opportunities</a:t>
          </a:r>
        </a:p>
      </dsp:txBody>
      <dsp:txXfrm>
        <a:off x="761769" y="1650400"/>
        <a:ext cx="9753830" cy="659541"/>
      </dsp:txXfrm>
    </dsp:sp>
    <dsp:sp modelId="{597A04A3-C9EB-43A9-B05A-83343957602F}">
      <dsp:nvSpPr>
        <dsp:cNvPr id="0" name=""/>
        <dsp:cNvSpPr/>
      </dsp:nvSpPr>
      <dsp:spPr>
        <a:xfrm>
          <a:off x="0" y="2474826"/>
          <a:ext cx="10515600" cy="65954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6366AB-A967-4669-8B56-1AA93966B4FE}">
      <dsp:nvSpPr>
        <dsp:cNvPr id="0" name=""/>
        <dsp:cNvSpPr/>
      </dsp:nvSpPr>
      <dsp:spPr>
        <a:xfrm>
          <a:off x="199511" y="2623223"/>
          <a:ext cx="362747" cy="36274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4FF43D-DAB5-4CDB-876F-BEADC56D83A1}">
      <dsp:nvSpPr>
        <dsp:cNvPr id="0" name=""/>
        <dsp:cNvSpPr/>
      </dsp:nvSpPr>
      <dsp:spPr>
        <a:xfrm>
          <a:off x="761769" y="2474826"/>
          <a:ext cx="9753830" cy="659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801" tIns="69801" rIns="69801" bIns="69801" numCol="1" spcCol="1270" anchor="ctr" anchorCtr="0">
          <a:noAutofit/>
        </a:bodyPr>
        <a:lstStyle/>
        <a:p>
          <a:pPr marL="0" lvl="0" indent="0" algn="l" defTabSz="844550">
            <a:lnSpc>
              <a:spcPct val="100000"/>
            </a:lnSpc>
            <a:spcBef>
              <a:spcPct val="0"/>
            </a:spcBef>
            <a:spcAft>
              <a:spcPct val="35000"/>
            </a:spcAft>
            <a:buNone/>
          </a:pPr>
          <a:r>
            <a:rPr lang="en-US" sz="1900" kern="1200" dirty="0"/>
            <a:t>Redefine retrofit definition</a:t>
          </a:r>
        </a:p>
      </dsp:txBody>
      <dsp:txXfrm>
        <a:off x="761769" y="2474826"/>
        <a:ext cx="9753830" cy="659541"/>
      </dsp:txXfrm>
    </dsp:sp>
    <dsp:sp modelId="{A278541E-013D-4AFD-ADD7-3DC0B6C8B18A}">
      <dsp:nvSpPr>
        <dsp:cNvPr id="0" name=""/>
        <dsp:cNvSpPr/>
      </dsp:nvSpPr>
      <dsp:spPr>
        <a:xfrm>
          <a:off x="0" y="3299252"/>
          <a:ext cx="10515600" cy="65954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77FA6F-186E-459C-BC7F-72D2A6E55F3C}">
      <dsp:nvSpPr>
        <dsp:cNvPr id="0" name=""/>
        <dsp:cNvSpPr/>
      </dsp:nvSpPr>
      <dsp:spPr>
        <a:xfrm>
          <a:off x="199511" y="3447649"/>
          <a:ext cx="362747" cy="362747"/>
        </a:xfrm>
        <a:prstGeom prst="rect">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76B307-68DA-4E0A-AA69-726DEA048675}">
      <dsp:nvSpPr>
        <dsp:cNvPr id="0" name=""/>
        <dsp:cNvSpPr/>
      </dsp:nvSpPr>
      <dsp:spPr>
        <a:xfrm>
          <a:off x="761769" y="3299252"/>
          <a:ext cx="9753830" cy="659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801" tIns="69801" rIns="69801" bIns="69801" numCol="1" spcCol="1270" anchor="ctr" anchorCtr="0">
          <a:noAutofit/>
        </a:bodyPr>
        <a:lstStyle/>
        <a:p>
          <a:pPr marL="0" lvl="0" indent="0" algn="l" defTabSz="844550">
            <a:lnSpc>
              <a:spcPct val="100000"/>
            </a:lnSpc>
            <a:spcBef>
              <a:spcPct val="0"/>
            </a:spcBef>
            <a:spcAft>
              <a:spcPct val="35000"/>
            </a:spcAft>
            <a:buNone/>
          </a:pPr>
          <a:r>
            <a:rPr lang="en-US" sz="1900" kern="1200" dirty="0"/>
            <a:t>Focus on EV chargers with public access (BA Compliant) </a:t>
          </a:r>
        </a:p>
      </dsp:txBody>
      <dsp:txXfrm>
        <a:off x="761769" y="3299252"/>
        <a:ext cx="9753830" cy="659541"/>
      </dsp:txXfrm>
    </dsp:sp>
    <dsp:sp modelId="{1317637C-3FAB-431C-815E-7A899574D85C}">
      <dsp:nvSpPr>
        <dsp:cNvPr id="0" name=""/>
        <dsp:cNvSpPr/>
      </dsp:nvSpPr>
      <dsp:spPr>
        <a:xfrm>
          <a:off x="0" y="4123679"/>
          <a:ext cx="10515600" cy="65954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10952F-7533-4746-A7E0-CBD43A095C21}">
      <dsp:nvSpPr>
        <dsp:cNvPr id="0" name=""/>
        <dsp:cNvSpPr/>
      </dsp:nvSpPr>
      <dsp:spPr>
        <a:xfrm>
          <a:off x="199511" y="4272075"/>
          <a:ext cx="362747" cy="362747"/>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C1202E-7065-4DD9-95C9-848327B3AB88}">
      <dsp:nvSpPr>
        <dsp:cNvPr id="0" name=""/>
        <dsp:cNvSpPr/>
      </dsp:nvSpPr>
      <dsp:spPr>
        <a:xfrm>
          <a:off x="761769" y="4123679"/>
          <a:ext cx="9753830" cy="659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801" tIns="69801" rIns="69801" bIns="69801" numCol="1" spcCol="1270" anchor="ctr" anchorCtr="0">
          <a:noAutofit/>
        </a:bodyPr>
        <a:lstStyle/>
        <a:p>
          <a:pPr marL="0" lvl="0" indent="0" algn="l" defTabSz="844550">
            <a:lnSpc>
              <a:spcPct val="100000"/>
            </a:lnSpc>
            <a:spcBef>
              <a:spcPct val="0"/>
            </a:spcBef>
            <a:spcAft>
              <a:spcPct val="35000"/>
            </a:spcAft>
            <a:buNone/>
          </a:pPr>
          <a:r>
            <a:rPr lang="en-US" sz="1900" kern="1200"/>
            <a:t>Continue to apply for waivers</a:t>
          </a:r>
          <a:endParaRPr lang="en-US" sz="1900" kern="1200" dirty="0"/>
        </a:p>
      </dsp:txBody>
      <dsp:txXfrm>
        <a:off x="761769" y="4123679"/>
        <a:ext cx="9753830" cy="65954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89C58F-D6B5-46AC-8EA9-4699878EE78A}" type="datetimeFigureOut">
              <a:rPr lang="en-US" smtClean="0"/>
              <a:t>8/10/2021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80DCC5-811C-46BD-A777-1C7C86D3E159}" type="slidenum">
              <a:rPr lang="en-US" smtClean="0"/>
              <a:t>‹#›</a:t>
            </a:fld>
            <a:endParaRPr lang="en-US"/>
          </a:p>
        </p:txBody>
      </p:sp>
    </p:spTree>
    <p:extLst>
      <p:ext uri="{BB962C8B-B14F-4D97-AF65-F5344CB8AC3E}">
        <p14:creationId xmlns:p14="http://schemas.microsoft.com/office/powerpoint/2010/main" val="3355158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1280DCC5-811C-46BD-A777-1C7C86D3E159}" type="slidenum">
              <a:rPr lang="en-US" smtClean="0"/>
              <a:t>1</a:t>
            </a:fld>
            <a:endParaRPr lang="en-US"/>
          </a:p>
        </p:txBody>
      </p:sp>
    </p:spTree>
    <p:extLst>
      <p:ext uri="{BB962C8B-B14F-4D97-AF65-F5344CB8AC3E}">
        <p14:creationId xmlns:p14="http://schemas.microsoft.com/office/powerpoint/2010/main" val="4068265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Awards are typically renewed </a:t>
            </a:r>
            <a:r>
              <a:rPr lang="en-US" dirty="0" err="1">
                <a:cs typeface="Calibri"/>
              </a:rPr>
              <a:t>apprx</a:t>
            </a:r>
            <a:r>
              <a:rPr lang="en-US" dirty="0">
                <a:cs typeface="Calibri"/>
              </a:rPr>
              <a:t> every 2 years </a:t>
            </a:r>
          </a:p>
        </p:txBody>
      </p:sp>
      <p:sp>
        <p:nvSpPr>
          <p:cNvPr id="4" name="Slide Number Placeholder 3"/>
          <p:cNvSpPr>
            <a:spLocks noGrp="1"/>
          </p:cNvSpPr>
          <p:nvPr>
            <p:ph type="sldNum" sz="quarter" idx="5"/>
          </p:nvPr>
        </p:nvSpPr>
        <p:spPr/>
        <p:txBody>
          <a:bodyPr/>
          <a:lstStyle/>
          <a:p>
            <a:fld id="{1280DCC5-811C-46BD-A777-1C7C86D3E159}" type="slidenum">
              <a:rPr lang="en-US" smtClean="0"/>
              <a:t>3</a:t>
            </a:fld>
            <a:endParaRPr lang="en-US"/>
          </a:p>
        </p:txBody>
      </p:sp>
    </p:spTree>
    <p:extLst>
      <p:ext uri="{BB962C8B-B14F-4D97-AF65-F5344CB8AC3E}">
        <p14:creationId xmlns:p14="http://schemas.microsoft.com/office/powerpoint/2010/main" val="3239595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 many of you are aware, grant funding programs that use FHWA funds have been negatively affected from Buy America.  To briefly recap, the Buy America Act states that certain federal funds, such as those originating from the FHWA can not be used to fund projects that can not source and manufacture the 75% of the steel and other metals from the United States.  This applies to vehicle replacements (such as trucks) using CMAQ funds (Congestion Mitigation and Air Quality).  </a:t>
            </a:r>
            <a:endParaRPr lang="en-US" dirty="0"/>
          </a:p>
          <a:p>
            <a:endParaRPr lang="en-US" dirty="0"/>
          </a:p>
          <a:p>
            <a:r>
              <a:rPr lang="en-US" dirty="0"/>
              <a:t>In the past, FHWA has issued waivers for vehicle replacement projects; however, this practiced stopped after President Trump’s executive order. President Biden’s executive order expanded the Buy America clause, and FHWA still remains hesitant to issue waivers.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unfortunate result is that several replacement grant programs have effectively been shut down since 2017. H-GAC’s Clean Vehicles Program has also been caught up in the Buy America turmoil.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Like several of these programs, we are trying to find ways to continue our work.</a:t>
            </a:r>
          </a:p>
          <a:p>
            <a:endParaRPr lang="en-US" dirty="0"/>
          </a:p>
        </p:txBody>
      </p:sp>
      <p:sp>
        <p:nvSpPr>
          <p:cNvPr id="4" name="Slide Number Placeholder 3"/>
          <p:cNvSpPr>
            <a:spLocks noGrp="1"/>
          </p:cNvSpPr>
          <p:nvPr>
            <p:ph type="sldNum" sz="quarter" idx="5"/>
          </p:nvPr>
        </p:nvSpPr>
        <p:spPr/>
        <p:txBody>
          <a:bodyPr/>
          <a:lstStyle/>
          <a:p>
            <a:fld id="{1280DCC5-811C-46BD-A777-1C7C86D3E159}" type="slidenum">
              <a:rPr lang="en-US" smtClean="0"/>
              <a:t>4</a:t>
            </a:fld>
            <a:endParaRPr lang="en-US"/>
          </a:p>
        </p:txBody>
      </p:sp>
    </p:spTree>
    <p:extLst>
      <p:ext uri="{BB962C8B-B14F-4D97-AF65-F5344CB8AC3E}">
        <p14:creationId xmlns:p14="http://schemas.microsoft.com/office/powerpoint/2010/main" val="584176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External Response: H-GAC Staff and administration has had several calls with both TxDOT and FHWA regarding the situation.  We have also joined other Clean Vehicle programs to try to have a louder voice while talking with FHWA and TxDOT.</a:t>
            </a:r>
          </a:p>
          <a:p>
            <a:endParaRPr lang="en-US" dirty="0"/>
          </a:p>
          <a:p>
            <a:r>
              <a:rPr lang="en-US" dirty="0"/>
              <a:t>There were two main results from these talks.  First, H-GAC was able to squeeze out an extra 3 years of work using left over waivers.  Second, H-GAC was asked to reapply for additional waivers.</a:t>
            </a:r>
          </a:p>
          <a:p>
            <a:endParaRPr lang="en-US" dirty="0"/>
          </a:p>
          <a:p>
            <a:r>
              <a:rPr lang="en-US" dirty="0"/>
              <a:t>H-GAC Administration has submitted the request for additional waivers, but have yet to be awarded the waivers.</a:t>
            </a:r>
          </a:p>
        </p:txBody>
      </p:sp>
      <p:sp>
        <p:nvSpPr>
          <p:cNvPr id="4" name="Slide Number Placeholder 3"/>
          <p:cNvSpPr>
            <a:spLocks noGrp="1"/>
          </p:cNvSpPr>
          <p:nvPr>
            <p:ph type="sldNum" sz="quarter" idx="5"/>
          </p:nvPr>
        </p:nvSpPr>
        <p:spPr/>
        <p:txBody>
          <a:bodyPr/>
          <a:lstStyle/>
          <a:p>
            <a:fld id="{1280DCC5-811C-46BD-A777-1C7C86D3E159}" type="slidenum">
              <a:rPr lang="en-US" smtClean="0"/>
              <a:t>5</a:t>
            </a:fld>
            <a:endParaRPr lang="en-US"/>
          </a:p>
        </p:txBody>
      </p:sp>
    </p:spTree>
    <p:extLst>
      <p:ext uri="{BB962C8B-B14F-4D97-AF65-F5344CB8AC3E}">
        <p14:creationId xmlns:p14="http://schemas.microsoft.com/office/powerpoint/2010/main" val="1616955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Internal Response: While speaking with or Clean Vehicles coalition, we have found that there have been several strategies used in order to continue Clean Vehicles work. Along with trying to exist on unused waivers that were granted before 2017, there have been a few additional strategies… such as :</a:t>
            </a:r>
          </a:p>
          <a:p>
            <a:pPr marL="171450" indent="-171450">
              <a:buFont typeface="Arial" panose="020B0604020202020204" pitchFamily="34" charset="0"/>
              <a:buChar char="•"/>
            </a:pPr>
            <a:r>
              <a:rPr lang="en-US" dirty="0"/>
              <a:t>Allowing for leasing the vehicle without an option to buy.  Therefore, the CMAQ funds did not “purchase” non-US metal.  </a:t>
            </a:r>
          </a:p>
          <a:p>
            <a:pPr marL="171450" indent="-171450">
              <a:buFont typeface="Arial" panose="020B0604020202020204" pitchFamily="34" charset="0"/>
              <a:buChar char="•"/>
            </a:pPr>
            <a:r>
              <a:rPr lang="en-US" dirty="0"/>
              <a:t>Some programs have redefined the term “Retrofit” from a “Repower” (replace the engine, but keep the truck) to a more “add a piece of auxiliary equipment”.</a:t>
            </a:r>
          </a:p>
          <a:p>
            <a:pPr marL="171450" indent="-171450">
              <a:buFont typeface="Arial" panose="020B0604020202020204" pitchFamily="34" charset="0"/>
              <a:buChar char="•"/>
            </a:pPr>
            <a:r>
              <a:rPr lang="en-US" dirty="0"/>
              <a:t>Other programs have shifted to alt fuel infrastructure projects, however, the Buy America regulation still applies which makes this still a difficult strategy.</a:t>
            </a:r>
          </a:p>
          <a:p>
            <a:pPr marL="628650" lvl="1" indent="-171450">
              <a:buFont typeface="Arial" panose="020B0604020202020204" pitchFamily="34" charset="0"/>
              <a:buChar char="•"/>
            </a:pPr>
            <a:r>
              <a:rPr lang="en-US" dirty="0"/>
              <a:t>We have found a few EV chargers that do meet Buy America requirements, but when we look at more traditional infrastructure projects, such as CNG stations, proving the US source and manufacturing is still an issue.</a:t>
            </a:r>
          </a:p>
          <a:p>
            <a:pPr marL="171450" lvl="0" indent="-171450">
              <a:buFont typeface="Arial" panose="020B0604020202020204" pitchFamily="34" charset="0"/>
              <a:buChar char="•"/>
            </a:pPr>
            <a:r>
              <a:rPr lang="en-US" dirty="0"/>
              <a:t>Other places have decided to pause their Clean Vehicles programs, and direct their applicants towards other grant programs that do not have the Buy America requirement.</a:t>
            </a:r>
          </a:p>
          <a:p>
            <a:pPr marL="171450" lvl="0" indent="-171450">
              <a:buFont typeface="Arial" panose="020B0604020202020204" pitchFamily="34" charset="0"/>
              <a:buChar char="•"/>
            </a:pPr>
            <a:r>
              <a:rPr lang="en-US" dirty="0"/>
              <a:t>And there is one program that is rolling the dice by continuing to operate in hopes that they are too small of a fish for the federal government to care about.  Please note that H-GAC does not endorse this strategy.</a:t>
            </a:r>
          </a:p>
          <a:p>
            <a:endParaRPr lang="en-US" dirty="0"/>
          </a:p>
          <a:p>
            <a:r>
              <a:rPr lang="en-US" dirty="0"/>
              <a:t>What strategies does H-GAC endorse? </a:t>
            </a:r>
          </a:p>
          <a:p>
            <a:endParaRPr lang="en-US" dirty="0"/>
          </a:p>
          <a:p>
            <a:r>
              <a:rPr lang="en-US" dirty="0"/>
              <a:t>We have already extinguished all possible waivers.</a:t>
            </a:r>
          </a:p>
          <a:p>
            <a:endParaRPr lang="en-US" dirty="0"/>
          </a:p>
          <a:p>
            <a:r>
              <a:rPr lang="en-US" dirty="0"/>
              <a:t>We continue to hold discussions with our Clean Vehicles coalition, as well as TxDOT and FHWA administrators</a:t>
            </a:r>
          </a:p>
          <a:p>
            <a:endParaRPr lang="en-US" dirty="0"/>
          </a:p>
          <a:p>
            <a:r>
              <a:rPr lang="en-US" dirty="0"/>
              <a:t>We are pursuing the option to provide grant funding for leasing.  We anticipate that our applicants will be larger trucking companies that are looking for a pilot project.</a:t>
            </a:r>
          </a:p>
          <a:p>
            <a:endParaRPr lang="en-US" dirty="0"/>
          </a:p>
          <a:p>
            <a:r>
              <a:rPr lang="en-US" dirty="0"/>
              <a:t>We are also looking into redefining the term “Retrofit”, to allow auxiliary equipment to attached to current engines.</a:t>
            </a:r>
          </a:p>
          <a:p>
            <a:endParaRPr lang="en-US" dirty="0"/>
          </a:p>
          <a:p>
            <a:r>
              <a:rPr lang="en-US" dirty="0"/>
              <a:t>AND we are currently studying how to make an EV charger campaign competitive with other programs.</a:t>
            </a:r>
          </a:p>
        </p:txBody>
      </p:sp>
      <p:sp>
        <p:nvSpPr>
          <p:cNvPr id="4" name="Slide Number Placeholder 3"/>
          <p:cNvSpPr>
            <a:spLocks noGrp="1"/>
          </p:cNvSpPr>
          <p:nvPr>
            <p:ph type="sldNum" sz="quarter" idx="5"/>
          </p:nvPr>
        </p:nvSpPr>
        <p:spPr/>
        <p:txBody>
          <a:bodyPr/>
          <a:lstStyle/>
          <a:p>
            <a:fld id="{1280DCC5-811C-46BD-A777-1C7C86D3E159}" type="slidenum">
              <a:rPr lang="en-US" smtClean="0"/>
              <a:t>6</a:t>
            </a:fld>
            <a:endParaRPr lang="en-US"/>
          </a:p>
        </p:txBody>
      </p:sp>
    </p:spTree>
    <p:extLst>
      <p:ext uri="{BB962C8B-B14F-4D97-AF65-F5344CB8AC3E}">
        <p14:creationId xmlns:p14="http://schemas.microsoft.com/office/powerpoint/2010/main" val="3955047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B7F25-BFF9-48B6-B998-08BCE1E26C45}"/>
              </a:ext>
            </a:extLst>
          </p:cNvPr>
          <p:cNvSpPr>
            <a:spLocks noGrp="1"/>
          </p:cNvSpPr>
          <p:nvPr>
            <p:ph type="ctrTitle"/>
          </p:nvPr>
        </p:nvSpPr>
        <p:spPr>
          <a:xfrm>
            <a:off x="1524000" y="1122363"/>
            <a:ext cx="9144000" cy="2387600"/>
          </a:xfrm>
        </p:spPr>
        <p:txBody>
          <a:bodyPr anchor="b"/>
          <a:lstStyle>
            <a:lvl1pPr algn="ctr">
              <a:defRPr sz="6000">
                <a:solidFill>
                  <a:schemeClr val="accent2"/>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B5562C7-2704-42A2-A685-29EECB6078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55454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27B150A-54FE-46A9-829B-9F594C0B10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grpSp>
        <p:nvGrpSpPr>
          <p:cNvPr id="5" name="Group 4">
            <a:extLst>
              <a:ext uri="{FF2B5EF4-FFF2-40B4-BE49-F238E27FC236}">
                <a16:creationId xmlns:a16="http://schemas.microsoft.com/office/drawing/2014/main" id="{29F516CD-7998-433D-AEBA-52EE11DD2821}"/>
              </a:ext>
            </a:extLst>
          </p:cNvPr>
          <p:cNvGrpSpPr/>
          <p:nvPr/>
        </p:nvGrpSpPr>
        <p:grpSpPr>
          <a:xfrm>
            <a:off x="166816" y="6398784"/>
            <a:ext cx="8711909" cy="320675"/>
            <a:chOff x="166816" y="6398784"/>
            <a:chExt cx="8711909" cy="320675"/>
          </a:xfrm>
        </p:grpSpPr>
        <p:sp>
          <p:nvSpPr>
            <p:cNvPr id="6" name="Rectangle 4">
              <a:extLst>
                <a:ext uri="{FF2B5EF4-FFF2-40B4-BE49-F238E27FC236}">
                  <a16:creationId xmlns:a16="http://schemas.microsoft.com/office/drawing/2014/main" id="{06D7A049-0A4B-4028-B077-C883863F2A11}"/>
                </a:ext>
              </a:extLst>
            </p:cNvPr>
            <p:cNvSpPr txBox="1">
              <a:spLocks noChangeArrowheads="1"/>
            </p:cNvSpPr>
            <p:nvPr userDrawn="1"/>
          </p:nvSpPr>
          <p:spPr bwMode="auto">
            <a:xfrm>
              <a:off x="166816" y="6398784"/>
              <a:ext cx="28448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fontAlgn="base">
                <a:lnSpc>
                  <a:spcPct val="100000"/>
                </a:lnSpc>
                <a:spcBef>
                  <a:spcPct val="0"/>
                </a:spcBef>
                <a:spcAft>
                  <a:spcPct val="0"/>
                </a:spcAft>
                <a:buFontTx/>
                <a:buNone/>
                <a:defRPr sz="1200" b="0" kern="1200">
                  <a:solidFill>
                    <a:schemeClr val="bg1">
                      <a:lumMod val="95000"/>
                    </a:schemeClr>
                  </a:solidFill>
                  <a:latin typeface="Futura Md BT" panose="020B0602020204020303" pitchFamily="34" charset="0"/>
                  <a:ea typeface="+mn-ea"/>
                  <a:cs typeface="+mn-cs"/>
                </a:defRPr>
              </a:lvl1pPr>
              <a:lvl2pPr marL="457200" algn="l" rtl="0" fontAlgn="base">
                <a:spcBef>
                  <a:spcPct val="0"/>
                </a:spcBef>
                <a:spcAft>
                  <a:spcPct val="0"/>
                </a:spcAft>
                <a:defRPr sz="2800" kern="1200">
                  <a:solidFill>
                    <a:schemeClr val="tx1"/>
                  </a:solidFill>
                  <a:latin typeface="Verdana Ref"/>
                  <a:ea typeface="+mn-ea"/>
                  <a:cs typeface="+mn-cs"/>
                </a:defRPr>
              </a:lvl2pPr>
              <a:lvl3pPr marL="914400" algn="l" rtl="0" fontAlgn="base">
                <a:spcBef>
                  <a:spcPct val="0"/>
                </a:spcBef>
                <a:spcAft>
                  <a:spcPct val="0"/>
                </a:spcAft>
                <a:defRPr sz="2800" kern="1200">
                  <a:solidFill>
                    <a:schemeClr val="tx1"/>
                  </a:solidFill>
                  <a:latin typeface="Verdana Ref"/>
                  <a:ea typeface="+mn-ea"/>
                  <a:cs typeface="+mn-cs"/>
                </a:defRPr>
              </a:lvl3pPr>
              <a:lvl4pPr marL="1371600" algn="l" rtl="0" fontAlgn="base">
                <a:spcBef>
                  <a:spcPct val="0"/>
                </a:spcBef>
                <a:spcAft>
                  <a:spcPct val="0"/>
                </a:spcAft>
                <a:defRPr sz="2800" kern="1200">
                  <a:solidFill>
                    <a:schemeClr val="tx1"/>
                  </a:solidFill>
                  <a:latin typeface="Verdana Ref"/>
                  <a:ea typeface="+mn-ea"/>
                  <a:cs typeface="+mn-cs"/>
                </a:defRPr>
              </a:lvl4pPr>
              <a:lvl5pPr marL="1828800" algn="l" rtl="0" fontAlgn="base">
                <a:spcBef>
                  <a:spcPct val="0"/>
                </a:spcBef>
                <a:spcAft>
                  <a:spcPct val="0"/>
                </a:spcAft>
                <a:defRPr sz="2800" kern="1200">
                  <a:solidFill>
                    <a:schemeClr val="tx1"/>
                  </a:solidFill>
                  <a:latin typeface="Verdana Ref"/>
                  <a:ea typeface="+mn-ea"/>
                  <a:cs typeface="+mn-cs"/>
                </a:defRPr>
              </a:lvl5pPr>
              <a:lvl6pPr marL="2286000" algn="l" defTabSz="914400" rtl="0" eaLnBrk="1" latinLnBrk="0" hangingPunct="1">
                <a:defRPr sz="2800" kern="1200">
                  <a:solidFill>
                    <a:schemeClr val="tx1"/>
                  </a:solidFill>
                  <a:latin typeface="Verdana Ref"/>
                  <a:ea typeface="+mn-ea"/>
                  <a:cs typeface="+mn-cs"/>
                </a:defRPr>
              </a:lvl6pPr>
              <a:lvl7pPr marL="2743200" algn="l" defTabSz="914400" rtl="0" eaLnBrk="1" latinLnBrk="0" hangingPunct="1">
                <a:defRPr sz="2800" kern="1200">
                  <a:solidFill>
                    <a:schemeClr val="tx1"/>
                  </a:solidFill>
                  <a:latin typeface="Verdana Ref"/>
                  <a:ea typeface="+mn-ea"/>
                  <a:cs typeface="+mn-cs"/>
                </a:defRPr>
              </a:lvl7pPr>
              <a:lvl8pPr marL="3200400" algn="l" defTabSz="914400" rtl="0" eaLnBrk="1" latinLnBrk="0" hangingPunct="1">
                <a:defRPr sz="2800" kern="1200">
                  <a:solidFill>
                    <a:schemeClr val="tx1"/>
                  </a:solidFill>
                  <a:latin typeface="Verdana Ref"/>
                  <a:ea typeface="+mn-ea"/>
                  <a:cs typeface="+mn-cs"/>
                </a:defRPr>
              </a:lvl8pPr>
              <a:lvl9pPr marL="3657600" algn="l" defTabSz="914400" rtl="0" eaLnBrk="1" latinLnBrk="0" hangingPunct="1">
                <a:defRPr sz="2800" kern="1200">
                  <a:solidFill>
                    <a:schemeClr val="tx1"/>
                  </a:solidFill>
                  <a:latin typeface="Verdana Ref"/>
                  <a:ea typeface="+mn-ea"/>
                  <a:cs typeface="+mn-cs"/>
                </a:defRPr>
              </a:lvl9pPr>
            </a:lstStyle>
            <a:p>
              <a:pPr>
                <a:defRPr/>
              </a:pPr>
              <a:r>
                <a:rPr lang="en-US" dirty="0">
                  <a:solidFill>
                    <a:schemeClr val="bg1">
                      <a:lumMod val="85000"/>
                    </a:schemeClr>
                  </a:solidFill>
                </a:rPr>
                <a:t>h-gac.com</a:t>
              </a:r>
            </a:p>
          </p:txBody>
        </p:sp>
        <p:sp>
          <p:nvSpPr>
            <p:cNvPr id="7" name="TextBox 6">
              <a:extLst>
                <a:ext uri="{FF2B5EF4-FFF2-40B4-BE49-F238E27FC236}">
                  <a16:creationId xmlns:a16="http://schemas.microsoft.com/office/drawing/2014/main" id="{EBCA1E10-CD53-49BF-A048-65229BB9400E}"/>
                </a:ext>
              </a:extLst>
            </p:cNvPr>
            <p:cNvSpPr txBox="1"/>
            <p:nvPr userDrawn="1"/>
          </p:nvSpPr>
          <p:spPr>
            <a:xfrm>
              <a:off x="3302922" y="6398784"/>
              <a:ext cx="5575803" cy="276999"/>
            </a:xfrm>
            <a:prstGeom prst="rect">
              <a:avLst/>
            </a:prstGeom>
            <a:noFill/>
          </p:spPr>
          <p:txBody>
            <a:bodyPr wrap="square" rtlCol="0">
              <a:spAutoFit/>
            </a:bodyPr>
            <a:lstStyle/>
            <a:p>
              <a:pPr algn="ctr"/>
              <a:r>
                <a:rPr lang="en-US" sz="1200" dirty="0">
                  <a:solidFill>
                    <a:schemeClr val="bg1">
                      <a:lumMod val="85000"/>
                    </a:schemeClr>
                  </a:solidFill>
                  <a:latin typeface="Futura Md BT" panose="020B0602020204020303" pitchFamily="34" charset="0"/>
                </a:rPr>
                <a:t>Serving Today • Planning for Tomorrow</a:t>
              </a:r>
            </a:p>
          </p:txBody>
        </p:sp>
      </p:grpSp>
      <p:pic>
        <p:nvPicPr>
          <p:cNvPr id="8" name="Picture 7" descr="Text&#10;&#10;Description automatically generated">
            <a:extLst>
              <a:ext uri="{FF2B5EF4-FFF2-40B4-BE49-F238E27FC236}">
                <a16:creationId xmlns:a16="http://schemas.microsoft.com/office/drawing/2014/main" id="{833ED292-5B86-4743-B1F1-516275FA0C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9258" y="5719000"/>
            <a:ext cx="915926" cy="915926"/>
          </a:xfrm>
          <a:prstGeom prst="rect">
            <a:avLst/>
          </a:prstGeom>
        </p:spPr>
      </p:pic>
    </p:spTree>
    <p:extLst>
      <p:ext uri="{BB962C8B-B14F-4D97-AF65-F5344CB8AC3E}">
        <p14:creationId xmlns:p14="http://schemas.microsoft.com/office/powerpoint/2010/main" val="355936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C385138-61E2-4DA1-AA73-5413C559D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sp>
        <p:nvSpPr>
          <p:cNvPr id="2" name="Title 1">
            <a:extLst>
              <a:ext uri="{FF2B5EF4-FFF2-40B4-BE49-F238E27FC236}">
                <a16:creationId xmlns:a16="http://schemas.microsoft.com/office/drawing/2014/main" id="{F85B7F25-BFF9-48B6-B998-08BCE1E26C45}"/>
              </a:ext>
            </a:extLst>
          </p:cNvPr>
          <p:cNvSpPr>
            <a:spLocks noGrp="1"/>
          </p:cNvSpPr>
          <p:nvPr>
            <p:ph type="ctrTitle"/>
          </p:nvPr>
        </p:nvSpPr>
        <p:spPr>
          <a:xfrm>
            <a:off x="1524000" y="1122363"/>
            <a:ext cx="9144000" cy="2387600"/>
          </a:xfrm>
        </p:spPr>
        <p:txBody>
          <a:bodyPr anchor="b"/>
          <a:lstStyle>
            <a:lvl1pPr algn="ctr">
              <a:defRPr sz="6000" b="0">
                <a:solidFill>
                  <a:schemeClr val="accent2"/>
                </a:solidFill>
                <a:latin typeface="Futura-Bold" pitchFamily="2"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B5562C7-2704-42A2-A685-29EECB6078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grpSp>
        <p:nvGrpSpPr>
          <p:cNvPr id="7" name="Group 6">
            <a:extLst>
              <a:ext uri="{FF2B5EF4-FFF2-40B4-BE49-F238E27FC236}">
                <a16:creationId xmlns:a16="http://schemas.microsoft.com/office/drawing/2014/main" id="{4196E64C-201C-4520-855F-7AB5F8C3E319}"/>
              </a:ext>
            </a:extLst>
          </p:cNvPr>
          <p:cNvGrpSpPr/>
          <p:nvPr/>
        </p:nvGrpSpPr>
        <p:grpSpPr>
          <a:xfrm>
            <a:off x="166816" y="6398784"/>
            <a:ext cx="8711909" cy="320675"/>
            <a:chOff x="166816" y="6398784"/>
            <a:chExt cx="8711909" cy="320675"/>
          </a:xfrm>
        </p:grpSpPr>
        <p:sp>
          <p:nvSpPr>
            <p:cNvPr id="8" name="Rectangle 4">
              <a:extLst>
                <a:ext uri="{FF2B5EF4-FFF2-40B4-BE49-F238E27FC236}">
                  <a16:creationId xmlns:a16="http://schemas.microsoft.com/office/drawing/2014/main" id="{6D7BE0B6-E173-4808-B1FF-1EF3A11E1EAB}"/>
                </a:ext>
              </a:extLst>
            </p:cNvPr>
            <p:cNvSpPr txBox="1">
              <a:spLocks noChangeArrowheads="1"/>
            </p:cNvSpPr>
            <p:nvPr userDrawn="1"/>
          </p:nvSpPr>
          <p:spPr bwMode="auto">
            <a:xfrm>
              <a:off x="166816" y="6398784"/>
              <a:ext cx="28448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fontAlgn="base">
                <a:lnSpc>
                  <a:spcPct val="100000"/>
                </a:lnSpc>
                <a:spcBef>
                  <a:spcPct val="0"/>
                </a:spcBef>
                <a:spcAft>
                  <a:spcPct val="0"/>
                </a:spcAft>
                <a:buFontTx/>
                <a:buNone/>
                <a:defRPr sz="1200" b="0" kern="1200">
                  <a:solidFill>
                    <a:schemeClr val="bg1">
                      <a:lumMod val="95000"/>
                    </a:schemeClr>
                  </a:solidFill>
                  <a:latin typeface="Futura Md BT" panose="020B0602020204020303" pitchFamily="34" charset="0"/>
                  <a:ea typeface="+mn-ea"/>
                  <a:cs typeface="+mn-cs"/>
                </a:defRPr>
              </a:lvl1pPr>
              <a:lvl2pPr marL="457200" algn="l" rtl="0" fontAlgn="base">
                <a:spcBef>
                  <a:spcPct val="0"/>
                </a:spcBef>
                <a:spcAft>
                  <a:spcPct val="0"/>
                </a:spcAft>
                <a:defRPr sz="2800" kern="1200">
                  <a:solidFill>
                    <a:schemeClr val="tx1"/>
                  </a:solidFill>
                  <a:latin typeface="Verdana Ref"/>
                  <a:ea typeface="+mn-ea"/>
                  <a:cs typeface="+mn-cs"/>
                </a:defRPr>
              </a:lvl2pPr>
              <a:lvl3pPr marL="914400" algn="l" rtl="0" fontAlgn="base">
                <a:spcBef>
                  <a:spcPct val="0"/>
                </a:spcBef>
                <a:spcAft>
                  <a:spcPct val="0"/>
                </a:spcAft>
                <a:defRPr sz="2800" kern="1200">
                  <a:solidFill>
                    <a:schemeClr val="tx1"/>
                  </a:solidFill>
                  <a:latin typeface="Verdana Ref"/>
                  <a:ea typeface="+mn-ea"/>
                  <a:cs typeface="+mn-cs"/>
                </a:defRPr>
              </a:lvl3pPr>
              <a:lvl4pPr marL="1371600" algn="l" rtl="0" fontAlgn="base">
                <a:spcBef>
                  <a:spcPct val="0"/>
                </a:spcBef>
                <a:spcAft>
                  <a:spcPct val="0"/>
                </a:spcAft>
                <a:defRPr sz="2800" kern="1200">
                  <a:solidFill>
                    <a:schemeClr val="tx1"/>
                  </a:solidFill>
                  <a:latin typeface="Verdana Ref"/>
                  <a:ea typeface="+mn-ea"/>
                  <a:cs typeface="+mn-cs"/>
                </a:defRPr>
              </a:lvl4pPr>
              <a:lvl5pPr marL="1828800" algn="l" rtl="0" fontAlgn="base">
                <a:spcBef>
                  <a:spcPct val="0"/>
                </a:spcBef>
                <a:spcAft>
                  <a:spcPct val="0"/>
                </a:spcAft>
                <a:defRPr sz="2800" kern="1200">
                  <a:solidFill>
                    <a:schemeClr val="tx1"/>
                  </a:solidFill>
                  <a:latin typeface="Verdana Ref"/>
                  <a:ea typeface="+mn-ea"/>
                  <a:cs typeface="+mn-cs"/>
                </a:defRPr>
              </a:lvl5pPr>
              <a:lvl6pPr marL="2286000" algn="l" defTabSz="914400" rtl="0" eaLnBrk="1" latinLnBrk="0" hangingPunct="1">
                <a:defRPr sz="2800" kern="1200">
                  <a:solidFill>
                    <a:schemeClr val="tx1"/>
                  </a:solidFill>
                  <a:latin typeface="Verdana Ref"/>
                  <a:ea typeface="+mn-ea"/>
                  <a:cs typeface="+mn-cs"/>
                </a:defRPr>
              </a:lvl6pPr>
              <a:lvl7pPr marL="2743200" algn="l" defTabSz="914400" rtl="0" eaLnBrk="1" latinLnBrk="0" hangingPunct="1">
                <a:defRPr sz="2800" kern="1200">
                  <a:solidFill>
                    <a:schemeClr val="tx1"/>
                  </a:solidFill>
                  <a:latin typeface="Verdana Ref"/>
                  <a:ea typeface="+mn-ea"/>
                  <a:cs typeface="+mn-cs"/>
                </a:defRPr>
              </a:lvl7pPr>
              <a:lvl8pPr marL="3200400" algn="l" defTabSz="914400" rtl="0" eaLnBrk="1" latinLnBrk="0" hangingPunct="1">
                <a:defRPr sz="2800" kern="1200">
                  <a:solidFill>
                    <a:schemeClr val="tx1"/>
                  </a:solidFill>
                  <a:latin typeface="Verdana Ref"/>
                  <a:ea typeface="+mn-ea"/>
                  <a:cs typeface="+mn-cs"/>
                </a:defRPr>
              </a:lvl8pPr>
              <a:lvl9pPr marL="3657600" algn="l" defTabSz="914400" rtl="0" eaLnBrk="1" latinLnBrk="0" hangingPunct="1">
                <a:defRPr sz="2800" kern="1200">
                  <a:solidFill>
                    <a:schemeClr val="tx1"/>
                  </a:solidFill>
                  <a:latin typeface="Verdana Ref"/>
                  <a:ea typeface="+mn-ea"/>
                  <a:cs typeface="+mn-cs"/>
                </a:defRPr>
              </a:lvl9pPr>
            </a:lstStyle>
            <a:p>
              <a:pPr>
                <a:defRPr/>
              </a:pPr>
              <a:r>
                <a:rPr lang="en-US" dirty="0">
                  <a:solidFill>
                    <a:schemeClr val="bg1">
                      <a:lumMod val="85000"/>
                    </a:schemeClr>
                  </a:solidFill>
                </a:rPr>
                <a:t>h-gac.com</a:t>
              </a:r>
            </a:p>
          </p:txBody>
        </p:sp>
        <p:sp>
          <p:nvSpPr>
            <p:cNvPr id="9" name="TextBox 8">
              <a:extLst>
                <a:ext uri="{FF2B5EF4-FFF2-40B4-BE49-F238E27FC236}">
                  <a16:creationId xmlns:a16="http://schemas.microsoft.com/office/drawing/2014/main" id="{7227C48D-E27C-4A5F-8261-708DEB139F9F}"/>
                </a:ext>
              </a:extLst>
            </p:cNvPr>
            <p:cNvSpPr txBox="1"/>
            <p:nvPr userDrawn="1"/>
          </p:nvSpPr>
          <p:spPr>
            <a:xfrm>
              <a:off x="3302922" y="6398784"/>
              <a:ext cx="5575803" cy="276999"/>
            </a:xfrm>
            <a:prstGeom prst="rect">
              <a:avLst/>
            </a:prstGeom>
            <a:noFill/>
          </p:spPr>
          <p:txBody>
            <a:bodyPr wrap="square" rtlCol="0">
              <a:spAutoFit/>
            </a:bodyPr>
            <a:lstStyle/>
            <a:p>
              <a:pPr algn="ctr"/>
              <a:r>
                <a:rPr lang="en-US" sz="1200" dirty="0">
                  <a:solidFill>
                    <a:schemeClr val="bg1">
                      <a:lumMod val="85000"/>
                    </a:schemeClr>
                  </a:solidFill>
                  <a:latin typeface="Futura Md BT" panose="020B0602020204020303" pitchFamily="34" charset="0"/>
                </a:rPr>
                <a:t>Serving Today • Planning for Tomorrow</a:t>
              </a:r>
            </a:p>
          </p:txBody>
        </p:sp>
      </p:grpSp>
      <p:pic>
        <p:nvPicPr>
          <p:cNvPr id="10" name="Picture 9" descr="Text&#10;&#10;Description automatically generated">
            <a:extLst>
              <a:ext uri="{FF2B5EF4-FFF2-40B4-BE49-F238E27FC236}">
                <a16:creationId xmlns:a16="http://schemas.microsoft.com/office/drawing/2014/main" id="{CCE64BBF-6643-4993-A5B6-FCD29C1ACA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9258" y="5719000"/>
            <a:ext cx="915926" cy="915926"/>
          </a:xfrm>
          <a:prstGeom prst="rect">
            <a:avLst/>
          </a:prstGeom>
        </p:spPr>
      </p:pic>
    </p:spTree>
    <p:extLst>
      <p:ext uri="{BB962C8B-B14F-4D97-AF65-F5344CB8AC3E}">
        <p14:creationId xmlns:p14="http://schemas.microsoft.com/office/powerpoint/2010/main" val="2004638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0750F-2A9B-465F-BF5E-2FF58CF6A79D}"/>
              </a:ext>
            </a:extLst>
          </p:cNvPr>
          <p:cNvSpPr>
            <a:spLocks noGrp="1"/>
          </p:cNvSpPr>
          <p:nvPr>
            <p:ph type="title"/>
          </p:nvPr>
        </p:nvSpPr>
        <p:spPr/>
        <p:txBody>
          <a:bodyPr/>
          <a:lstStyle>
            <a:lvl1pPr>
              <a:defRPr b="0">
                <a:solidFill>
                  <a:schemeClr val="accent2"/>
                </a:solidFill>
                <a:latin typeface="Futura-Bold" pitchFamily="2"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92B8A90-28B5-4F16-A057-1DF051CFC5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67698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6BB741B-8D5B-4DD5-BC69-87E44A65BA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sp>
        <p:nvSpPr>
          <p:cNvPr id="2" name="Title 1">
            <a:extLst>
              <a:ext uri="{FF2B5EF4-FFF2-40B4-BE49-F238E27FC236}">
                <a16:creationId xmlns:a16="http://schemas.microsoft.com/office/drawing/2014/main" id="{A570750F-2A9B-465F-BF5E-2FF58CF6A7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2B8A90-28B5-4F16-A057-1DF051CFC5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p:txBody>
      </p:sp>
      <p:grpSp>
        <p:nvGrpSpPr>
          <p:cNvPr id="7" name="Group 6">
            <a:extLst>
              <a:ext uri="{FF2B5EF4-FFF2-40B4-BE49-F238E27FC236}">
                <a16:creationId xmlns:a16="http://schemas.microsoft.com/office/drawing/2014/main" id="{57085001-B871-49D8-B313-2228C49CA5B5}"/>
              </a:ext>
            </a:extLst>
          </p:cNvPr>
          <p:cNvGrpSpPr/>
          <p:nvPr/>
        </p:nvGrpSpPr>
        <p:grpSpPr>
          <a:xfrm>
            <a:off x="166816" y="6398784"/>
            <a:ext cx="8711909" cy="320675"/>
            <a:chOff x="166816" y="6398784"/>
            <a:chExt cx="8711909" cy="320675"/>
          </a:xfrm>
        </p:grpSpPr>
        <p:sp>
          <p:nvSpPr>
            <p:cNvPr id="8" name="Rectangle 4">
              <a:extLst>
                <a:ext uri="{FF2B5EF4-FFF2-40B4-BE49-F238E27FC236}">
                  <a16:creationId xmlns:a16="http://schemas.microsoft.com/office/drawing/2014/main" id="{D40CB00E-2A34-457F-9389-8B53FDB4B96D}"/>
                </a:ext>
              </a:extLst>
            </p:cNvPr>
            <p:cNvSpPr txBox="1">
              <a:spLocks noChangeArrowheads="1"/>
            </p:cNvSpPr>
            <p:nvPr userDrawn="1"/>
          </p:nvSpPr>
          <p:spPr bwMode="auto">
            <a:xfrm>
              <a:off x="166816" y="6398784"/>
              <a:ext cx="28448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fontAlgn="base">
                <a:lnSpc>
                  <a:spcPct val="100000"/>
                </a:lnSpc>
                <a:spcBef>
                  <a:spcPct val="0"/>
                </a:spcBef>
                <a:spcAft>
                  <a:spcPct val="0"/>
                </a:spcAft>
                <a:buFontTx/>
                <a:buNone/>
                <a:defRPr sz="1200" b="0" kern="1200">
                  <a:solidFill>
                    <a:schemeClr val="bg1">
                      <a:lumMod val="95000"/>
                    </a:schemeClr>
                  </a:solidFill>
                  <a:latin typeface="Futura Md BT" panose="020B0602020204020303" pitchFamily="34" charset="0"/>
                  <a:ea typeface="+mn-ea"/>
                  <a:cs typeface="+mn-cs"/>
                </a:defRPr>
              </a:lvl1pPr>
              <a:lvl2pPr marL="457200" algn="l" rtl="0" fontAlgn="base">
                <a:spcBef>
                  <a:spcPct val="0"/>
                </a:spcBef>
                <a:spcAft>
                  <a:spcPct val="0"/>
                </a:spcAft>
                <a:defRPr sz="2800" kern="1200">
                  <a:solidFill>
                    <a:schemeClr val="tx1"/>
                  </a:solidFill>
                  <a:latin typeface="Verdana Ref"/>
                  <a:ea typeface="+mn-ea"/>
                  <a:cs typeface="+mn-cs"/>
                </a:defRPr>
              </a:lvl2pPr>
              <a:lvl3pPr marL="914400" algn="l" rtl="0" fontAlgn="base">
                <a:spcBef>
                  <a:spcPct val="0"/>
                </a:spcBef>
                <a:spcAft>
                  <a:spcPct val="0"/>
                </a:spcAft>
                <a:defRPr sz="2800" kern="1200">
                  <a:solidFill>
                    <a:schemeClr val="tx1"/>
                  </a:solidFill>
                  <a:latin typeface="Verdana Ref"/>
                  <a:ea typeface="+mn-ea"/>
                  <a:cs typeface="+mn-cs"/>
                </a:defRPr>
              </a:lvl3pPr>
              <a:lvl4pPr marL="1371600" algn="l" rtl="0" fontAlgn="base">
                <a:spcBef>
                  <a:spcPct val="0"/>
                </a:spcBef>
                <a:spcAft>
                  <a:spcPct val="0"/>
                </a:spcAft>
                <a:defRPr sz="2800" kern="1200">
                  <a:solidFill>
                    <a:schemeClr val="tx1"/>
                  </a:solidFill>
                  <a:latin typeface="Verdana Ref"/>
                  <a:ea typeface="+mn-ea"/>
                  <a:cs typeface="+mn-cs"/>
                </a:defRPr>
              </a:lvl4pPr>
              <a:lvl5pPr marL="1828800" algn="l" rtl="0" fontAlgn="base">
                <a:spcBef>
                  <a:spcPct val="0"/>
                </a:spcBef>
                <a:spcAft>
                  <a:spcPct val="0"/>
                </a:spcAft>
                <a:defRPr sz="2800" kern="1200">
                  <a:solidFill>
                    <a:schemeClr val="tx1"/>
                  </a:solidFill>
                  <a:latin typeface="Verdana Ref"/>
                  <a:ea typeface="+mn-ea"/>
                  <a:cs typeface="+mn-cs"/>
                </a:defRPr>
              </a:lvl5pPr>
              <a:lvl6pPr marL="2286000" algn="l" defTabSz="914400" rtl="0" eaLnBrk="1" latinLnBrk="0" hangingPunct="1">
                <a:defRPr sz="2800" kern="1200">
                  <a:solidFill>
                    <a:schemeClr val="tx1"/>
                  </a:solidFill>
                  <a:latin typeface="Verdana Ref"/>
                  <a:ea typeface="+mn-ea"/>
                  <a:cs typeface="+mn-cs"/>
                </a:defRPr>
              </a:lvl6pPr>
              <a:lvl7pPr marL="2743200" algn="l" defTabSz="914400" rtl="0" eaLnBrk="1" latinLnBrk="0" hangingPunct="1">
                <a:defRPr sz="2800" kern="1200">
                  <a:solidFill>
                    <a:schemeClr val="tx1"/>
                  </a:solidFill>
                  <a:latin typeface="Verdana Ref"/>
                  <a:ea typeface="+mn-ea"/>
                  <a:cs typeface="+mn-cs"/>
                </a:defRPr>
              </a:lvl7pPr>
              <a:lvl8pPr marL="3200400" algn="l" defTabSz="914400" rtl="0" eaLnBrk="1" latinLnBrk="0" hangingPunct="1">
                <a:defRPr sz="2800" kern="1200">
                  <a:solidFill>
                    <a:schemeClr val="tx1"/>
                  </a:solidFill>
                  <a:latin typeface="Verdana Ref"/>
                  <a:ea typeface="+mn-ea"/>
                  <a:cs typeface="+mn-cs"/>
                </a:defRPr>
              </a:lvl8pPr>
              <a:lvl9pPr marL="3657600" algn="l" defTabSz="914400" rtl="0" eaLnBrk="1" latinLnBrk="0" hangingPunct="1">
                <a:defRPr sz="2800" kern="1200">
                  <a:solidFill>
                    <a:schemeClr val="tx1"/>
                  </a:solidFill>
                  <a:latin typeface="Verdana Ref"/>
                  <a:ea typeface="+mn-ea"/>
                  <a:cs typeface="+mn-cs"/>
                </a:defRPr>
              </a:lvl9pPr>
            </a:lstStyle>
            <a:p>
              <a:pPr>
                <a:defRPr/>
              </a:pPr>
              <a:r>
                <a:rPr lang="en-US" dirty="0">
                  <a:solidFill>
                    <a:schemeClr val="bg1">
                      <a:lumMod val="85000"/>
                    </a:schemeClr>
                  </a:solidFill>
                </a:rPr>
                <a:t>h-gac.com</a:t>
              </a:r>
            </a:p>
          </p:txBody>
        </p:sp>
        <p:sp>
          <p:nvSpPr>
            <p:cNvPr id="9" name="TextBox 8">
              <a:extLst>
                <a:ext uri="{FF2B5EF4-FFF2-40B4-BE49-F238E27FC236}">
                  <a16:creationId xmlns:a16="http://schemas.microsoft.com/office/drawing/2014/main" id="{3790058F-7507-4465-838D-814C7CC965FE}"/>
                </a:ext>
              </a:extLst>
            </p:cNvPr>
            <p:cNvSpPr txBox="1"/>
            <p:nvPr userDrawn="1"/>
          </p:nvSpPr>
          <p:spPr>
            <a:xfrm>
              <a:off x="3302922" y="6398784"/>
              <a:ext cx="5575803" cy="276999"/>
            </a:xfrm>
            <a:prstGeom prst="rect">
              <a:avLst/>
            </a:prstGeom>
            <a:noFill/>
          </p:spPr>
          <p:txBody>
            <a:bodyPr wrap="square" rtlCol="0">
              <a:spAutoFit/>
            </a:bodyPr>
            <a:lstStyle/>
            <a:p>
              <a:pPr algn="ctr"/>
              <a:r>
                <a:rPr lang="en-US" sz="1200" dirty="0">
                  <a:solidFill>
                    <a:schemeClr val="bg1">
                      <a:lumMod val="85000"/>
                    </a:schemeClr>
                  </a:solidFill>
                  <a:latin typeface="Futura Md BT" panose="020B0602020204020303" pitchFamily="34" charset="0"/>
                </a:rPr>
                <a:t>Serving Today • Planning for Tomorrow</a:t>
              </a:r>
            </a:p>
          </p:txBody>
        </p:sp>
      </p:grpSp>
      <p:pic>
        <p:nvPicPr>
          <p:cNvPr id="10" name="Picture 9" descr="Text&#10;&#10;Description automatically generated">
            <a:extLst>
              <a:ext uri="{FF2B5EF4-FFF2-40B4-BE49-F238E27FC236}">
                <a16:creationId xmlns:a16="http://schemas.microsoft.com/office/drawing/2014/main" id="{52F38089-08A1-463C-9917-5EA8F1879D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9258" y="5719000"/>
            <a:ext cx="915926" cy="915926"/>
          </a:xfrm>
          <a:prstGeom prst="rect">
            <a:avLst/>
          </a:prstGeom>
        </p:spPr>
      </p:pic>
    </p:spTree>
    <p:extLst>
      <p:ext uri="{BB962C8B-B14F-4D97-AF65-F5344CB8AC3E}">
        <p14:creationId xmlns:p14="http://schemas.microsoft.com/office/powerpoint/2010/main" val="1139399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D62C8-BA88-4356-AE38-08E0D0C39362}"/>
              </a:ext>
            </a:extLst>
          </p:cNvPr>
          <p:cNvSpPr>
            <a:spLocks noGrp="1"/>
          </p:cNvSpPr>
          <p:nvPr>
            <p:ph type="title"/>
          </p:nvPr>
        </p:nvSpPr>
        <p:spPr/>
        <p:txBody>
          <a:bodyPr/>
          <a:lstStyle>
            <a:lvl1pPr>
              <a:defRPr>
                <a:solidFill>
                  <a:schemeClr val="accent2"/>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B371692-22B8-4DD8-88E4-BB153EE4B1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p:txBody>
      </p:sp>
      <p:sp>
        <p:nvSpPr>
          <p:cNvPr id="4" name="Content Placeholder 3">
            <a:extLst>
              <a:ext uri="{FF2B5EF4-FFF2-40B4-BE49-F238E27FC236}">
                <a16:creationId xmlns:a16="http://schemas.microsoft.com/office/drawing/2014/main" id="{E2FA4B98-ABED-4CD1-8B2E-B696D60C5D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958048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E7E948E-8C83-4CD5-A676-D514FAB89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sp>
        <p:nvSpPr>
          <p:cNvPr id="2" name="Title 1">
            <a:extLst>
              <a:ext uri="{FF2B5EF4-FFF2-40B4-BE49-F238E27FC236}">
                <a16:creationId xmlns:a16="http://schemas.microsoft.com/office/drawing/2014/main" id="{7D7D62C8-BA88-4356-AE38-08E0D0C393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371692-22B8-4DD8-88E4-BB153EE4B1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p:txBody>
      </p:sp>
      <p:sp>
        <p:nvSpPr>
          <p:cNvPr id="4" name="Content Placeholder 3">
            <a:extLst>
              <a:ext uri="{FF2B5EF4-FFF2-40B4-BE49-F238E27FC236}">
                <a16:creationId xmlns:a16="http://schemas.microsoft.com/office/drawing/2014/main" id="{E2FA4B98-ABED-4CD1-8B2E-B696D60C5D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p:txBody>
      </p:sp>
      <p:grpSp>
        <p:nvGrpSpPr>
          <p:cNvPr id="12" name="Group 11">
            <a:extLst>
              <a:ext uri="{FF2B5EF4-FFF2-40B4-BE49-F238E27FC236}">
                <a16:creationId xmlns:a16="http://schemas.microsoft.com/office/drawing/2014/main" id="{5417D0F7-68CA-420D-9901-3402E2E6E681}"/>
              </a:ext>
            </a:extLst>
          </p:cNvPr>
          <p:cNvGrpSpPr/>
          <p:nvPr/>
        </p:nvGrpSpPr>
        <p:grpSpPr>
          <a:xfrm>
            <a:off x="166816" y="6398784"/>
            <a:ext cx="8711909" cy="320675"/>
            <a:chOff x="166816" y="6398784"/>
            <a:chExt cx="8711909" cy="320675"/>
          </a:xfrm>
        </p:grpSpPr>
        <p:sp>
          <p:nvSpPr>
            <p:cNvPr id="13" name="Rectangle 4">
              <a:extLst>
                <a:ext uri="{FF2B5EF4-FFF2-40B4-BE49-F238E27FC236}">
                  <a16:creationId xmlns:a16="http://schemas.microsoft.com/office/drawing/2014/main" id="{1156AF42-49D1-4C1A-AF38-C389480F8370}"/>
                </a:ext>
              </a:extLst>
            </p:cNvPr>
            <p:cNvSpPr txBox="1">
              <a:spLocks noChangeArrowheads="1"/>
            </p:cNvSpPr>
            <p:nvPr userDrawn="1"/>
          </p:nvSpPr>
          <p:spPr bwMode="auto">
            <a:xfrm>
              <a:off x="166816" y="6398784"/>
              <a:ext cx="28448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fontAlgn="base">
                <a:lnSpc>
                  <a:spcPct val="100000"/>
                </a:lnSpc>
                <a:spcBef>
                  <a:spcPct val="0"/>
                </a:spcBef>
                <a:spcAft>
                  <a:spcPct val="0"/>
                </a:spcAft>
                <a:buFontTx/>
                <a:buNone/>
                <a:defRPr sz="1200" b="0" kern="1200">
                  <a:solidFill>
                    <a:schemeClr val="bg1">
                      <a:lumMod val="95000"/>
                    </a:schemeClr>
                  </a:solidFill>
                  <a:latin typeface="Futura Md BT" panose="020B0602020204020303" pitchFamily="34" charset="0"/>
                  <a:ea typeface="+mn-ea"/>
                  <a:cs typeface="+mn-cs"/>
                </a:defRPr>
              </a:lvl1pPr>
              <a:lvl2pPr marL="457200" algn="l" rtl="0" fontAlgn="base">
                <a:spcBef>
                  <a:spcPct val="0"/>
                </a:spcBef>
                <a:spcAft>
                  <a:spcPct val="0"/>
                </a:spcAft>
                <a:defRPr sz="2800" kern="1200">
                  <a:solidFill>
                    <a:schemeClr val="tx1"/>
                  </a:solidFill>
                  <a:latin typeface="Verdana Ref"/>
                  <a:ea typeface="+mn-ea"/>
                  <a:cs typeface="+mn-cs"/>
                </a:defRPr>
              </a:lvl2pPr>
              <a:lvl3pPr marL="914400" algn="l" rtl="0" fontAlgn="base">
                <a:spcBef>
                  <a:spcPct val="0"/>
                </a:spcBef>
                <a:spcAft>
                  <a:spcPct val="0"/>
                </a:spcAft>
                <a:defRPr sz="2800" kern="1200">
                  <a:solidFill>
                    <a:schemeClr val="tx1"/>
                  </a:solidFill>
                  <a:latin typeface="Verdana Ref"/>
                  <a:ea typeface="+mn-ea"/>
                  <a:cs typeface="+mn-cs"/>
                </a:defRPr>
              </a:lvl3pPr>
              <a:lvl4pPr marL="1371600" algn="l" rtl="0" fontAlgn="base">
                <a:spcBef>
                  <a:spcPct val="0"/>
                </a:spcBef>
                <a:spcAft>
                  <a:spcPct val="0"/>
                </a:spcAft>
                <a:defRPr sz="2800" kern="1200">
                  <a:solidFill>
                    <a:schemeClr val="tx1"/>
                  </a:solidFill>
                  <a:latin typeface="Verdana Ref"/>
                  <a:ea typeface="+mn-ea"/>
                  <a:cs typeface="+mn-cs"/>
                </a:defRPr>
              </a:lvl4pPr>
              <a:lvl5pPr marL="1828800" algn="l" rtl="0" fontAlgn="base">
                <a:spcBef>
                  <a:spcPct val="0"/>
                </a:spcBef>
                <a:spcAft>
                  <a:spcPct val="0"/>
                </a:spcAft>
                <a:defRPr sz="2800" kern="1200">
                  <a:solidFill>
                    <a:schemeClr val="tx1"/>
                  </a:solidFill>
                  <a:latin typeface="Verdana Ref"/>
                  <a:ea typeface="+mn-ea"/>
                  <a:cs typeface="+mn-cs"/>
                </a:defRPr>
              </a:lvl5pPr>
              <a:lvl6pPr marL="2286000" algn="l" defTabSz="914400" rtl="0" eaLnBrk="1" latinLnBrk="0" hangingPunct="1">
                <a:defRPr sz="2800" kern="1200">
                  <a:solidFill>
                    <a:schemeClr val="tx1"/>
                  </a:solidFill>
                  <a:latin typeface="Verdana Ref"/>
                  <a:ea typeface="+mn-ea"/>
                  <a:cs typeface="+mn-cs"/>
                </a:defRPr>
              </a:lvl6pPr>
              <a:lvl7pPr marL="2743200" algn="l" defTabSz="914400" rtl="0" eaLnBrk="1" latinLnBrk="0" hangingPunct="1">
                <a:defRPr sz="2800" kern="1200">
                  <a:solidFill>
                    <a:schemeClr val="tx1"/>
                  </a:solidFill>
                  <a:latin typeface="Verdana Ref"/>
                  <a:ea typeface="+mn-ea"/>
                  <a:cs typeface="+mn-cs"/>
                </a:defRPr>
              </a:lvl7pPr>
              <a:lvl8pPr marL="3200400" algn="l" defTabSz="914400" rtl="0" eaLnBrk="1" latinLnBrk="0" hangingPunct="1">
                <a:defRPr sz="2800" kern="1200">
                  <a:solidFill>
                    <a:schemeClr val="tx1"/>
                  </a:solidFill>
                  <a:latin typeface="Verdana Ref"/>
                  <a:ea typeface="+mn-ea"/>
                  <a:cs typeface="+mn-cs"/>
                </a:defRPr>
              </a:lvl8pPr>
              <a:lvl9pPr marL="3657600" algn="l" defTabSz="914400" rtl="0" eaLnBrk="1" latinLnBrk="0" hangingPunct="1">
                <a:defRPr sz="2800" kern="1200">
                  <a:solidFill>
                    <a:schemeClr val="tx1"/>
                  </a:solidFill>
                  <a:latin typeface="Verdana Ref"/>
                  <a:ea typeface="+mn-ea"/>
                  <a:cs typeface="+mn-cs"/>
                </a:defRPr>
              </a:lvl9pPr>
            </a:lstStyle>
            <a:p>
              <a:pPr>
                <a:defRPr/>
              </a:pPr>
              <a:r>
                <a:rPr lang="en-US" dirty="0">
                  <a:solidFill>
                    <a:schemeClr val="bg1">
                      <a:lumMod val="85000"/>
                    </a:schemeClr>
                  </a:solidFill>
                </a:rPr>
                <a:t>h-gac.com</a:t>
              </a:r>
            </a:p>
          </p:txBody>
        </p:sp>
        <p:sp>
          <p:nvSpPr>
            <p:cNvPr id="14" name="TextBox 13">
              <a:extLst>
                <a:ext uri="{FF2B5EF4-FFF2-40B4-BE49-F238E27FC236}">
                  <a16:creationId xmlns:a16="http://schemas.microsoft.com/office/drawing/2014/main" id="{0AE96FFA-F997-49D6-80CD-E4AC53C2318B}"/>
                </a:ext>
              </a:extLst>
            </p:cNvPr>
            <p:cNvSpPr txBox="1"/>
            <p:nvPr userDrawn="1"/>
          </p:nvSpPr>
          <p:spPr>
            <a:xfrm>
              <a:off x="3302922" y="6398784"/>
              <a:ext cx="5575803" cy="276999"/>
            </a:xfrm>
            <a:prstGeom prst="rect">
              <a:avLst/>
            </a:prstGeom>
            <a:noFill/>
          </p:spPr>
          <p:txBody>
            <a:bodyPr wrap="square" rtlCol="0">
              <a:spAutoFit/>
            </a:bodyPr>
            <a:lstStyle/>
            <a:p>
              <a:pPr algn="ctr"/>
              <a:r>
                <a:rPr lang="en-US" sz="1200" dirty="0">
                  <a:solidFill>
                    <a:schemeClr val="bg1">
                      <a:lumMod val="85000"/>
                    </a:schemeClr>
                  </a:solidFill>
                  <a:latin typeface="Futura Md BT" panose="020B0602020204020303" pitchFamily="34" charset="0"/>
                </a:rPr>
                <a:t>Serving Today • Planning for Tomorrow</a:t>
              </a:r>
            </a:p>
          </p:txBody>
        </p:sp>
      </p:grpSp>
      <p:pic>
        <p:nvPicPr>
          <p:cNvPr id="10" name="Picture 9" descr="Text&#10;&#10;Description automatically generated">
            <a:extLst>
              <a:ext uri="{FF2B5EF4-FFF2-40B4-BE49-F238E27FC236}">
                <a16:creationId xmlns:a16="http://schemas.microsoft.com/office/drawing/2014/main" id="{51928B41-DD00-4FF6-8648-D87FEDC76B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9258" y="5719000"/>
            <a:ext cx="915926" cy="915926"/>
          </a:xfrm>
          <a:prstGeom prst="rect">
            <a:avLst/>
          </a:prstGeom>
        </p:spPr>
      </p:pic>
    </p:spTree>
    <p:extLst>
      <p:ext uri="{BB962C8B-B14F-4D97-AF65-F5344CB8AC3E}">
        <p14:creationId xmlns:p14="http://schemas.microsoft.com/office/powerpoint/2010/main" val="659825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54825-20EA-41E0-8CDB-7142EC75133A}"/>
              </a:ext>
            </a:extLst>
          </p:cNvPr>
          <p:cNvSpPr>
            <a:spLocks noGrp="1"/>
          </p:cNvSpPr>
          <p:nvPr>
            <p:ph type="title"/>
          </p:nvPr>
        </p:nvSpPr>
        <p:spPr/>
        <p:txBody>
          <a:bodyPr/>
          <a:lstStyle>
            <a:lvl1pPr>
              <a:defRPr>
                <a:solidFill>
                  <a:schemeClr val="accent2"/>
                </a:solidFill>
              </a:defRPr>
            </a:lvl1pPr>
          </a:lstStyle>
          <a:p>
            <a:r>
              <a:rPr lang="en-US"/>
              <a:t>Click to edit Master title style</a:t>
            </a:r>
            <a:endParaRPr lang="en-US" dirty="0"/>
          </a:p>
        </p:txBody>
      </p:sp>
    </p:spTree>
    <p:extLst>
      <p:ext uri="{BB962C8B-B14F-4D97-AF65-F5344CB8AC3E}">
        <p14:creationId xmlns:p14="http://schemas.microsoft.com/office/powerpoint/2010/main" val="2486477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C6DF99A-86D5-4AB6-AD89-1B0073E515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sp>
        <p:nvSpPr>
          <p:cNvPr id="2" name="Title 1">
            <a:extLst>
              <a:ext uri="{FF2B5EF4-FFF2-40B4-BE49-F238E27FC236}">
                <a16:creationId xmlns:a16="http://schemas.microsoft.com/office/drawing/2014/main" id="{05054825-20EA-41E0-8CDB-7142EC75133A}"/>
              </a:ext>
            </a:extLst>
          </p:cNvPr>
          <p:cNvSpPr>
            <a:spLocks noGrp="1"/>
          </p:cNvSpPr>
          <p:nvPr>
            <p:ph type="title"/>
          </p:nvPr>
        </p:nvSpPr>
        <p:spPr/>
        <p:txBody>
          <a:bodyPr/>
          <a:lstStyle/>
          <a:p>
            <a:r>
              <a:rPr lang="en-US"/>
              <a:t>Click to edit Master title style</a:t>
            </a:r>
          </a:p>
        </p:txBody>
      </p:sp>
      <p:grpSp>
        <p:nvGrpSpPr>
          <p:cNvPr id="9" name="Group 8">
            <a:extLst>
              <a:ext uri="{FF2B5EF4-FFF2-40B4-BE49-F238E27FC236}">
                <a16:creationId xmlns:a16="http://schemas.microsoft.com/office/drawing/2014/main" id="{D581D5CB-274D-407D-984B-7BFF7E8391A3}"/>
              </a:ext>
            </a:extLst>
          </p:cNvPr>
          <p:cNvGrpSpPr/>
          <p:nvPr/>
        </p:nvGrpSpPr>
        <p:grpSpPr>
          <a:xfrm>
            <a:off x="166816" y="6398784"/>
            <a:ext cx="8711909" cy="320675"/>
            <a:chOff x="166816" y="6398784"/>
            <a:chExt cx="8711909" cy="320675"/>
          </a:xfrm>
        </p:grpSpPr>
        <p:sp>
          <p:nvSpPr>
            <p:cNvPr id="10" name="Rectangle 4">
              <a:extLst>
                <a:ext uri="{FF2B5EF4-FFF2-40B4-BE49-F238E27FC236}">
                  <a16:creationId xmlns:a16="http://schemas.microsoft.com/office/drawing/2014/main" id="{DB90B6DF-7BE5-4E76-ACEE-4C8C4E7A8801}"/>
                </a:ext>
              </a:extLst>
            </p:cNvPr>
            <p:cNvSpPr txBox="1">
              <a:spLocks noChangeArrowheads="1"/>
            </p:cNvSpPr>
            <p:nvPr userDrawn="1"/>
          </p:nvSpPr>
          <p:spPr bwMode="auto">
            <a:xfrm>
              <a:off x="166816" y="6398784"/>
              <a:ext cx="28448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fontAlgn="base">
                <a:lnSpc>
                  <a:spcPct val="100000"/>
                </a:lnSpc>
                <a:spcBef>
                  <a:spcPct val="0"/>
                </a:spcBef>
                <a:spcAft>
                  <a:spcPct val="0"/>
                </a:spcAft>
                <a:buFontTx/>
                <a:buNone/>
                <a:defRPr sz="1200" b="0" kern="1200">
                  <a:solidFill>
                    <a:schemeClr val="bg1">
                      <a:lumMod val="95000"/>
                    </a:schemeClr>
                  </a:solidFill>
                  <a:latin typeface="Futura Md BT" panose="020B0602020204020303" pitchFamily="34" charset="0"/>
                  <a:ea typeface="+mn-ea"/>
                  <a:cs typeface="+mn-cs"/>
                </a:defRPr>
              </a:lvl1pPr>
              <a:lvl2pPr marL="457200" algn="l" rtl="0" fontAlgn="base">
                <a:spcBef>
                  <a:spcPct val="0"/>
                </a:spcBef>
                <a:spcAft>
                  <a:spcPct val="0"/>
                </a:spcAft>
                <a:defRPr sz="2800" kern="1200">
                  <a:solidFill>
                    <a:schemeClr val="tx1"/>
                  </a:solidFill>
                  <a:latin typeface="Verdana Ref"/>
                  <a:ea typeface="+mn-ea"/>
                  <a:cs typeface="+mn-cs"/>
                </a:defRPr>
              </a:lvl2pPr>
              <a:lvl3pPr marL="914400" algn="l" rtl="0" fontAlgn="base">
                <a:spcBef>
                  <a:spcPct val="0"/>
                </a:spcBef>
                <a:spcAft>
                  <a:spcPct val="0"/>
                </a:spcAft>
                <a:defRPr sz="2800" kern="1200">
                  <a:solidFill>
                    <a:schemeClr val="tx1"/>
                  </a:solidFill>
                  <a:latin typeface="Verdana Ref"/>
                  <a:ea typeface="+mn-ea"/>
                  <a:cs typeface="+mn-cs"/>
                </a:defRPr>
              </a:lvl3pPr>
              <a:lvl4pPr marL="1371600" algn="l" rtl="0" fontAlgn="base">
                <a:spcBef>
                  <a:spcPct val="0"/>
                </a:spcBef>
                <a:spcAft>
                  <a:spcPct val="0"/>
                </a:spcAft>
                <a:defRPr sz="2800" kern="1200">
                  <a:solidFill>
                    <a:schemeClr val="tx1"/>
                  </a:solidFill>
                  <a:latin typeface="Verdana Ref"/>
                  <a:ea typeface="+mn-ea"/>
                  <a:cs typeface="+mn-cs"/>
                </a:defRPr>
              </a:lvl4pPr>
              <a:lvl5pPr marL="1828800" algn="l" rtl="0" fontAlgn="base">
                <a:spcBef>
                  <a:spcPct val="0"/>
                </a:spcBef>
                <a:spcAft>
                  <a:spcPct val="0"/>
                </a:spcAft>
                <a:defRPr sz="2800" kern="1200">
                  <a:solidFill>
                    <a:schemeClr val="tx1"/>
                  </a:solidFill>
                  <a:latin typeface="Verdana Ref"/>
                  <a:ea typeface="+mn-ea"/>
                  <a:cs typeface="+mn-cs"/>
                </a:defRPr>
              </a:lvl5pPr>
              <a:lvl6pPr marL="2286000" algn="l" defTabSz="914400" rtl="0" eaLnBrk="1" latinLnBrk="0" hangingPunct="1">
                <a:defRPr sz="2800" kern="1200">
                  <a:solidFill>
                    <a:schemeClr val="tx1"/>
                  </a:solidFill>
                  <a:latin typeface="Verdana Ref"/>
                  <a:ea typeface="+mn-ea"/>
                  <a:cs typeface="+mn-cs"/>
                </a:defRPr>
              </a:lvl6pPr>
              <a:lvl7pPr marL="2743200" algn="l" defTabSz="914400" rtl="0" eaLnBrk="1" latinLnBrk="0" hangingPunct="1">
                <a:defRPr sz="2800" kern="1200">
                  <a:solidFill>
                    <a:schemeClr val="tx1"/>
                  </a:solidFill>
                  <a:latin typeface="Verdana Ref"/>
                  <a:ea typeface="+mn-ea"/>
                  <a:cs typeface="+mn-cs"/>
                </a:defRPr>
              </a:lvl7pPr>
              <a:lvl8pPr marL="3200400" algn="l" defTabSz="914400" rtl="0" eaLnBrk="1" latinLnBrk="0" hangingPunct="1">
                <a:defRPr sz="2800" kern="1200">
                  <a:solidFill>
                    <a:schemeClr val="tx1"/>
                  </a:solidFill>
                  <a:latin typeface="Verdana Ref"/>
                  <a:ea typeface="+mn-ea"/>
                  <a:cs typeface="+mn-cs"/>
                </a:defRPr>
              </a:lvl8pPr>
              <a:lvl9pPr marL="3657600" algn="l" defTabSz="914400" rtl="0" eaLnBrk="1" latinLnBrk="0" hangingPunct="1">
                <a:defRPr sz="2800" kern="1200">
                  <a:solidFill>
                    <a:schemeClr val="tx1"/>
                  </a:solidFill>
                  <a:latin typeface="Verdana Ref"/>
                  <a:ea typeface="+mn-ea"/>
                  <a:cs typeface="+mn-cs"/>
                </a:defRPr>
              </a:lvl9pPr>
            </a:lstStyle>
            <a:p>
              <a:pPr>
                <a:defRPr/>
              </a:pPr>
              <a:r>
                <a:rPr lang="en-US" dirty="0">
                  <a:solidFill>
                    <a:schemeClr val="bg1">
                      <a:lumMod val="85000"/>
                    </a:schemeClr>
                  </a:solidFill>
                </a:rPr>
                <a:t>h-gac.com</a:t>
              </a:r>
            </a:p>
          </p:txBody>
        </p:sp>
        <p:sp>
          <p:nvSpPr>
            <p:cNvPr id="11" name="TextBox 10">
              <a:extLst>
                <a:ext uri="{FF2B5EF4-FFF2-40B4-BE49-F238E27FC236}">
                  <a16:creationId xmlns:a16="http://schemas.microsoft.com/office/drawing/2014/main" id="{16772D53-2B04-4906-9198-B742ADC313D5}"/>
                </a:ext>
              </a:extLst>
            </p:cNvPr>
            <p:cNvSpPr txBox="1"/>
            <p:nvPr userDrawn="1"/>
          </p:nvSpPr>
          <p:spPr>
            <a:xfrm>
              <a:off x="3302922" y="6398784"/>
              <a:ext cx="5575803" cy="276999"/>
            </a:xfrm>
            <a:prstGeom prst="rect">
              <a:avLst/>
            </a:prstGeom>
            <a:noFill/>
          </p:spPr>
          <p:txBody>
            <a:bodyPr wrap="square" rtlCol="0">
              <a:spAutoFit/>
            </a:bodyPr>
            <a:lstStyle/>
            <a:p>
              <a:pPr algn="ctr"/>
              <a:r>
                <a:rPr lang="en-US" sz="1200" dirty="0">
                  <a:solidFill>
                    <a:schemeClr val="bg1">
                      <a:lumMod val="85000"/>
                    </a:schemeClr>
                  </a:solidFill>
                  <a:latin typeface="Futura Md BT" panose="020B0602020204020303" pitchFamily="34" charset="0"/>
                </a:rPr>
                <a:t>Serving Today • Planning for Tomorrow</a:t>
              </a:r>
            </a:p>
          </p:txBody>
        </p:sp>
      </p:grpSp>
      <p:pic>
        <p:nvPicPr>
          <p:cNvPr id="8" name="Picture 7" descr="Text&#10;&#10;Description automatically generated">
            <a:extLst>
              <a:ext uri="{FF2B5EF4-FFF2-40B4-BE49-F238E27FC236}">
                <a16:creationId xmlns:a16="http://schemas.microsoft.com/office/drawing/2014/main" id="{893F3430-8248-412D-B81D-5AFB883878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9258" y="5719000"/>
            <a:ext cx="915926" cy="915926"/>
          </a:xfrm>
          <a:prstGeom prst="rect">
            <a:avLst/>
          </a:prstGeom>
        </p:spPr>
      </p:pic>
    </p:spTree>
    <p:extLst>
      <p:ext uri="{BB962C8B-B14F-4D97-AF65-F5344CB8AC3E}">
        <p14:creationId xmlns:p14="http://schemas.microsoft.com/office/powerpoint/2010/main" val="3309317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3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E96DD6F-3CCD-4978-B0E1-5BE46B5F14B5}"/>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sp>
        <p:nvSpPr>
          <p:cNvPr id="2" name="Title Placeholder 1">
            <a:extLst>
              <a:ext uri="{FF2B5EF4-FFF2-40B4-BE49-F238E27FC236}">
                <a16:creationId xmlns:a16="http://schemas.microsoft.com/office/drawing/2014/main" id="{7EC68CF7-C7B4-4577-A709-3DCE880066C9}"/>
              </a:ext>
            </a:extLst>
          </p:cNvPr>
          <p:cNvSpPr>
            <a:spLocks noGrp="1"/>
          </p:cNvSpPr>
          <p:nvPr>
            <p:ph type="title"/>
          </p:nvPr>
        </p:nvSpPr>
        <p:spPr>
          <a:xfrm>
            <a:off x="838200" y="296563"/>
            <a:ext cx="10515600" cy="6755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9009FBD-1FF6-404D-BDD1-29E7721E8920}"/>
              </a:ext>
            </a:extLst>
          </p:cNvPr>
          <p:cNvSpPr>
            <a:spLocks noGrp="1"/>
          </p:cNvSpPr>
          <p:nvPr>
            <p:ph type="body" idx="1"/>
          </p:nvPr>
        </p:nvSpPr>
        <p:spPr>
          <a:xfrm>
            <a:off x="838200" y="1392195"/>
            <a:ext cx="10515600" cy="478476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grpSp>
        <p:nvGrpSpPr>
          <p:cNvPr id="6" name="Group 5">
            <a:extLst>
              <a:ext uri="{FF2B5EF4-FFF2-40B4-BE49-F238E27FC236}">
                <a16:creationId xmlns:a16="http://schemas.microsoft.com/office/drawing/2014/main" id="{B4CA5D24-F344-4741-8BB4-DD19B7FA9631}"/>
              </a:ext>
            </a:extLst>
          </p:cNvPr>
          <p:cNvGrpSpPr/>
          <p:nvPr/>
        </p:nvGrpSpPr>
        <p:grpSpPr>
          <a:xfrm>
            <a:off x="166816" y="6398784"/>
            <a:ext cx="8711909" cy="320675"/>
            <a:chOff x="166816" y="6398784"/>
            <a:chExt cx="8711909" cy="320675"/>
          </a:xfrm>
        </p:grpSpPr>
        <p:sp>
          <p:nvSpPr>
            <p:cNvPr id="8" name="Rectangle 4">
              <a:extLst>
                <a:ext uri="{FF2B5EF4-FFF2-40B4-BE49-F238E27FC236}">
                  <a16:creationId xmlns:a16="http://schemas.microsoft.com/office/drawing/2014/main" id="{A89D3C54-B69A-47D3-9780-2DDF25673E3E}"/>
                </a:ext>
              </a:extLst>
            </p:cNvPr>
            <p:cNvSpPr txBox="1">
              <a:spLocks noChangeArrowheads="1"/>
            </p:cNvSpPr>
            <p:nvPr userDrawn="1"/>
          </p:nvSpPr>
          <p:spPr bwMode="auto">
            <a:xfrm>
              <a:off x="166816" y="6398784"/>
              <a:ext cx="28448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fontAlgn="base">
                <a:lnSpc>
                  <a:spcPct val="100000"/>
                </a:lnSpc>
                <a:spcBef>
                  <a:spcPct val="0"/>
                </a:spcBef>
                <a:spcAft>
                  <a:spcPct val="0"/>
                </a:spcAft>
                <a:buFontTx/>
                <a:buNone/>
                <a:defRPr sz="1200" b="0" kern="1200">
                  <a:solidFill>
                    <a:schemeClr val="bg1">
                      <a:lumMod val="95000"/>
                    </a:schemeClr>
                  </a:solidFill>
                  <a:latin typeface="Futura Md BT" panose="020B0602020204020303" pitchFamily="34" charset="0"/>
                  <a:ea typeface="+mn-ea"/>
                  <a:cs typeface="+mn-cs"/>
                </a:defRPr>
              </a:lvl1pPr>
              <a:lvl2pPr marL="457200" algn="l" rtl="0" fontAlgn="base">
                <a:spcBef>
                  <a:spcPct val="0"/>
                </a:spcBef>
                <a:spcAft>
                  <a:spcPct val="0"/>
                </a:spcAft>
                <a:defRPr sz="2800" kern="1200">
                  <a:solidFill>
                    <a:schemeClr val="tx1"/>
                  </a:solidFill>
                  <a:latin typeface="Verdana Ref"/>
                  <a:ea typeface="+mn-ea"/>
                  <a:cs typeface="+mn-cs"/>
                </a:defRPr>
              </a:lvl2pPr>
              <a:lvl3pPr marL="914400" algn="l" rtl="0" fontAlgn="base">
                <a:spcBef>
                  <a:spcPct val="0"/>
                </a:spcBef>
                <a:spcAft>
                  <a:spcPct val="0"/>
                </a:spcAft>
                <a:defRPr sz="2800" kern="1200">
                  <a:solidFill>
                    <a:schemeClr val="tx1"/>
                  </a:solidFill>
                  <a:latin typeface="Verdana Ref"/>
                  <a:ea typeface="+mn-ea"/>
                  <a:cs typeface="+mn-cs"/>
                </a:defRPr>
              </a:lvl3pPr>
              <a:lvl4pPr marL="1371600" algn="l" rtl="0" fontAlgn="base">
                <a:spcBef>
                  <a:spcPct val="0"/>
                </a:spcBef>
                <a:spcAft>
                  <a:spcPct val="0"/>
                </a:spcAft>
                <a:defRPr sz="2800" kern="1200">
                  <a:solidFill>
                    <a:schemeClr val="tx1"/>
                  </a:solidFill>
                  <a:latin typeface="Verdana Ref"/>
                  <a:ea typeface="+mn-ea"/>
                  <a:cs typeface="+mn-cs"/>
                </a:defRPr>
              </a:lvl4pPr>
              <a:lvl5pPr marL="1828800" algn="l" rtl="0" fontAlgn="base">
                <a:spcBef>
                  <a:spcPct val="0"/>
                </a:spcBef>
                <a:spcAft>
                  <a:spcPct val="0"/>
                </a:spcAft>
                <a:defRPr sz="2800" kern="1200">
                  <a:solidFill>
                    <a:schemeClr val="tx1"/>
                  </a:solidFill>
                  <a:latin typeface="Verdana Ref"/>
                  <a:ea typeface="+mn-ea"/>
                  <a:cs typeface="+mn-cs"/>
                </a:defRPr>
              </a:lvl5pPr>
              <a:lvl6pPr marL="2286000" algn="l" defTabSz="914400" rtl="0" eaLnBrk="1" latinLnBrk="0" hangingPunct="1">
                <a:defRPr sz="2800" kern="1200">
                  <a:solidFill>
                    <a:schemeClr val="tx1"/>
                  </a:solidFill>
                  <a:latin typeface="Verdana Ref"/>
                  <a:ea typeface="+mn-ea"/>
                  <a:cs typeface="+mn-cs"/>
                </a:defRPr>
              </a:lvl6pPr>
              <a:lvl7pPr marL="2743200" algn="l" defTabSz="914400" rtl="0" eaLnBrk="1" latinLnBrk="0" hangingPunct="1">
                <a:defRPr sz="2800" kern="1200">
                  <a:solidFill>
                    <a:schemeClr val="tx1"/>
                  </a:solidFill>
                  <a:latin typeface="Verdana Ref"/>
                  <a:ea typeface="+mn-ea"/>
                  <a:cs typeface="+mn-cs"/>
                </a:defRPr>
              </a:lvl7pPr>
              <a:lvl8pPr marL="3200400" algn="l" defTabSz="914400" rtl="0" eaLnBrk="1" latinLnBrk="0" hangingPunct="1">
                <a:defRPr sz="2800" kern="1200">
                  <a:solidFill>
                    <a:schemeClr val="tx1"/>
                  </a:solidFill>
                  <a:latin typeface="Verdana Ref"/>
                  <a:ea typeface="+mn-ea"/>
                  <a:cs typeface="+mn-cs"/>
                </a:defRPr>
              </a:lvl8pPr>
              <a:lvl9pPr marL="3657600" algn="l" defTabSz="914400" rtl="0" eaLnBrk="1" latinLnBrk="0" hangingPunct="1">
                <a:defRPr sz="2800" kern="1200">
                  <a:solidFill>
                    <a:schemeClr val="tx1"/>
                  </a:solidFill>
                  <a:latin typeface="Verdana Ref"/>
                  <a:ea typeface="+mn-ea"/>
                  <a:cs typeface="+mn-cs"/>
                </a:defRPr>
              </a:lvl9pPr>
            </a:lstStyle>
            <a:p>
              <a:pPr>
                <a:defRPr/>
              </a:pPr>
              <a:r>
                <a:rPr lang="en-US" dirty="0">
                  <a:solidFill>
                    <a:schemeClr val="bg1">
                      <a:lumMod val="85000"/>
                    </a:schemeClr>
                  </a:solidFill>
                </a:rPr>
                <a:t>h-gac.com</a:t>
              </a:r>
            </a:p>
          </p:txBody>
        </p:sp>
        <p:sp>
          <p:nvSpPr>
            <p:cNvPr id="9" name="TextBox 8">
              <a:extLst>
                <a:ext uri="{FF2B5EF4-FFF2-40B4-BE49-F238E27FC236}">
                  <a16:creationId xmlns:a16="http://schemas.microsoft.com/office/drawing/2014/main" id="{79DB8D0C-44F0-47E8-B5FC-3155DCA3BE86}"/>
                </a:ext>
              </a:extLst>
            </p:cNvPr>
            <p:cNvSpPr txBox="1"/>
            <p:nvPr userDrawn="1"/>
          </p:nvSpPr>
          <p:spPr>
            <a:xfrm>
              <a:off x="3302922" y="6398784"/>
              <a:ext cx="5575803" cy="276999"/>
            </a:xfrm>
            <a:prstGeom prst="rect">
              <a:avLst/>
            </a:prstGeom>
            <a:noFill/>
          </p:spPr>
          <p:txBody>
            <a:bodyPr wrap="square" rtlCol="0">
              <a:spAutoFit/>
            </a:bodyPr>
            <a:lstStyle/>
            <a:p>
              <a:pPr algn="ctr"/>
              <a:r>
                <a:rPr lang="en-US" sz="1200" dirty="0">
                  <a:solidFill>
                    <a:schemeClr val="bg1">
                      <a:lumMod val="85000"/>
                    </a:schemeClr>
                  </a:solidFill>
                  <a:latin typeface="Futura Md BT" panose="020B0602020204020303" pitchFamily="34" charset="0"/>
                </a:rPr>
                <a:t>Serving Today • Planning for Tomorrow</a:t>
              </a:r>
            </a:p>
          </p:txBody>
        </p:sp>
      </p:grpSp>
      <p:pic>
        <p:nvPicPr>
          <p:cNvPr id="10" name="Picture 9" descr="Text&#10;&#10;Description automatically generated">
            <a:extLst>
              <a:ext uri="{FF2B5EF4-FFF2-40B4-BE49-F238E27FC236}">
                <a16:creationId xmlns:a16="http://schemas.microsoft.com/office/drawing/2014/main" id="{1821735A-96AC-4B13-9FED-98740141848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1109258" y="5719000"/>
            <a:ext cx="915926" cy="915926"/>
          </a:xfrm>
          <a:prstGeom prst="rect">
            <a:avLst/>
          </a:prstGeom>
        </p:spPr>
      </p:pic>
    </p:spTree>
    <p:extLst>
      <p:ext uri="{BB962C8B-B14F-4D97-AF65-F5344CB8AC3E}">
        <p14:creationId xmlns:p14="http://schemas.microsoft.com/office/powerpoint/2010/main" val="36478653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lnSpc>
          <a:spcPct val="90000"/>
        </a:lnSpc>
        <a:spcBef>
          <a:spcPct val="0"/>
        </a:spcBef>
        <a:buNone/>
        <a:defRPr sz="4400" b="0" kern="1200">
          <a:solidFill>
            <a:schemeClr val="tx1"/>
          </a:solidFill>
          <a:latin typeface="Futura-Bold" pitchFamily="2" charset="0"/>
          <a:ea typeface="+mj-ea"/>
          <a:cs typeface="+mj-cs"/>
        </a:defRPr>
      </a:lvl1pPr>
    </p:titleStyle>
    <p:bodyStyle>
      <a:lvl1pPr marL="228600" indent="-228600" algn="l" defTabSz="914400" rtl="0" eaLnBrk="1" latinLnBrk="0" hangingPunct="1">
        <a:lnSpc>
          <a:spcPct val="90000"/>
        </a:lnSpc>
        <a:spcBef>
          <a:spcPts val="1000"/>
        </a:spcBef>
        <a:buClr>
          <a:schemeClr val="accent6"/>
        </a:buClr>
        <a:buFont typeface="Wingdings" panose="05000000000000000000" pitchFamily="2" charset="2"/>
        <a:buChar char="§"/>
        <a:defRPr sz="2800" kern="1200">
          <a:solidFill>
            <a:schemeClr val="tx1"/>
          </a:solidFill>
          <a:latin typeface="Futura Md BT" panose="020B06020202040203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Futura Md BT" panose="020B0602020204020303" pitchFamily="34" charset="0"/>
          <a:ea typeface="+mn-ea"/>
          <a:cs typeface="+mn-cs"/>
        </a:defRPr>
      </a:lvl2pPr>
      <a:lvl3pPr marL="1143000" indent="-228600" algn="l" defTabSz="914400" rtl="0" eaLnBrk="1" latinLnBrk="0" hangingPunct="1">
        <a:lnSpc>
          <a:spcPct val="90000"/>
        </a:lnSpc>
        <a:spcBef>
          <a:spcPts val="500"/>
        </a:spcBef>
        <a:buSzPct val="80000"/>
        <a:buFont typeface="Courier New" panose="02070309020205020404" pitchFamily="49" charset="0"/>
        <a:buChar char="o"/>
        <a:defRPr sz="2000" kern="1200">
          <a:solidFill>
            <a:schemeClr val="tx1"/>
          </a:solidFill>
          <a:latin typeface="Futura Md BT" panose="020B06020202040203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utura Md BT" panose="020B06020202040203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utura Md BT" panose="020B06020202040203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hgac.com/cleanvehicles/"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C4BAE-9100-41EE-8AF9-8C7A683F4F64}"/>
              </a:ext>
            </a:extLst>
          </p:cNvPr>
          <p:cNvSpPr>
            <a:spLocks noGrp="1"/>
          </p:cNvSpPr>
          <p:nvPr>
            <p:ph type="ctrTitle"/>
          </p:nvPr>
        </p:nvSpPr>
        <p:spPr>
          <a:xfrm>
            <a:off x="1524000" y="1122363"/>
            <a:ext cx="9144000" cy="2387600"/>
          </a:xfrm>
        </p:spPr>
        <p:txBody>
          <a:bodyPr anchor="b">
            <a:normAutofit/>
          </a:bodyPr>
          <a:lstStyle/>
          <a:p>
            <a:r>
              <a:rPr lang="en-US"/>
              <a:t>H-GAC Clean Vehicles and Buy America</a:t>
            </a:r>
          </a:p>
        </p:txBody>
      </p:sp>
      <p:sp>
        <p:nvSpPr>
          <p:cNvPr id="3" name="Subtitle 2">
            <a:extLst>
              <a:ext uri="{FF2B5EF4-FFF2-40B4-BE49-F238E27FC236}">
                <a16:creationId xmlns:a16="http://schemas.microsoft.com/office/drawing/2014/main" id="{F2685E03-3C79-46F7-8232-DE5D1122A2B6}"/>
              </a:ext>
            </a:extLst>
          </p:cNvPr>
          <p:cNvSpPr>
            <a:spLocks noGrp="1"/>
          </p:cNvSpPr>
          <p:nvPr>
            <p:ph type="subTitle" idx="1"/>
          </p:nvPr>
        </p:nvSpPr>
        <p:spPr>
          <a:xfrm>
            <a:off x="1524000" y="3602038"/>
            <a:ext cx="9144000" cy="1655762"/>
          </a:xfrm>
        </p:spPr>
        <p:txBody>
          <a:bodyPr>
            <a:normAutofit/>
          </a:bodyPr>
          <a:lstStyle/>
          <a:p>
            <a:r>
              <a:rPr lang="en-US" dirty="0"/>
              <a:t>Where are we now?</a:t>
            </a:r>
          </a:p>
        </p:txBody>
      </p:sp>
    </p:spTree>
    <p:extLst>
      <p:ext uri="{BB962C8B-B14F-4D97-AF65-F5344CB8AC3E}">
        <p14:creationId xmlns:p14="http://schemas.microsoft.com/office/powerpoint/2010/main" val="1062395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78657-82B7-429A-96BE-2B71EA5C8C34}"/>
              </a:ext>
            </a:extLst>
          </p:cNvPr>
          <p:cNvSpPr>
            <a:spLocks noGrp="1"/>
          </p:cNvSpPr>
          <p:nvPr>
            <p:ph type="title"/>
          </p:nvPr>
        </p:nvSpPr>
        <p:spPr>
          <a:xfrm>
            <a:off x="838200" y="296563"/>
            <a:ext cx="10515600" cy="1095632"/>
          </a:xfrm>
        </p:spPr>
        <p:txBody>
          <a:bodyPr>
            <a:normAutofit fontScale="90000"/>
          </a:bodyPr>
          <a:lstStyle/>
          <a:p>
            <a:r>
              <a:rPr lang="en-US" dirty="0"/>
              <a:t>H-GAC Funding Assistance: Clean Vehicles Program</a:t>
            </a:r>
          </a:p>
        </p:txBody>
      </p:sp>
      <p:sp>
        <p:nvSpPr>
          <p:cNvPr id="3" name="Content Placeholder 2">
            <a:extLst>
              <a:ext uri="{FF2B5EF4-FFF2-40B4-BE49-F238E27FC236}">
                <a16:creationId xmlns:a16="http://schemas.microsoft.com/office/drawing/2014/main" id="{DEF31898-BB55-4016-9409-3D0CD1A3C7BD}"/>
              </a:ext>
            </a:extLst>
          </p:cNvPr>
          <p:cNvSpPr>
            <a:spLocks noGrp="1"/>
          </p:cNvSpPr>
          <p:nvPr>
            <p:ph idx="1"/>
          </p:nvPr>
        </p:nvSpPr>
        <p:spPr/>
        <p:txBody>
          <a:bodyPr vert="horz" lIns="91440" tIns="45720" rIns="91440" bIns="45720" rtlCol="0" anchor="t">
            <a:normAutofit/>
          </a:bodyPr>
          <a:lstStyle/>
          <a:p>
            <a:r>
              <a:rPr lang="en-US" sz="2400" dirty="0">
                <a:latin typeface="Futura Md BT"/>
              </a:rPr>
              <a:t>Vehicle Replacements </a:t>
            </a:r>
            <a:endParaRPr lang="en-US" sz="2400" dirty="0"/>
          </a:p>
          <a:p>
            <a:pPr lvl="1"/>
            <a:r>
              <a:rPr lang="en-US" dirty="0">
                <a:latin typeface="Futura Md BT"/>
              </a:rPr>
              <a:t>Heavy-Duty (Class 6-8)</a:t>
            </a:r>
          </a:p>
          <a:p>
            <a:pPr lvl="1"/>
            <a:r>
              <a:rPr lang="en-US" dirty="0">
                <a:latin typeface="Futura Md BT"/>
              </a:rPr>
              <a:t>School Buses</a:t>
            </a:r>
          </a:p>
          <a:p>
            <a:r>
              <a:rPr lang="en-US" sz="2400" dirty="0">
                <a:latin typeface="Futura Md BT"/>
              </a:rPr>
              <a:t>Charging Infrastructure- (Developing)</a:t>
            </a:r>
          </a:p>
          <a:p>
            <a:pPr lvl="1"/>
            <a:r>
              <a:rPr lang="en-US" dirty="0">
                <a:latin typeface="Futura Md BT"/>
              </a:rPr>
              <a:t>Support for Vehicle Replacements</a:t>
            </a:r>
          </a:p>
          <a:p>
            <a:pPr lvl="1"/>
            <a:r>
              <a:rPr lang="en-US" dirty="0">
                <a:latin typeface="Futura Md BT"/>
              </a:rPr>
              <a:t>Public Charging Infrastructure</a:t>
            </a:r>
          </a:p>
          <a:p>
            <a:r>
              <a:rPr lang="en-US" sz="2400" dirty="0">
                <a:latin typeface="Futura Md BT"/>
              </a:rPr>
              <a:t>Idle Reduction Infrastructure</a:t>
            </a:r>
          </a:p>
          <a:p>
            <a:pPr lvl="1"/>
            <a:r>
              <a:rPr lang="en-US" dirty="0">
                <a:latin typeface="Futura Md BT"/>
              </a:rPr>
              <a:t>Truck Stop Electrification</a:t>
            </a:r>
          </a:p>
          <a:p>
            <a:pPr lvl="1"/>
            <a:r>
              <a:rPr lang="en-US" dirty="0">
                <a:latin typeface="Futura Md BT"/>
              </a:rPr>
              <a:t>Marine Shore Power</a:t>
            </a:r>
          </a:p>
          <a:p>
            <a:endParaRPr lang="en-US" sz="2400" dirty="0"/>
          </a:p>
          <a:p>
            <a:pPr marL="0" indent="0" algn="ctr">
              <a:buNone/>
            </a:pPr>
            <a:r>
              <a:rPr lang="en-US" sz="2400" dirty="0">
                <a:hlinkClick r:id="rId2"/>
              </a:rPr>
              <a:t>www.hgac.com/cleanvehicles/</a:t>
            </a:r>
            <a:endParaRPr lang="en-US" sz="2400" dirty="0"/>
          </a:p>
          <a:p>
            <a:endParaRPr lang="en-US" dirty="0"/>
          </a:p>
          <a:p>
            <a:endParaRPr lang="en-US" dirty="0"/>
          </a:p>
        </p:txBody>
      </p:sp>
    </p:spTree>
    <p:extLst>
      <p:ext uri="{BB962C8B-B14F-4D97-AF65-F5344CB8AC3E}">
        <p14:creationId xmlns:p14="http://schemas.microsoft.com/office/powerpoint/2010/main" val="3480144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78657-82B7-429A-96BE-2B71EA5C8C34}"/>
              </a:ext>
            </a:extLst>
          </p:cNvPr>
          <p:cNvSpPr>
            <a:spLocks noGrp="1"/>
          </p:cNvSpPr>
          <p:nvPr>
            <p:ph type="title"/>
          </p:nvPr>
        </p:nvSpPr>
        <p:spPr/>
        <p:txBody>
          <a:bodyPr>
            <a:normAutofit fontScale="90000"/>
          </a:bodyPr>
          <a:lstStyle/>
          <a:p>
            <a:r>
              <a:rPr lang="en-US" dirty="0">
                <a:latin typeface="Futura-Bold"/>
              </a:rPr>
              <a:t>Clean Vehicles Program</a:t>
            </a:r>
            <a:endParaRPr lang="en-US" dirty="0"/>
          </a:p>
        </p:txBody>
      </p:sp>
      <p:sp>
        <p:nvSpPr>
          <p:cNvPr id="3" name="Content Placeholder 2">
            <a:extLst>
              <a:ext uri="{FF2B5EF4-FFF2-40B4-BE49-F238E27FC236}">
                <a16:creationId xmlns:a16="http://schemas.microsoft.com/office/drawing/2014/main" id="{DEF31898-BB55-4016-9409-3D0CD1A3C7BD}"/>
              </a:ext>
            </a:extLst>
          </p:cNvPr>
          <p:cNvSpPr>
            <a:spLocks noGrp="1"/>
          </p:cNvSpPr>
          <p:nvPr>
            <p:ph idx="1"/>
          </p:nvPr>
        </p:nvSpPr>
        <p:spPr>
          <a:xfrm>
            <a:off x="666750" y="2090000"/>
            <a:ext cx="10858500" cy="3681413"/>
          </a:xfrm>
        </p:spPr>
        <p:txBody>
          <a:bodyPr vert="horz" lIns="91440" tIns="45720" rIns="91440" bIns="45720" numCol="2" rtlCol="0" anchor="t">
            <a:normAutofit/>
          </a:bodyPr>
          <a:lstStyle/>
          <a:p>
            <a:pPr marL="0" indent="0">
              <a:buNone/>
            </a:pPr>
            <a:r>
              <a:rPr lang="en-US" sz="2400" b="1" u="sng" dirty="0">
                <a:latin typeface="Futura Md BT"/>
              </a:rPr>
              <a:t>Replacements</a:t>
            </a:r>
          </a:p>
          <a:p>
            <a:pPr marL="0" indent="0">
              <a:buNone/>
            </a:pPr>
            <a:r>
              <a:rPr lang="en-US" sz="2400" dirty="0">
                <a:latin typeface="Futura Md BT"/>
              </a:rPr>
              <a:t>91 Units Replaced</a:t>
            </a:r>
          </a:p>
          <a:p>
            <a:pPr marL="0" indent="0">
              <a:buNone/>
            </a:pPr>
            <a:endParaRPr lang="en-US" sz="2400" b="1" u="sng" dirty="0">
              <a:latin typeface="Futura Md BT"/>
            </a:endParaRPr>
          </a:p>
          <a:p>
            <a:pPr marL="0" indent="0">
              <a:buNone/>
            </a:pPr>
            <a:r>
              <a:rPr lang="en-US" sz="2400" b="1" u="sng" dirty="0">
                <a:latin typeface="Futura Md BT"/>
              </a:rPr>
              <a:t>Tons of Reported NOx Reduced: </a:t>
            </a:r>
          </a:p>
          <a:p>
            <a:pPr marL="0" indent="0">
              <a:buNone/>
            </a:pPr>
            <a:r>
              <a:rPr lang="en-US" sz="2400" dirty="0">
                <a:latin typeface="Futura Md BT"/>
              </a:rPr>
              <a:t>2018:275 Tons</a:t>
            </a:r>
          </a:p>
          <a:p>
            <a:pPr marL="0" indent="0">
              <a:buNone/>
            </a:pPr>
            <a:r>
              <a:rPr lang="en-US" sz="2400" dirty="0">
                <a:latin typeface="Futura Md BT"/>
              </a:rPr>
              <a:t>2019: 144 Tons</a:t>
            </a:r>
          </a:p>
          <a:p>
            <a:pPr marL="0" indent="0">
              <a:buNone/>
            </a:pPr>
            <a:r>
              <a:rPr lang="en-US" sz="2400" dirty="0">
                <a:latin typeface="Futura Md BT"/>
              </a:rPr>
              <a:t>2020: 111.5 Tons</a:t>
            </a:r>
            <a:endParaRPr lang="en-US" sz="2400" b="1" u="sng" dirty="0"/>
          </a:p>
          <a:p>
            <a:pPr marL="0" indent="0">
              <a:buNone/>
            </a:pPr>
            <a:endParaRPr lang="en-US" sz="2400" b="1" u="sng" dirty="0"/>
          </a:p>
          <a:p>
            <a:pPr marL="0" indent="0">
              <a:buNone/>
            </a:pPr>
            <a:r>
              <a:rPr lang="en-US" sz="2400" b="1" u="sng" dirty="0"/>
              <a:t>Potential Replacements</a:t>
            </a:r>
          </a:p>
          <a:p>
            <a:pPr marL="0" indent="0">
              <a:buNone/>
            </a:pPr>
            <a:r>
              <a:rPr lang="en-US" sz="2400" dirty="0"/>
              <a:t>~450 Units</a:t>
            </a:r>
          </a:p>
          <a:p>
            <a:pPr marL="0" indent="0">
              <a:buNone/>
            </a:pPr>
            <a:endParaRPr lang="en-US" sz="2400" b="1" u="sng" dirty="0">
              <a:latin typeface="Futura Md BT"/>
            </a:endParaRPr>
          </a:p>
          <a:p>
            <a:pPr marL="0" indent="0">
              <a:buNone/>
            </a:pPr>
            <a:r>
              <a:rPr lang="en-US" sz="2400" b="1" u="sng" dirty="0">
                <a:latin typeface="Futura Md BT"/>
              </a:rPr>
              <a:t>Potential Tons of NOx Reduced:</a:t>
            </a:r>
            <a:endParaRPr lang="en-US" sz="2400" dirty="0"/>
          </a:p>
          <a:p>
            <a:pPr marL="0" indent="0">
              <a:buNone/>
            </a:pPr>
            <a:r>
              <a:rPr lang="en-US" sz="2400" dirty="0"/>
              <a:t>1000+ Tons</a:t>
            </a:r>
          </a:p>
          <a:p>
            <a:pPr marL="0" indent="0">
              <a:buNone/>
            </a:pPr>
            <a:r>
              <a:rPr lang="en-US" sz="2400" dirty="0"/>
              <a:t>1000+ Tons</a:t>
            </a:r>
          </a:p>
          <a:p>
            <a:pPr marL="0" indent="0">
              <a:buNone/>
            </a:pPr>
            <a:r>
              <a:rPr lang="en-US" sz="2400" dirty="0"/>
              <a:t>1000+ Tons</a:t>
            </a:r>
            <a:endParaRPr lang="en-US" dirty="0"/>
          </a:p>
        </p:txBody>
      </p:sp>
      <p:sp>
        <p:nvSpPr>
          <p:cNvPr id="4" name="TextBox 3">
            <a:extLst>
              <a:ext uri="{FF2B5EF4-FFF2-40B4-BE49-F238E27FC236}">
                <a16:creationId xmlns:a16="http://schemas.microsoft.com/office/drawing/2014/main" id="{EA82D2FB-7F08-4151-8FEC-C01C977B7396}"/>
              </a:ext>
            </a:extLst>
          </p:cNvPr>
          <p:cNvSpPr txBox="1"/>
          <p:nvPr/>
        </p:nvSpPr>
        <p:spPr>
          <a:xfrm>
            <a:off x="666750" y="1269422"/>
            <a:ext cx="10858500" cy="461665"/>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Futura Md BT"/>
              </a:rPr>
              <a:t>$10.4M awarded in </a:t>
            </a:r>
            <a:r>
              <a:rPr lang="en-US" sz="2400" b="1" dirty="0">
                <a:latin typeface="Futura Md BT"/>
              </a:rPr>
              <a:t>2018</a:t>
            </a:r>
            <a:r>
              <a:rPr lang="en-US" sz="2400" dirty="0">
                <a:latin typeface="Futura Md BT"/>
              </a:rPr>
              <a:t> with ~$8M remain available as of today</a:t>
            </a:r>
          </a:p>
        </p:txBody>
      </p:sp>
    </p:spTree>
    <p:extLst>
      <p:ext uri="{BB962C8B-B14F-4D97-AF65-F5344CB8AC3E}">
        <p14:creationId xmlns:p14="http://schemas.microsoft.com/office/powerpoint/2010/main" val="1721460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BB10-3453-4086-9413-54C559A8040A}"/>
              </a:ext>
            </a:extLst>
          </p:cNvPr>
          <p:cNvSpPr>
            <a:spLocks noGrp="1"/>
          </p:cNvSpPr>
          <p:nvPr>
            <p:ph type="title"/>
          </p:nvPr>
        </p:nvSpPr>
        <p:spPr>
          <a:xfrm>
            <a:off x="838200" y="296563"/>
            <a:ext cx="10515600" cy="675502"/>
          </a:xfrm>
        </p:spPr>
        <p:txBody>
          <a:bodyPr anchor="ctr">
            <a:normAutofit/>
          </a:bodyPr>
          <a:lstStyle/>
          <a:p>
            <a:r>
              <a:rPr lang="en-US" sz="4100" dirty="0"/>
              <a:t>Buy America Act</a:t>
            </a:r>
          </a:p>
        </p:txBody>
      </p:sp>
      <p:grpSp>
        <p:nvGrpSpPr>
          <p:cNvPr id="4" name="Group 3">
            <a:extLst>
              <a:ext uri="{FF2B5EF4-FFF2-40B4-BE49-F238E27FC236}">
                <a16:creationId xmlns:a16="http://schemas.microsoft.com/office/drawing/2014/main" id="{6FD0C5A8-332E-4795-9FFB-081ADCEF37EE}"/>
              </a:ext>
            </a:extLst>
          </p:cNvPr>
          <p:cNvGrpSpPr/>
          <p:nvPr/>
        </p:nvGrpSpPr>
        <p:grpSpPr>
          <a:xfrm>
            <a:off x="838199" y="972065"/>
            <a:ext cx="10512314" cy="5055418"/>
            <a:chOff x="838199" y="972065"/>
            <a:chExt cx="10512314" cy="5055418"/>
          </a:xfrm>
        </p:grpSpPr>
        <p:sp>
          <p:nvSpPr>
            <p:cNvPr id="6" name="Freeform: Shape 5">
              <a:extLst>
                <a:ext uri="{FF2B5EF4-FFF2-40B4-BE49-F238E27FC236}">
                  <a16:creationId xmlns:a16="http://schemas.microsoft.com/office/drawing/2014/main" id="{8A40BB7F-7038-44D8-8DF1-4B186B9E7C67}"/>
                </a:ext>
              </a:extLst>
            </p:cNvPr>
            <p:cNvSpPr/>
            <p:nvPr/>
          </p:nvSpPr>
          <p:spPr>
            <a:xfrm>
              <a:off x="838200" y="972065"/>
              <a:ext cx="3203971" cy="458099"/>
            </a:xfrm>
            <a:custGeom>
              <a:avLst/>
              <a:gdLst>
                <a:gd name="connsiteX0" fmla="*/ 0 w 3203971"/>
                <a:gd name="connsiteY0" fmla="*/ 0 h 458099"/>
                <a:gd name="connsiteX1" fmla="*/ 3203971 w 3203971"/>
                <a:gd name="connsiteY1" fmla="*/ 0 h 458099"/>
                <a:gd name="connsiteX2" fmla="*/ 3203971 w 3203971"/>
                <a:gd name="connsiteY2" fmla="*/ 458099 h 458099"/>
                <a:gd name="connsiteX3" fmla="*/ 0 w 3203971"/>
                <a:gd name="connsiteY3" fmla="*/ 458099 h 458099"/>
                <a:gd name="connsiteX4" fmla="*/ 0 w 3203971"/>
                <a:gd name="connsiteY4" fmla="*/ 0 h 458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03971" h="458099">
                  <a:moveTo>
                    <a:pt x="0" y="0"/>
                  </a:moveTo>
                  <a:lnTo>
                    <a:pt x="3203971" y="0"/>
                  </a:lnTo>
                  <a:lnTo>
                    <a:pt x="3203971" y="458099"/>
                  </a:lnTo>
                  <a:lnTo>
                    <a:pt x="0" y="458099"/>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t>Buy America Act</a:t>
              </a:r>
            </a:p>
          </p:txBody>
        </p:sp>
        <p:sp>
          <p:nvSpPr>
            <p:cNvPr id="8" name="Freeform: Shape 7">
              <a:extLst>
                <a:ext uri="{FF2B5EF4-FFF2-40B4-BE49-F238E27FC236}">
                  <a16:creationId xmlns:a16="http://schemas.microsoft.com/office/drawing/2014/main" id="{60133D69-EFA4-4FA4-9F95-48B118D40CD7}"/>
                </a:ext>
              </a:extLst>
            </p:cNvPr>
            <p:cNvSpPr/>
            <p:nvPr/>
          </p:nvSpPr>
          <p:spPr>
            <a:xfrm>
              <a:off x="838199" y="1430164"/>
              <a:ext cx="3203971" cy="4597319"/>
            </a:xfrm>
            <a:custGeom>
              <a:avLst/>
              <a:gdLst>
                <a:gd name="connsiteX0" fmla="*/ 0 w 3203971"/>
                <a:gd name="connsiteY0" fmla="*/ 0 h 4597319"/>
                <a:gd name="connsiteX1" fmla="*/ 3203971 w 3203971"/>
                <a:gd name="connsiteY1" fmla="*/ 0 h 4597319"/>
                <a:gd name="connsiteX2" fmla="*/ 3203971 w 3203971"/>
                <a:gd name="connsiteY2" fmla="*/ 4597319 h 4597319"/>
                <a:gd name="connsiteX3" fmla="*/ 0 w 3203971"/>
                <a:gd name="connsiteY3" fmla="*/ 4597319 h 4597319"/>
                <a:gd name="connsiteX4" fmla="*/ 0 w 3203971"/>
                <a:gd name="connsiteY4" fmla="*/ 0 h 45973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03971" h="4597319">
                  <a:moveTo>
                    <a:pt x="0" y="0"/>
                  </a:moveTo>
                  <a:lnTo>
                    <a:pt x="3203971" y="0"/>
                  </a:lnTo>
                  <a:lnTo>
                    <a:pt x="3203971" y="4597319"/>
                  </a:lnTo>
                  <a:lnTo>
                    <a:pt x="0" y="4597319"/>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Establishes “Buy America” requirements on recipients receiving grant funds from FHWA</a:t>
              </a:r>
            </a:p>
            <a:p>
              <a:pPr marL="228600" lvl="1" indent="-228600" algn="l" defTabSz="889000">
                <a:lnSpc>
                  <a:spcPct val="90000"/>
                </a:lnSpc>
                <a:spcBef>
                  <a:spcPct val="0"/>
                </a:spcBef>
                <a:spcAft>
                  <a:spcPct val="15000"/>
                </a:spcAft>
                <a:buChar char="•"/>
              </a:pPr>
              <a:r>
                <a:rPr lang="en-US" sz="2000" kern="1200" dirty="0"/>
                <a:t>“100% of Steel, iron, and manufactured products used in the project are produced in the United States”</a:t>
              </a:r>
            </a:p>
          </p:txBody>
        </p:sp>
        <p:sp>
          <p:nvSpPr>
            <p:cNvPr id="10" name="Freeform: Shape 9">
              <a:extLst>
                <a:ext uri="{FF2B5EF4-FFF2-40B4-BE49-F238E27FC236}">
                  <a16:creationId xmlns:a16="http://schemas.microsoft.com/office/drawing/2014/main" id="{A18F85CB-7D5F-40B5-BDF5-2299138F8A08}"/>
                </a:ext>
              </a:extLst>
            </p:cNvPr>
            <p:cNvSpPr/>
            <p:nvPr/>
          </p:nvSpPr>
          <p:spPr>
            <a:xfrm>
              <a:off x="4494014" y="972065"/>
              <a:ext cx="3203971" cy="458099"/>
            </a:xfrm>
            <a:custGeom>
              <a:avLst/>
              <a:gdLst>
                <a:gd name="connsiteX0" fmla="*/ 0 w 3203971"/>
                <a:gd name="connsiteY0" fmla="*/ 0 h 458099"/>
                <a:gd name="connsiteX1" fmla="*/ 3203971 w 3203971"/>
                <a:gd name="connsiteY1" fmla="*/ 0 h 458099"/>
                <a:gd name="connsiteX2" fmla="*/ 3203971 w 3203971"/>
                <a:gd name="connsiteY2" fmla="*/ 458099 h 458099"/>
                <a:gd name="connsiteX3" fmla="*/ 0 w 3203971"/>
                <a:gd name="connsiteY3" fmla="*/ 458099 h 458099"/>
                <a:gd name="connsiteX4" fmla="*/ 0 w 3203971"/>
                <a:gd name="connsiteY4" fmla="*/ 0 h 458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03971" h="458099">
                  <a:moveTo>
                    <a:pt x="0" y="0"/>
                  </a:moveTo>
                  <a:lnTo>
                    <a:pt x="3203971" y="0"/>
                  </a:lnTo>
                  <a:lnTo>
                    <a:pt x="3203971" y="458099"/>
                  </a:lnTo>
                  <a:lnTo>
                    <a:pt x="0" y="458099"/>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2000" b="1" kern="1200" dirty="0"/>
                <a:t>FHWA</a:t>
              </a:r>
              <a:endParaRPr lang="en-US" sz="1400" b="1" kern="1200" dirty="0"/>
            </a:p>
          </p:txBody>
        </p:sp>
        <p:sp>
          <p:nvSpPr>
            <p:cNvPr id="12" name="Freeform: Shape 11">
              <a:extLst>
                <a:ext uri="{FF2B5EF4-FFF2-40B4-BE49-F238E27FC236}">
                  <a16:creationId xmlns:a16="http://schemas.microsoft.com/office/drawing/2014/main" id="{AF34041F-D41E-4B20-B2FB-8251602B5313}"/>
                </a:ext>
              </a:extLst>
            </p:cNvPr>
            <p:cNvSpPr/>
            <p:nvPr/>
          </p:nvSpPr>
          <p:spPr>
            <a:xfrm>
              <a:off x="4494014" y="1430164"/>
              <a:ext cx="3203971" cy="4597319"/>
            </a:xfrm>
            <a:custGeom>
              <a:avLst/>
              <a:gdLst>
                <a:gd name="connsiteX0" fmla="*/ 0 w 3203971"/>
                <a:gd name="connsiteY0" fmla="*/ 0 h 3554774"/>
                <a:gd name="connsiteX1" fmla="*/ 3203971 w 3203971"/>
                <a:gd name="connsiteY1" fmla="*/ 0 h 3554774"/>
                <a:gd name="connsiteX2" fmla="*/ 3203971 w 3203971"/>
                <a:gd name="connsiteY2" fmla="*/ 3554774 h 3554774"/>
                <a:gd name="connsiteX3" fmla="*/ 0 w 3203971"/>
                <a:gd name="connsiteY3" fmla="*/ 3554774 h 3554774"/>
                <a:gd name="connsiteX4" fmla="*/ 0 w 3203971"/>
                <a:gd name="connsiteY4" fmla="*/ 0 h 35547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03971" h="3554774">
                  <a:moveTo>
                    <a:pt x="0" y="0"/>
                  </a:moveTo>
                  <a:lnTo>
                    <a:pt x="3203971" y="0"/>
                  </a:lnTo>
                  <a:lnTo>
                    <a:pt x="3203971" y="3554774"/>
                  </a:lnTo>
                  <a:lnTo>
                    <a:pt x="0" y="3554774"/>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600" b="1" u="sng" kern="1200" dirty="0"/>
                <a:t>Typically</a:t>
              </a:r>
              <a:r>
                <a:rPr lang="en-US" sz="1600" kern="1200" dirty="0"/>
                <a:t> issues waivers when Buy America Compliance is not feasible.  </a:t>
              </a:r>
            </a:p>
            <a:p>
              <a:pPr marL="0" lvl="1" algn="ctr" defTabSz="622300">
                <a:lnSpc>
                  <a:spcPct val="90000"/>
                </a:lnSpc>
                <a:spcBef>
                  <a:spcPct val="0"/>
                </a:spcBef>
                <a:spcAft>
                  <a:spcPct val="15000"/>
                </a:spcAft>
              </a:pPr>
              <a:r>
                <a:rPr lang="en-US" sz="1600" b="1" u="sng" kern="1200" dirty="0"/>
                <a:t>Recent Executive Orders</a:t>
              </a:r>
              <a:endParaRPr lang="en-US" sz="1600" kern="1200" dirty="0"/>
            </a:p>
            <a:p>
              <a:pPr marL="114300" lvl="1" indent="-114300" algn="l" defTabSz="622300">
                <a:lnSpc>
                  <a:spcPct val="90000"/>
                </a:lnSpc>
                <a:spcBef>
                  <a:spcPct val="0"/>
                </a:spcBef>
                <a:spcAft>
                  <a:spcPct val="15000"/>
                </a:spcAft>
                <a:buChar char="•"/>
              </a:pPr>
              <a:r>
                <a:rPr lang="en-US" sz="1600" i="1" kern="1200" dirty="0"/>
                <a:t>President Trump – April 2017 </a:t>
              </a:r>
              <a:r>
                <a:rPr lang="en-US" sz="1600" kern="1200" dirty="0"/>
                <a:t>–Emphasized waiver usage on all federal projects that do not comply</a:t>
              </a:r>
            </a:p>
            <a:p>
              <a:pPr marL="228600" lvl="2" indent="-114300" algn="l" defTabSz="622300">
                <a:lnSpc>
                  <a:spcPct val="90000"/>
                </a:lnSpc>
                <a:spcBef>
                  <a:spcPct val="0"/>
                </a:spcBef>
                <a:spcAft>
                  <a:spcPct val="15000"/>
                </a:spcAft>
                <a:buChar char="•"/>
              </a:pPr>
              <a:r>
                <a:rPr lang="en-US" sz="1600" kern="1200" dirty="0"/>
                <a:t>FHWA has not issued a new waiver since </a:t>
              </a:r>
            </a:p>
            <a:p>
              <a:pPr marL="114300" lvl="1" indent="-114300" algn="l" defTabSz="622300">
                <a:lnSpc>
                  <a:spcPct val="90000"/>
                </a:lnSpc>
                <a:spcBef>
                  <a:spcPct val="0"/>
                </a:spcBef>
                <a:spcAft>
                  <a:spcPct val="15000"/>
                </a:spcAft>
                <a:buChar char="•"/>
              </a:pPr>
              <a:r>
                <a:rPr lang="en-US" sz="1600" i="1" kern="1200" dirty="0"/>
                <a:t>President Biden – January 2021 </a:t>
              </a:r>
              <a:r>
                <a:rPr lang="en-US" sz="1600" kern="1200" dirty="0"/>
                <a:t>– Continues previous standards, establishes a Made in America department, </a:t>
              </a:r>
            </a:p>
            <a:p>
              <a:pPr marL="228600" lvl="2" indent="-114300" algn="l" defTabSz="622300">
                <a:lnSpc>
                  <a:spcPct val="90000"/>
                </a:lnSpc>
                <a:spcBef>
                  <a:spcPct val="0"/>
                </a:spcBef>
                <a:spcAft>
                  <a:spcPct val="15000"/>
                </a:spcAft>
                <a:buChar char="•"/>
              </a:pPr>
              <a:r>
                <a:rPr lang="en-US" sz="1600" kern="1200" dirty="0"/>
                <a:t>FHWA’s has continued to not issue waivers</a:t>
              </a:r>
            </a:p>
          </p:txBody>
        </p:sp>
        <p:sp>
          <p:nvSpPr>
            <p:cNvPr id="13" name="Freeform: Shape 12">
              <a:extLst>
                <a:ext uri="{FF2B5EF4-FFF2-40B4-BE49-F238E27FC236}">
                  <a16:creationId xmlns:a16="http://schemas.microsoft.com/office/drawing/2014/main" id="{DE751697-1CFB-47D3-940B-EB7E88C5F1B6}"/>
                </a:ext>
              </a:extLst>
            </p:cNvPr>
            <p:cNvSpPr/>
            <p:nvPr/>
          </p:nvSpPr>
          <p:spPr>
            <a:xfrm>
              <a:off x="8146541" y="972065"/>
              <a:ext cx="3203971" cy="458099"/>
            </a:xfrm>
            <a:custGeom>
              <a:avLst/>
              <a:gdLst>
                <a:gd name="connsiteX0" fmla="*/ 0 w 3203971"/>
                <a:gd name="connsiteY0" fmla="*/ 0 h 458099"/>
                <a:gd name="connsiteX1" fmla="*/ 3203971 w 3203971"/>
                <a:gd name="connsiteY1" fmla="*/ 0 h 458099"/>
                <a:gd name="connsiteX2" fmla="*/ 3203971 w 3203971"/>
                <a:gd name="connsiteY2" fmla="*/ 458099 h 458099"/>
                <a:gd name="connsiteX3" fmla="*/ 0 w 3203971"/>
                <a:gd name="connsiteY3" fmla="*/ 458099 h 458099"/>
                <a:gd name="connsiteX4" fmla="*/ 0 w 3203971"/>
                <a:gd name="connsiteY4" fmla="*/ 0 h 458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03971" h="458099">
                  <a:moveTo>
                    <a:pt x="0" y="0"/>
                  </a:moveTo>
                  <a:lnTo>
                    <a:pt x="3203971" y="0"/>
                  </a:lnTo>
                  <a:lnTo>
                    <a:pt x="3203971" y="458099"/>
                  </a:lnTo>
                  <a:lnTo>
                    <a:pt x="0" y="458099"/>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2000" b="1" kern="1200" dirty="0"/>
                <a:t>Result</a:t>
              </a:r>
              <a:endParaRPr lang="en-US" sz="1400" b="1" kern="1200" dirty="0"/>
            </a:p>
          </p:txBody>
        </p:sp>
        <p:sp>
          <p:nvSpPr>
            <p:cNvPr id="14" name="Freeform: Shape 13">
              <a:extLst>
                <a:ext uri="{FF2B5EF4-FFF2-40B4-BE49-F238E27FC236}">
                  <a16:creationId xmlns:a16="http://schemas.microsoft.com/office/drawing/2014/main" id="{18C60D71-6F32-43F7-9A89-5418C3C77E62}"/>
                </a:ext>
              </a:extLst>
            </p:cNvPr>
            <p:cNvSpPr/>
            <p:nvPr/>
          </p:nvSpPr>
          <p:spPr>
            <a:xfrm>
              <a:off x="8146542" y="1430164"/>
              <a:ext cx="3203971" cy="4597319"/>
            </a:xfrm>
            <a:custGeom>
              <a:avLst/>
              <a:gdLst>
                <a:gd name="connsiteX0" fmla="*/ 0 w 3203971"/>
                <a:gd name="connsiteY0" fmla="*/ 0 h 3554774"/>
                <a:gd name="connsiteX1" fmla="*/ 3203971 w 3203971"/>
                <a:gd name="connsiteY1" fmla="*/ 0 h 3554774"/>
                <a:gd name="connsiteX2" fmla="*/ 3203971 w 3203971"/>
                <a:gd name="connsiteY2" fmla="*/ 3554774 h 3554774"/>
                <a:gd name="connsiteX3" fmla="*/ 0 w 3203971"/>
                <a:gd name="connsiteY3" fmla="*/ 3554774 h 3554774"/>
                <a:gd name="connsiteX4" fmla="*/ 0 w 3203971"/>
                <a:gd name="connsiteY4" fmla="*/ 0 h 35547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03971" h="3554774">
                  <a:moveTo>
                    <a:pt x="0" y="0"/>
                  </a:moveTo>
                  <a:lnTo>
                    <a:pt x="3203971" y="0"/>
                  </a:lnTo>
                  <a:lnTo>
                    <a:pt x="3203971" y="3554774"/>
                  </a:lnTo>
                  <a:lnTo>
                    <a:pt x="0" y="3554774"/>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Vehicle and equipment replacement grant programs using FHWA funds (such as CMAQ) have been practically suspended since 2017.</a:t>
              </a:r>
            </a:p>
          </p:txBody>
        </p:sp>
      </p:grpSp>
    </p:spTree>
    <p:extLst>
      <p:ext uri="{BB962C8B-B14F-4D97-AF65-F5344CB8AC3E}">
        <p14:creationId xmlns:p14="http://schemas.microsoft.com/office/powerpoint/2010/main" val="1403879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3BB9A-F3AF-4AEF-997B-719BE6177C4F}"/>
              </a:ext>
            </a:extLst>
          </p:cNvPr>
          <p:cNvSpPr>
            <a:spLocks noGrp="1"/>
          </p:cNvSpPr>
          <p:nvPr>
            <p:ph type="title"/>
          </p:nvPr>
        </p:nvSpPr>
        <p:spPr>
          <a:xfrm>
            <a:off x="838200" y="296563"/>
            <a:ext cx="10515600" cy="675502"/>
          </a:xfrm>
        </p:spPr>
        <p:txBody>
          <a:bodyPr anchor="ctr">
            <a:normAutofit/>
          </a:bodyPr>
          <a:lstStyle/>
          <a:p>
            <a:r>
              <a:rPr lang="en-US" sz="4100" dirty="0"/>
              <a:t>Our Response</a:t>
            </a:r>
          </a:p>
        </p:txBody>
      </p:sp>
      <p:graphicFrame>
        <p:nvGraphicFramePr>
          <p:cNvPr id="5" name="Content Placeholder 2">
            <a:extLst>
              <a:ext uri="{FF2B5EF4-FFF2-40B4-BE49-F238E27FC236}">
                <a16:creationId xmlns:a16="http://schemas.microsoft.com/office/drawing/2014/main" id="{CB52E064-2986-40D2-B4A0-D7A0DD10E517}"/>
              </a:ext>
            </a:extLst>
          </p:cNvPr>
          <p:cNvGraphicFramePr>
            <a:graphicFrameLocks noGrp="1"/>
          </p:cNvGraphicFramePr>
          <p:nvPr>
            <p:ph sz="half" idx="2"/>
            <p:extLst>
              <p:ext uri="{D42A27DB-BD31-4B8C-83A1-F6EECF244321}">
                <p14:modId xmlns:p14="http://schemas.microsoft.com/office/powerpoint/2010/main" val="533512007"/>
              </p:ext>
            </p:extLst>
          </p:nvPr>
        </p:nvGraphicFramePr>
        <p:xfrm>
          <a:off x="838200" y="1214094"/>
          <a:ext cx="10515600" cy="44298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16089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F0297-5792-4013-A66C-888D32EE9BE6}"/>
              </a:ext>
            </a:extLst>
          </p:cNvPr>
          <p:cNvSpPr>
            <a:spLocks noGrp="1"/>
          </p:cNvSpPr>
          <p:nvPr>
            <p:ph type="title"/>
          </p:nvPr>
        </p:nvSpPr>
        <p:spPr>
          <a:xfrm>
            <a:off x="838200" y="296563"/>
            <a:ext cx="10515600" cy="675502"/>
          </a:xfrm>
        </p:spPr>
        <p:txBody>
          <a:bodyPr anchor="ctr">
            <a:normAutofit/>
          </a:bodyPr>
          <a:lstStyle/>
          <a:p>
            <a:r>
              <a:rPr lang="en-US" sz="4100"/>
              <a:t>H-GAC’s Strategies</a:t>
            </a:r>
          </a:p>
        </p:txBody>
      </p:sp>
      <p:graphicFrame>
        <p:nvGraphicFramePr>
          <p:cNvPr id="5" name="Content Placeholder 2">
            <a:extLst>
              <a:ext uri="{FF2B5EF4-FFF2-40B4-BE49-F238E27FC236}">
                <a16:creationId xmlns:a16="http://schemas.microsoft.com/office/drawing/2014/main" id="{41490876-0D31-43D6-BEBC-ABB1C9004072}"/>
              </a:ext>
            </a:extLst>
          </p:cNvPr>
          <p:cNvGraphicFramePr>
            <a:graphicFrameLocks noGrp="1"/>
          </p:cNvGraphicFramePr>
          <p:nvPr>
            <p:ph idx="1"/>
            <p:extLst>
              <p:ext uri="{D42A27DB-BD31-4B8C-83A1-F6EECF244321}">
                <p14:modId xmlns:p14="http://schemas.microsoft.com/office/powerpoint/2010/main" val="3228646741"/>
              </p:ext>
            </p:extLst>
          </p:nvPr>
        </p:nvGraphicFramePr>
        <p:xfrm>
          <a:off x="838200" y="1036616"/>
          <a:ext cx="10515600" cy="47847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72769781"/>
      </p:ext>
    </p:extLst>
  </p:cSld>
  <p:clrMapOvr>
    <a:masterClrMapping/>
  </p:clrMapOvr>
</p:sld>
</file>

<file path=ppt/theme/theme1.xml><?xml version="1.0" encoding="utf-8"?>
<a:theme xmlns:a="http://schemas.openxmlformats.org/drawingml/2006/main" name="HGAC Design Template">
  <a:themeElements>
    <a:clrScheme name="HGAC-palette">
      <a:dk1>
        <a:srgbClr val="002F47"/>
      </a:dk1>
      <a:lt1>
        <a:sysClr val="window" lastClr="FFFFFF"/>
      </a:lt1>
      <a:dk2>
        <a:srgbClr val="055873"/>
      </a:dk2>
      <a:lt2>
        <a:srgbClr val="25B5AF"/>
      </a:lt2>
      <a:accent1>
        <a:srgbClr val="C6093B"/>
      </a:accent1>
      <a:accent2>
        <a:srgbClr val="002F47"/>
      </a:accent2>
      <a:accent3>
        <a:srgbClr val="055873"/>
      </a:accent3>
      <a:accent4>
        <a:srgbClr val="7AB66F"/>
      </a:accent4>
      <a:accent5>
        <a:srgbClr val="25B5AF"/>
      </a:accent5>
      <a:accent6>
        <a:srgbClr val="EF9021"/>
      </a:accent6>
      <a:hlink>
        <a:srgbClr val="002F47"/>
      </a:hlink>
      <a:folHlink>
        <a:srgbClr val="B4B4B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742EABF-17BC-4D66-8783-4E79086EF9D6}" vid="{9A53EECE-0FBB-4165-999E-66EB1297A2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2333674BEE56124AAD970D40F8FDF221" ma:contentTypeVersion="11" ma:contentTypeDescription="Create a new document." ma:contentTypeScope="" ma:versionID="ebcb8d948eae11d6bc209294f6d5fcd6">
  <xsd:schema xmlns:xsd="http://www.w3.org/2001/XMLSchema" xmlns:xs="http://www.w3.org/2001/XMLSchema" xmlns:p="http://schemas.microsoft.com/office/2006/metadata/properties" xmlns:ns2="b4015ea8-92c2-4515-89dc-d0cebe6a6e7e" targetNamespace="http://schemas.microsoft.com/office/2006/metadata/properties" ma:root="true" ma:fieldsID="7967772d9888afd00a7637a4fb2287da" ns2:_="">
    <xsd:import namespace="b4015ea8-92c2-4515-89dc-d0cebe6a6e7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015ea8-92c2-4515-89dc-d0cebe6a6e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E4A448E-E95B-46D7-AE22-F7E0B4025012}"/>
</file>

<file path=customXml/itemProps2.xml><?xml version="1.0" encoding="utf-8"?>
<ds:datastoreItem xmlns:ds="http://schemas.openxmlformats.org/officeDocument/2006/customXml" ds:itemID="{4C1010E8-9E0F-4E7F-B18F-1341361BAEB3}"/>
</file>

<file path=customXml/itemProps3.xml><?xml version="1.0" encoding="utf-8"?>
<ds:datastoreItem xmlns:ds="http://schemas.openxmlformats.org/officeDocument/2006/customXml" ds:itemID="{87B775FC-6473-4F4F-9BB2-D7CECF127686}"/>
</file>

<file path=customXml/itemProps4.xml><?xml version="1.0" encoding="utf-8"?>
<ds:datastoreItem xmlns:ds="http://schemas.openxmlformats.org/officeDocument/2006/customXml" ds:itemID="{D518C937-0146-48C4-A603-AAD299F2BFF1}"/>
</file>

<file path=docProps/app.xml><?xml version="1.0" encoding="utf-8"?>
<Properties xmlns="http://schemas.openxmlformats.org/officeDocument/2006/extended-properties" xmlns:vt="http://schemas.openxmlformats.org/officeDocument/2006/docPropsVTypes">
  <TotalTime>70</TotalTime>
  <Words>980</Words>
  <Application>Microsoft Office PowerPoint</Application>
  <PresentationFormat>Widescreen</PresentationFormat>
  <Paragraphs>93</Paragraphs>
  <Slides>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Courier New</vt:lpstr>
      <vt:lpstr>Futura Md BT</vt:lpstr>
      <vt:lpstr>Futura-Bold</vt:lpstr>
      <vt:lpstr>Wingdings</vt:lpstr>
      <vt:lpstr>HGAC Design Template</vt:lpstr>
      <vt:lpstr>H-GAC Clean Vehicles and Buy America</vt:lpstr>
      <vt:lpstr>H-GAC Funding Assistance: Clean Vehicles Program</vt:lpstr>
      <vt:lpstr>Clean Vehicles Program</vt:lpstr>
      <vt:lpstr>Buy America Act</vt:lpstr>
      <vt:lpstr>Our Response</vt:lpstr>
      <vt:lpstr>H-GAC’s Strategies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H-GAC Clean Vehicles and Buy America</dc:title>
  <dc:creator>Washington, Gilbert</dc:creator>
  <cp:lastModifiedBy>Washington, Gilbert</cp:lastModifiedBy>
  <cp:revision>1</cp:revision>
  <dcterms:created xsi:type="dcterms:W3CDTF">2021-08-10T21:39:52Z</dcterms:created>
  <dcterms:modified xsi:type="dcterms:W3CDTF">2021-08-10T22:50:14Z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0x0101002333674BEE56124AAD970D40F8FDF221</vt:lpwstr>
  </property>
  <property fmtid="{D5CDD505-2E9C-101B-9397-08002B2CF9AE}" pid="3" name="_dlc_DocIdItemGuid">
    <vt:lpwstr>475af2ca-3468-48f1-be06-1c63f574c13f</vt:lpwstr>
  </property>
  <property fmtid="{D5CDD505-2E9C-101B-9397-08002B2CF9AE}" pid="4" name="Order">
    <vt:r8>853700</vt:r8>
  </property>
</Properties>
</file>