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0" r:id="rId4"/>
  </p:sldMasterIdLst>
  <p:notesMasterIdLst>
    <p:notesMasterId r:id="rId12"/>
  </p:notesMasterIdLst>
  <p:handoutMasterIdLst>
    <p:handoutMasterId r:id="rId13"/>
  </p:handoutMasterIdLst>
  <p:sldIdLst>
    <p:sldId id="256" r:id="rId5"/>
    <p:sldId id="321" r:id="rId6"/>
    <p:sldId id="351" r:id="rId7"/>
    <p:sldId id="345" r:id="rId8"/>
    <p:sldId id="350" r:id="rId9"/>
    <p:sldId id="348" r:id="rId10"/>
    <p:sldId id="342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a Bluestein" initials="LB" lastIdx="4" clrIdx="0"/>
  <p:cmAuthor id="1" name="Ellen Bourbon" initials="EB" lastIdx="1" clrIdx="1"/>
  <p:cmAuthor id="2" name="Linda Bluestein" initials="LRB" lastIdx="5" clrIdx="2"/>
  <p:cmAuthor id="3" name="Yue Zhang" initials="YZ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0" autoAdjust="0"/>
    <p:restoredTop sz="87857" autoAdjust="0"/>
  </p:normalViewPr>
  <p:slideViewPr>
    <p:cSldViewPr>
      <p:cViewPr varScale="1">
        <p:scale>
          <a:sx n="109" d="100"/>
          <a:sy n="109" d="100"/>
        </p:scale>
        <p:origin x="157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9BFDE0-978E-4289-AD51-52B04A46A0D8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4BD5CFB-7C9A-4DB4-A045-6FCFF1DD5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36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93DF36-D515-496E-B13D-D3DBC280ACC9}" type="datetimeFigureOut">
              <a:rPr lang="en-US" smtClean="0"/>
              <a:pPr/>
              <a:t>2/28/2022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DF5925-E2B4-4FC0-8D36-67EEFC2915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3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1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65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DD39B8-CD79-4742-AC6D-798D985A1755}" type="datetime1">
              <a:rPr lang="en-US" smtClean="0"/>
              <a:pPr/>
              <a:t>2/28/2022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333F-93BD-4CD5-9D28-CDCCBED37B74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01A7250-D4E3-4EA7-AB87-C649A9652237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C87E-E994-46BF-BEB2-D6DB02528FB2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EF5D-45D8-4895-8395-F75B1E421583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B7508FC-C090-414D-A388-4F2CC23C146B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92E1ED-A87D-44AB-95F7-1DB4FE979DA8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4C08-A1FA-4CB0-8490-BEC5EA01C8A9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0B5F-D4A8-4602-ADA2-D8C6FEA635FF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17AD-3CFD-40F0-9B25-298C163CBE56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6C0EAD6-1C38-4566-AD4C-F00C50725F14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9125E1-5D80-4770-8FB9-5EB5B475D5B7}" type="datetime1">
              <a:rPr lang="en-US" smtClean="0"/>
              <a:pPr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2819400"/>
            <a:ext cx="8229600" cy="31242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Houston-Galveston </a:t>
            </a:r>
            <a:br>
              <a:rPr lang="en-US" sz="3600" dirty="0"/>
            </a:br>
            <a:r>
              <a:rPr lang="en-US" sz="3600" u="sng" dirty="0"/>
              <a:t>Clean cities Coalition</a:t>
            </a:r>
            <a:br>
              <a:rPr lang="en-US" sz="3600" dirty="0"/>
            </a:br>
            <a:r>
              <a:rPr lang="en-US" sz="3600" dirty="0"/>
              <a:t>QUARTERLY MEETING</a:t>
            </a: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2438400" y="6183868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March 1</a:t>
            </a:r>
            <a:r>
              <a:rPr lang="en-US" sz="2000" baseline="30000" dirty="0"/>
              <a:t>st</a:t>
            </a:r>
            <a:r>
              <a:rPr lang="en-US" sz="2000" dirty="0"/>
              <a:t>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743200" y="1600200"/>
            <a:ext cx="5715000" cy="1524000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3" rIns="123536" bIns="87343" numCol="1" spcCol="1270" anchor="ctr" anchorCtr="0">
            <a:noAutofit/>
          </a:bodyPr>
          <a:lstStyle/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/>
              <a:t>Andrew DeCandis, Planner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/>
              <a:t>Ben Finley, Program Coordinator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/>
              <a:t>Gilbert Washington, Program Coordinator</a:t>
            </a:r>
          </a:p>
        </p:txBody>
      </p:sp>
      <p:sp>
        <p:nvSpPr>
          <p:cNvPr id="6" name="Freeform 5"/>
          <p:cNvSpPr/>
          <p:nvPr/>
        </p:nvSpPr>
        <p:spPr>
          <a:xfrm>
            <a:off x="304800" y="1934964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 dirty="0">
                <a:latin typeface="+mj-lt"/>
              </a:rPr>
              <a:t>Houston-Galveston Clean Cities Coalition</a:t>
            </a:r>
          </a:p>
        </p:txBody>
      </p:sp>
      <p:sp>
        <p:nvSpPr>
          <p:cNvPr id="7" name="Freeform 6"/>
          <p:cNvSpPr/>
          <p:nvPr/>
        </p:nvSpPr>
        <p:spPr>
          <a:xfrm>
            <a:off x="2743200" y="3429000"/>
            <a:ext cx="5715000" cy="1219200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2" rIns="123536" bIns="87343" numCol="2" spcCol="1270" anchor="ctr" anchorCtr="0">
            <a:no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550" b="1" dirty="0">
              <a:latin typeface="+mj-lt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550" b="1" dirty="0">
                <a:latin typeface="+mj-lt"/>
              </a:rPr>
              <a:t>Chair</a:t>
            </a:r>
            <a:r>
              <a:rPr lang="en-US" sz="1550" dirty="0">
                <a:latin typeface="+mj-lt"/>
              </a:rPr>
              <a:t> – Chris George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550" b="1" dirty="0">
                <a:latin typeface="+mj-lt"/>
              </a:rPr>
              <a:t>Vice Chair </a:t>
            </a:r>
            <a:r>
              <a:rPr lang="en-US" sz="1550" dirty="0">
                <a:latin typeface="+mj-lt"/>
              </a:rPr>
              <a:t>– Vincent Sanders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40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400" dirty="0">
              <a:latin typeface="+mj-lt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30414" y="3611364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 dirty="0">
                <a:latin typeface="+mj-lt"/>
              </a:rPr>
              <a:t> 2021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dirty="0">
                <a:latin typeface="+mj-lt"/>
              </a:rPr>
              <a:t>Board Officers</a:t>
            </a:r>
            <a:endParaRPr lang="en-US" sz="1900" b="1" kern="1200" dirty="0">
              <a:latin typeface="+mj-lt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2743200" y="5264943"/>
            <a:ext cx="5806440" cy="1059657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2" rIns="123536" bIns="87343" numCol="1" spcCol="1270" anchor="ctr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900" i="1" dirty="0">
                <a:latin typeface="+mj-lt"/>
              </a:rPr>
              <a:t>Attending in person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900" i="1" kern="1200" dirty="0">
                <a:latin typeface="+mj-lt"/>
              </a:rPr>
              <a:t>Attending via conference call</a:t>
            </a:r>
          </a:p>
        </p:txBody>
      </p:sp>
      <p:sp>
        <p:nvSpPr>
          <p:cNvPr id="10" name="Freeform 9"/>
          <p:cNvSpPr/>
          <p:nvPr/>
        </p:nvSpPr>
        <p:spPr>
          <a:xfrm>
            <a:off x="304800" y="5367535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dirty="0">
                <a:latin typeface="+mj-lt"/>
              </a:rPr>
              <a:t>Stakeholders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Officers and Advisory Board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990600" y="1905000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/>
              <a:t>Officer Election and Advisory Board</a:t>
            </a:r>
          </a:p>
        </p:txBody>
      </p:sp>
      <p:sp>
        <p:nvSpPr>
          <p:cNvPr id="8" name="Freeform 7"/>
          <p:cNvSpPr/>
          <p:nvPr/>
        </p:nvSpPr>
        <p:spPr>
          <a:xfrm>
            <a:off x="990600" y="2251617"/>
            <a:ext cx="7391399" cy="3691983"/>
          </a:xfrm>
          <a:custGeom>
            <a:avLst/>
            <a:gdLst>
              <a:gd name="connsiteX0" fmla="*/ 0 w 7391399"/>
              <a:gd name="connsiteY0" fmla="*/ 0 h 727928"/>
              <a:gd name="connsiteX1" fmla="*/ 7391399 w 7391399"/>
              <a:gd name="connsiteY1" fmla="*/ 0 h 727928"/>
              <a:gd name="connsiteX2" fmla="*/ 7391399 w 7391399"/>
              <a:gd name="connsiteY2" fmla="*/ 727928 h 727928"/>
              <a:gd name="connsiteX3" fmla="*/ 0 w 7391399"/>
              <a:gd name="connsiteY3" fmla="*/ 727928 h 727928"/>
              <a:gd name="connsiteX4" fmla="*/ 0 w 7391399"/>
              <a:gd name="connsiteY4" fmla="*/ 0 h 72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727928">
                <a:moveTo>
                  <a:pt x="0" y="0"/>
                </a:moveTo>
                <a:lnTo>
                  <a:pt x="7391399" y="0"/>
                </a:lnTo>
                <a:lnTo>
                  <a:pt x="7391399" y="727928"/>
                </a:lnTo>
                <a:lnTo>
                  <a:pt x="0" y="7279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1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Officers 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Elected by stakeholders. 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Chair meetings and advise on overall operations of the Coalition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Vice Chair chairs the meeting when Chair is absent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Advisory Board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An informal group of stakeholder volunteers who can meet periodically to discuss upcoming Coalition meetings and activities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Advisors will: </a:t>
            </a:r>
          </a:p>
          <a:p>
            <a:pPr marL="1085850" lvl="3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Participate in periodic short conference calls to discuss coalition business and assist with the general direction of the Coalition </a:t>
            </a:r>
          </a:p>
          <a:p>
            <a:pPr marL="1085850" lvl="3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Help make suggestions for meeting and workshop topics and presentations</a:t>
            </a:r>
          </a:p>
          <a:p>
            <a:pPr marL="1085850" lvl="3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Have influence on the direction of the Coalition</a:t>
            </a:r>
          </a:p>
        </p:txBody>
      </p:sp>
    </p:spTree>
    <p:extLst>
      <p:ext uri="{BB962C8B-B14F-4D97-AF65-F5344CB8AC3E}">
        <p14:creationId xmlns:p14="http://schemas.microsoft.com/office/powerpoint/2010/main" val="265206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2022 Officer/Advisory Recruiting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9575" y="3200400"/>
            <a:ext cx="8153400" cy="3657600"/>
          </a:xfrm>
        </p:spPr>
        <p:txBody>
          <a:bodyPr numCol="1">
            <a:normAutofit fontScale="62500" lnSpcReduction="20000"/>
          </a:bodyPr>
          <a:lstStyle/>
          <a:p>
            <a:pPr marL="0" indent="0">
              <a:buNone/>
            </a:pPr>
            <a:r>
              <a:rPr lang="en-US" sz="3200" b="1" dirty="0"/>
              <a:t>Coalition Officers</a:t>
            </a:r>
          </a:p>
          <a:p>
            <a:r>
              <a:rPr lang="en-US" sz="2800" dirty="0"/>
              <a:t>Chair – </a:t>
            </a:r>
          </a:p>
          <a:p>
            <a:r>
              <a:rPr lang="en-US" sz="2800" dirty="0"/>
              <a:t>Vice Chair – </a:t>
            </a:r>
          </a:p>
          <a:p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Advisory Committee Members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   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   </a:t>
            </a:r>
          </a:p>
          <a:p>
            <a:endParaRPr lang="en-US" sz="3200" b="1" dirty="0"/>
          </a:p>
        </p:txBody>
      </p:sp>
      <p:sp>
        <p:nvSpPr>
          <p:cNvPr id="5" name="Freeform 4"/>
          <p:cNvSpPr/>
          <p:nvPr/>
        </p:nvSpPr>
        <p:spPr>
          <a:xfrm>
            <a:off x="990600" y="1627909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/>
              <a:t>Officer Election and Advisory Board Volunteers</a:t>
            </a:r>
          </a:p>
        </p:txBody>
      </p:sp>
      <p:sp>
        <p:nvSpPr>
          <p:cNvPr id="6" name="Freeform 5"/>
          <p:cNvSpPr/>
          <p:nvPr/>
        </p:nvSpPr>
        <p:spPr>
          <a:xfrm>
            <a:off x="990600" y="1974526"/>
            <a:ext cx="7391399" cy="643983"/>
          </a:xfrm>
          <a:custGeom>
            <a:avLst/>
            <a:gdLst>
              <a:gd name="connsiteX0" fmla="*/ 0 w 7391399"/>
              <a:gd name="connsiteY0" fmla="*/ 0 h 727928"/>
              <a:gd name="connsiteX1" fmla="*/ 7391399 w 7391399"/>
              <a:gd name="connsiteY1" fmla="*/ 0 h 727928"/>
              <a:gd name="connsiteX2" fmla="*/ 7391399 w 7391399"/>
              <a:gd name="connsiteY2" fmla="*/ 727928 h 727928"/>
              <a:gd name="connsiteX3" fmla="*/ 0 w 7391399"/>
              <a:gd name="connsiteY3" fmla="*/ 727928 h 727928"/>
              <a:gd name="connsiteX4" fmla="*/ 0 w 7391399"/>
              <a:gd name="connsiteY4" fmla="*/ 0 h 72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727928">
                <a:moveTo>
                  <a:pt x="0" y="0"/>
                </a:moveTo>
                <a:lnTo>
                  <a:pt x="7391399" y="0"/>
                </a:lnTo>
                <a:lnTo>
                  <a:pt x="7391399" y="727928"/>
                </a:lnTo>
                <a:lnTo>
                  <a:pt x="0" y="7279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1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Officers chair meetings and advise on overall operations of the Coalition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Advisory Board representatives are elected from each alt. fuel category, fleets, and those interested in idling issues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990600" y="1981200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>
                <a:latin typeface="+mj-lt"/>
              </a:rPr>
              <a:t>W</a:t>
            </a:r>
            <a:r>
              <a:rPr lang="en-US" sz="1600" b="1" dirty="0">
                <a:latin typeface="+mj-lt"/>
              </a:rPr>
              <a:t>hat We Offer				What We Expect</a:t>
            </a:r>
            <a:endParaRPr lang="en-US" sz="1600" b="1" kern="1200" dirty="0">
              <a:latin typeface="+mj-lt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990600" y="2327817"/>
            <a:ext cx="7391399" cy="948783"/>
          </a:xfrm>
          <a:custGeom>
            <a:avLst/>
            <a:gdLst>
              <a:gd name="connsiteX0" fmla="*/ 0 w 7391399"/>
              <a:gd name="connsiteY0" fmla="*/ 0 h 579161"/>
              <a:gd name="connsiteX1" fmla="*/ 7391399 w 7391399"/>
              <a:gd name="connsiteY1" fmla="*/ 0 h 579161"/>
              <a:gd name="connsiteX2" fmla="*/ 7391399 w 7391399"/>
              <a:gd name="connsiteY2" fmla="*/ 579161 h 579161"/>
              <a:gd name="connsiteX3" fmla="*/ 0 w 7391399"/>
              <a:gd name="connsiteY3" fmla="*/ 579161 h 579161"/>
              <a:gd name="connsiteX4" fmla="*/ 0 w 7391399"/>
              <a:gd name="connsiteY4" fmla="*/ 0 h 579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579161">
                <a:moveTo>
                  <a:pt x="0" y="0"/>
                </a:moveTo>
                <a:lnTo>
                  <a:pt x="7391399" y="0"/>
                </a:lnTo>
                <a:lnTo>
                  <a:pt x="7391399" y="579161"/>
                </a:lnTo>
                <a:lnTo>
                  <a:pt x="0" y="5791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2" spcCol="1270" anchor="t" anchorCtr="0">
            <a:noAutofit/>
          </a:bodyPr>
          <a:lstStyle/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kern="1200" dirty="0">
                <a:latin typeface="+mj-lt"/>
              </a:rPr>
              <a:t>Networking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Marketing opportunities (email campaigns, website)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Funding information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latin typeface="+mj-lt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Membership Agreement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Annual Survey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Attend meetings and provide input to Annual Operating Plan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kern="1200" dirty="0">
              <a:latin typeface="+mj-lt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990600" y="3886200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>
                <a:latin typeface="+mj-lt"/>
              </a:rPr>
              <a:t>W</a:t>
            </a:r>
            <a:r>
              <a:rPr lang="en-US" sz="1600" b="1" dirty="0">
                <a:latin typeface="+mj-lt"/>
              </a:rPr>
              <a:t>hat National CC Offers			What They Expect</a:t>
            </a:r>
            <a:endParaRPr lang="en-US" sz="1600" b="1" kern="1200" dirty="0">
              <a:latin typeface="+mj-lt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990600" y="4232817"/>
            <a:ext cx="7391399" cy="948783"/>
          </a:xfrm>
          <a:custGeom>
            <a:avLst/>
            <a:gdLst>
              <a:gd name="connsiteX0" fmla="*/ 0 w 7391399"/>
              <a:gd name="connsiteY0" fmla="*/ 0 h 579161"/>
              <a:gd name="connsiteX1" fmla="*/ 7391399 w 7391399"/>
              <a:gd name="connsiteY1" fmla="*/ 0 h 579161"/>
              <a:gd name="connsiteX2" fmla="*/ 7391399 w 7391399"/>
              <a:gd name="connsiteY2" fmla="*/ 579161 h 579161"/>
              <a:gd name="connsiteX3" fmla="*/ 0 w 7391399"/>
              <a:gd name="connsiteY3" fmla="*/ 579161 h 579161"/>
              <a:gd name="connsiteX4" fmla="*/ 0 w 7391399"/>
              <a:gd name="connsiteY4" fmla="*/ 0 h 579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579161">
                <a:moveTo>
                  <a:pt x="0" y="0"/>
                </a:moveTo>
                <a:lnTo>
                  <a:pt x="7391399" y="0"/>
                </a:lnTo>
                <a:lnTo>
                  <a:pt x="7391399" y="579161"/>
                </a:lnTo>
                <a:lnTo>
                  <a:pt x="0" y="5791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2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Educational tools and resources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Information and news about alt fuels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Information about funding opportunities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Annual Operating Plan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latin typeface="+mj-lt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latin typeface="+mj-lt"/>
            </a:endParaRPr>
          </a:p>
          <a:p>
            <a:pPr marL="0" lvl="1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endParaRPr lang="en-US" sz="1600" dirty="0">
              <a:latin typeface="+mj-lt"/>
            </a:endParaRP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Outreach to local alt fuel users and stakeholders (meetings, events, etc.)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Quarterly Fuel Price Report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Annual Survey</a:t>
            </a:r>
            <a:endParaRPr lang="en-US" sz="1600" dirty="0">
              <a:latin typeface="+mj-lt"/>
            </a:endParaRP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endParaRPr lang="en-US" sz="1600" dirty="0">
              <a:latin typeface="+mj-lt"/>
            </a:endParaRPr>
          </a:p>
          <a:p>
            <a:pPr marL="0" lvl="1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67731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2022 Quarterly Meeting 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 numCol="1">
            <a:normAutofit/>
          </a:bodyPr>
          <a:lstStyle/>
          <a:p>
            <a:pPr lvl="1"/>
            <a:endParaRPr lang="en-US" sz="2800" dirty="0"/>
          </a:p>
          <a:p>
            <a:pPr lvl="1"/>
            <a:r>
              <a:rPr lang="en-US" sz="2800" dirty="0"/>
              <a:t>March 1</a:t>
            </a:r>
            <a:r>
              <a:rPr lang="en-US" sz="2800" baseline="30000" dirty="0"/>
              <a:t>st</a:t>
            </a:r>
            <a:r>
              <a:rPr lang="en-US" sz="2800" dirty="0"/>
              <a:t>    		9:30-11am</a:t>
            </a:r>
            <a:endParaRPr lang="en-US" sz="3200" dirty="0"/>
          </a:p>
          <a:p>
            <a:pPr lvl="1"/>
            <a:r>
              <a:rPr lang="en-US" sz="2800" dirty="0"/>
              <a:t>May 10</a:t>
            </a:r>
            <a:r>
              <a:rPr lang="en-US" sz="2800" baseline="30000" dirty="0"/>
              <a:t>th</a:t>
            </a:r>
            <a:r>
              <a:rPr lang="en-US" sz="2800" dirty="0"/>
              <a:t>  		9:30-11am</a:t>
            </a:r>
            <a:endParaRPr lang="en-US" sz="3200" dirty="0"/>
          </a:p>
          <a:p>
            <a:pPr lvl="1"/>
            <a:r>
              <a:rPr lang="en-US" sz="2800" dirty="0"/>
              <a:t>August 9</a:t>
            </a:r>
            <a:r>
              <a:rPr lang="en-US" sz="2800" baseline="30000" dirty="0"/>
              <a:t>th</a:t>
            </a:r>
            <a:r>
              <a:rPr lang="en-US" sz="2800" dirty="0"/>
              <a:t>  		9:30-11am</a:t>
            </a:r>
            <a:endParaRPr lang="en-US" sz="3200" dirty="0"/>
          </a:p>
          <a:p>
            <a:pPr lvl="1"/>
            <a:r>
              <a:rPr lang="en-US" sz="2800" dirty="0"/>
              <a:t>November 8</a:t>
            </a:r>
            <a:r>
              <a:rPr lang="en-US" sz="2800" baseline="30000" dirty="0"/>
              <a:t>th</a:t>
            </a:r>
            <a:r>
              <a:rPr lang="en-US" sz="2800" dirty="0"/>
              <a:t> 		9:30-11am</a:t>
            </a:r>
            <a:endParaRPr lang="en-US" sz="3200" dirty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Thank You!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33674BEE56124AAD970D40F8FDF221" ma:contentTypeVersion="11" ma:contentTypeDescription="Create a new document." ma:contentTypeScope="" ma:versionID="ebcb8d948eae11d6bc209294f6d5fcd6">
  <xsd:schema xmlns:xsd="http://www.w3.org/2001/XMLSchema" xmlns:xs="http://www.w3.org/2001/XMLSchema" xmlns:p="http://schemas.microsoft.com/office/2006/metadata/properties" xmlns:ns2="b4015ea8-92c2-4515-89dc-d0cebe6a6e7e" targetNamespace="http://schemas.microsoft.com/office/2006/metadata/properties" ma:root="true" ma:fieldsID="7967772d9888afd00a7637a4fb2287da" ns2:_="">
    <xsd:import namespace="b4015ea8-92c2-4515-89dc-d0cebe6a6e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015ea8-92c2-4515-89dc-d0cebe6a6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7D9297-BAC1-4638-8B0F-792F8096CE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0FB7000-F937-4EC5-995D-97DA3D865B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015ea8-92c2-4515-89dc-d0cebe6a6e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D5A02E-FC5A-4628-8450-51D6F0FF081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9591</TotalTime>
  <Words>322</Words>
  <Application>Microsoft Office PowerPoint</Application>
  <PresentationFormat>On-screen Show (4:3)</PresentationFormat>
  <Paragraphs>80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Tw Cen MT</vt:lpstr>
      <vt:lpstr>Wingdings</vt:lpstr>
      <vt:lpstr>Wingdings 2</vt:lpstr>
      <vt:lpstr>Median</vt:lpstr>
      <vt:lpstr>Houston-Galveston  Clean cities Coalition QUARTERLY MEETING   </vt:lpstr>
      <vt:lpstr>Introductions</vt:lpstr>
      <vt:lpstr>Officers and Advisory Board</vt:lpstr>
      <vt:lpstr>2022 Officer/Advisory Recruiting</vt:lpstr>
      <vt:lpstr>Expectations</vt:lpstr>
      <vt:lpstr>2022 Quarterly Meeting Schedule</vt:lpstr>
      <vt:lpstr>Thank You!</vt:lpstr>
    </vt:vector>
  </TitlesOfParts>
  <Company>New West Technologies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 for Clean Cities Coalition Re-designation Webinars</dc:title>
  <dc:subject>Template for Clean Cities coalitions to create presentations for re-designation Webinars</dc:subject>
  <dc:creator>Ellen Bourbon</dc:creator>
  <cp:lastModifiedBy>DeCandis, Andrew</cp:lastModifiedBy>
  <cp:revision>659</cp:revision>
  <cp:lastPrinted>2014-08-08T14:33:49Z</cp:lastPrinted>
  <dcterms:created xsi:type="dcterms:W3CDTF">2010-08-13T14:26:26Z</dcterms:created>
  <dcterms:modified xsi:type="dcterms:W3CDTF">2022-03-01T01:54:02Z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0x0101002333674BEE56124AAD970D40F8FDF221</vt:lpwstr>
  </property>
  <property fmtid="{D5CDD505-2E9C-101B-9397-08002B2CF9AE}" pid="3" name="_dlc_DocIdItemGuid">
    <vt:lpwstr>53240538-308e-430c-b8de-4f251f2ad78f</vt:lpwstr>
  </property>
</Properties>
</file>