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60" r:id="rId4"/>
  </p:sldMasterIdLst>
  <p:notesMasterIdLst>
    <p:notesMasterId r:id="rId12"/>
  </p:notesMasterIdLst>
  <p:handoutMasterIdLst>
    <p:handoutMasterId r:id="rId13"/>
  </p:handoutMasterIdLst>
  <p:sldIdLst>
    <p:sldId id="256" r:id="rId5"/>
    <p:sldId id="351" r:id="rId6"/>
    <p:sldId id="321" r:id="rId7"/>
    <p:sldId id="363" r:id="rId8"/>
    <p:sldId id="366" r:id="rId9"/>
    <p:sldId id="348" r:id="rId10"/>
    <p:sldId id="342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nda Bluestein" initials="LB" lastIdx="4" clrIdx="0"/>
  <p:cmAuthor id="1" name="Ellen Bourbon" initials="EB" lastIdx="1" clrIdx="1"/>
  <p:cmAuthor id="2" name="Linda Bluestein" initials="LRB" lastIdx="5" clrIdx="2"/>
  <p:cmAuthor id="3" name="Yue Zhang" initials="YZ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0" autoAdjust="0"/>
    <p:restoredTop sz="87857" autoAdjust="0"/>
  </p:normalViewPr>
  <p:slideViewPr>
    <p:cSldViewPr>
      <p:cViewPr varScale="1">
        <p:scale>
          <a:sx n="111" d="100"/>
          <a:sy n="111" d="100"/>
        </p:scale>
        <p:origin x="151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9BFDE0-978E-4289-AD51-52B04A46A0D8}" type="datetimeFigureOut">
              <a:rPr lang="en-US" smtClean="0"/>
              <a:pPr/>
              <a:t>11/9/2021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4BD5CFB-7C9A-4DB4-A045-6FCFF1DD50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3361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B93DF36-D515-496E-B13D-D3DBC280ACC9}" type="datetimeFigureOut">
              <a:rPr lang="en-US" smtClean="0"/>
              <a:pPr/>
              <a:t>11/8/2021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0DF5925-E2B4-4FC0-8D36-67EEFC2915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536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F5925-E2B4-4FC0-8D36-67EEFC29154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71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F5925-E2B4-4FC0-8D36-67EEFC29154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565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F5925-E2B4-4FC0-8D36-67EEFC29154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6044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0DF5925-E2B4-4FC0-8D36-67EEFC29154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9006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FDD39B8-CD79-4742-AC6D-798D985A1755}" type="datetime1">
              <a:rPr lang="en-US" smtClean="0"/>
              <a:pPr/>
              <a:t>11/8/2021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333F-93BD-4CD5-9D28-CDCCBED37B74}" type="datetime1">
              <a:rPr lang="en-US" smtClean="0"/>
              <a:pPr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01A7250-D4E3-4EA7-AB87-C649A9652237}" type="datetime1">
              <a:rPr lang="en-US" smtClean="0"/>
              <a:pPr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4C87E-E994-46BF-BEB2-D6DB02528FB2}" type="datetime1">
              <a:rPr lang="en-US" smtClean="0"/>
              <a:pPr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2EF5D-45D8-4895-8395-F75B1E421583}" type="datetime1">
              <a:rPr lang="en-US" smtClean="0"/>
              <a:pPr/>
              <a:t>11/8/2021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B7508FC-C090-414D-A388-4F2CC23C146B}" type="datetime1">
              <a:rPr lang="en-US" smtClean="0"/>
              <a:pPr/>
              <a:t>11/8/2021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692E1ED-A87D-44AB-95F7-1DB4FE979DA8}" type="datetime1">
              <a:rPr lang="en-US" smtClean="0"/>
              <a:pPr/>
              <a:t>11/8/2021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4C08-A1FA-4CB0-8490-BEC5EA01C8A9}" type="datetime1">
              <a:rPr lang="en-US" smtClean="0"/>
              <a:pPr/>
              <a:t>11/8/2021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C0B5F-D4A8-4602-ADA2-D8C6FEA635FF}" type="datetime1">
              <a:rPr lang="en-US" smtClean="0"/>
              <a:pPr/>
              <a:t>11/8/2021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17AD-3CFD-40F0-9B25-298C163CBE56}" type="datetime1">
              <a:rPr lang="en-US" smtClean="0"/>
              <a:pPr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6C0EAD6-1C38-4566-AD4C-F00C50725F14}" type="datetime1">
              <a:rPr lang="en-US" smtClean="0"/>
              <a:pPr/>
              <a:t>11/8/2021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29125E1-5D80-4770-8FB9-5EB5B475D5B7}" type="datetime1">
              <a:rPr lang="en-US" smtClean="0"/>
              <a:pPr/>
              <a:t>11/8/2021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inrix.com/learn/webinar-2021-infrastructure-bill-analysis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Charlie.Beckman@lightningemotors.com" TargetMode="External"/><Relationship Id="rId4" Type="http://schemas.openxmlformats.org/officeDocument/2006/relationships/hyperlink" Target="mailto:susan@s3-services.com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8400" y="2819400"/>
            <a:ext cx="8229600" cy="31242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Houston-Galveston </a:t>
            </a:r>
            <a:br>
              <a:rPr lang="en-US" sz="3600" dirty="0"/>
            </a:br>
            <a:r>
              <a:rPr lang="en-US" sz="3600" u="sng" dirty="0"/>
              <a:t>Clean cities Coalition</a:t>
            </a:r>
            <a:br>
              <a:rPr lang="en-US" sz="3600" dirty="0"/>
            </a:br>
            <a:r>
              <a:rPr lang="en-US" sz="3600" dirty="0"/>
              <a:t>QUARTERLY MEETING</a:t>
            </a:r>
            <a:br>
              <a:rPr lang="en-US" sz="3600" dirty="0"/>
            </a:br>
            <a:br>
              <a:rPr lang="en-US" sz="3600" dirty="0"/>
            </a:br>
            <a:br>
              <a:rPr lang="en-US" sz="3600" dirty="0"/>
            </a:b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2438400" y="6183868"/>
            <a:ext cx="243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November 9</a:t>
            </a:r>
            <a:r>
              <a:rPr lang="en-US" sz="2000" baseline="30000" dirty="0"/>
              <a:t>th</a:t>
            </a:r>
            <a:r>
              <a:rPr lang="en-US" sz="2000" dirty="0"/>
              <a:t> 2021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Meeting Agenda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533400" y="1676400"/>
            <a:ext cx="8077200" cy="4876800"/>
          </a:xfrm>
          <a:custGeom>
            <a:avLst/>
            <a:gdLst>
              <a:gd name="connsiteX0" fmla="*/ 0 w 7391399"/>
              <a:gd name="connsiteY0" fmla="*/ 0 h 727928"/>
              <a:gd name="connsiteX1" fmla="*/ 7391399 w 7391399"/>
              <a:gd name="connsiteY1" fmla="*/ 0 h 727928"/>
              <a:gd name="connsiteX2" fmla="*/ 7391399 w 7391399"/>
              <a:gd name="connsiteY2" fmla="*/ 727928 h 727928"/>
              <a:gd name="connsiteX3" fmla="*/ 0 w 7391399"/>
              <a:gd name="connsiteY3" fmla="*/ 727928 h 727928"/>
              <a:gd name="connsiteX4" fmla="*/ 0 w 7391399"/>
              <a:gd name="connsiteY4" fmla="*/ 0 h 727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91399" h="727928">
                <a:moveTo>
                  <a:pt x="0" y="0"/>
                </a:moveTo>
                <a:lnTo>
                  <a:pt x="7391399" y="0"/>
                </a:lnTo>
                <a:lnTo>
                  <a:pt x="7391399" y="727928"/>
                </a:lnTo>
                <a:lnTo>
                  <a:pt x="0" y="72792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34677" tIns="20320" rIns="113792" bIns="20320" numCol="1" spcCol="1270" anchor="t" anchorCtr="0">
            <a:no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US" dirty="0"/>
              <a:t>Introductions</a:t>
            </a:r>
            <a:endParaRPr lang="en-US" sz="2000" i="1" dirty="0"/>
          </a:p>
          <a:p>
            <a:pPr marL="342900" lvl="0" indent="-342900">
              <a:buFont typeface="+mj-lt"/>
              <a:buAutoNum type="arabicPeriod"/>
            </a:pPr>
            <a:endParaRPr lang="en-US" sz="2000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The Lion Electric Company – Maria Brown, Lion Electric Company</a:t>
            </a:r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Bus Inventory Report – </a:t>
            </a:r>
            <a:r>
              <a:rPr lang="en-US" i="1" dirty="0"/>
              <a:t>Cameron Stawicki, H-GAC</a:t>
            </a:r>
            <a:endParaRPr lang="en-US" sz="2000" i="1" dirty="0"/>
          </a:p>
          <a:p>
            <a:pPr marL="342900" lvl="0" indent="-342900">
              <a:buFont typeface="+mj-lt"/>
              <a:buAutoNum type="arabicPeriod"/>
            </a:pPr>
            <a:endParaRPr lang="en-US" sz="2000" i="1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Current Funding Announcements and Updates – </a:t>
            </a:r>
            <a:r>
              <a:rPr lang="en-US" i="1" dirty="0"/>
              <a:t>Gilbert Washington, HGCCC</a:t>
            </a:r>
            <a:endParaRPr lang="en-US" sz="2000" i="1" dirty="0"/>
          </a:p>
          <a:p>
            <a:pPr marL="342900" lvl="0" indent="-342900">
              <a:buFont typeface="+mj-lt"/>
              <a:buAutoNum type="arabicPeriod"/>
            </a:pPr>
            <a:endParaRPr lang="en-US" sz="2000" i="1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Announcements of Current &amp; Upcoming Activities</a:t>
            </a:r>
            <a:endParaRPr lang="en-US" sz="2000" dirty="0"/>
          </a:p>
          <a:p>
            <a:pPr marL="342900" lvl="0" indent="-342900">
              <a:buFont typeface="+mj-lt"/>
              <a:buAutoNum type="arabicPeriod"/>
            </a:pPr>
            <a:endParaRPr lang="en-US" sz="2000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Adjourn meeting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52066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2743200" y="1600200"/>
            <a:ext cx="5715000" cy="1524000"/>
          </a:xfrm>
          <a:custGeom>
            <a:avLst/>
            <a:gdLst>
              <a:gd name="connsiteX0" fmla="*/ 174629 w 1047750"/>
              <a:gd name="connsiteY0" fmla="*/ 0 h 3901440"/>
              <a:gd name="connsiteX1" fmla="*/ 873121 w 1047750"/>
              <a:gd name="connsiteY1" fmla="*/ 0 h 3901440"/>
              <a:gd name="connsiteX2" fmla="*/ 996602 w 1047750"/>
              <a:gd name="connsiteY2" fmla="*/ 51148 h 3901440"/>
              <a:gd name="connsiteX3" fmla="*/ 1047749 w 1047750"/>
              <a:gd name="connsiteY3" fmla="*/ 174629 h 3901440"/>
              <a:gd name="connsiteX4" fmla="*/ 1047750 w 1047750"/>
              <a:gd name="connsiteY4" fmla="*/ 3901440 h 3901440"/>
              <a:gd name="connsiteX5" fmla="*/ 1047750 w 1047750"/>
              <a:gd name="connsiteY5" fmla="*/ 3901440 h 3901440"/>
              <a:gd name="connsiteX6" fmla="*/ 1047750 w 1047750"/>
              <a:gd name="connsiteY6" fmla="*/ 3901440 h 3901440"/>
              <a:gd name="connsiteX7" fmla="*/ 0 w 1047750"/>
              <a:gd name="connsiteY7" fmla="*/ 3901440 h 3901440"/>
              <a:gd name="connsiteX8" fmla="*/ 0 w 1047750"/>
              <a:gd name="connsiteY8" fmla="*/ 3901440 h 3901440"/>
              <a:gd name="connsiteX9" fmla="*/ 0 w 1047750"/>
              <a:gd name="connsiteY9" fmla="*/ 3901440 h 3901440"/>
              <a:gd name="connsiteX10" fmla="*/ 0 w 1047750"/>
              <a:gd name="connsiteY10" fmla="*/ 174629 h 3901440"/>
              <a:gd name="connsiteX11" fmla="*/ 51148 w 1047750"/>
              <a:gd name="connsiteY11" fmla="*/ 51148 h 3901440"/>
              <a:gd name="connsiteX12" fmla="*/ 174629 w 1047750"/>
              <a:gd name="connsiteY12" fmla="*/ 1 h 3901440"/>
              <a:gd name="connsiteX13" fmla="*/ 174629 w 1047750"/>
              <a:gd name="connsiteY13" fmla="*/ 0 h 390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47750" h="3901440">
                <a:moveTo>
                  <a:pt x="1047750" y="650256"/>
                </a:moveTo>
                <a:lnTo>
                  <a:pt x="1047750" y="3251184"/>
                </a:lnTo>
                <a:cubicBezTo>
                  <a:pt x="1047750" y="3423644"/>
                  <a:pt x="1042809" y="3589037"/>
                  <a:pt x="1034014" y="3710982"/>
                </a:cubicBezTo>
                <a:cubicBezTo>
                  <a:pt x="1025219" y="3832927"/>
                  <a:pt x="1013290" y="3901438"/>
                  <a:pt x="1000853" y="3901434"/>
                </a:cubicBezTo>
                <a:cubicBezTo>
                  <a:pt x="667235" y="3901434"/>
                  <a:pt x="333617" y="3901438"/>
                  <a:pt x="0" y="3901438"/>
                </a:cubicBezTo>
                <a:lnTo>
                  <a:pt x="0" y="3901438"/>
                </a:lnTo>
                <a:lnTo>
                  <a:pt x="0" y="3901438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1000853" y="2"/>
                </a:lnTo>
                <a:cubicBezTo>
                  <a:pt x="1013291" y="2"/>
                  <a:pt x="1025219" y="68509"/>
                  <a:pt x="1034014" y="190458"/>
                </a:cubicBezTo>
                <a:cubicBezTo>
                  <a:pt x="1042809" y="312403"/>
                  <a:pt x="1047750" y="477800"/>
                  <a:pt x="1047750" y="650256"/>
                </a:cubicBezTo>
                <a:lnTo>
                  <a:pt x="1047750" y="650256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391" tIns="87343" rIns="123536" bIns="87343" numCol="1" spcCol="1270" anchor="ctr" anchorCtr="0">
            <a:noAutofit/>
          </a:bodyPr>
          <a:lstStyle/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kern="1200" dirty="0">
                <a:latin typeface="+mj-lt"/>
              </a:rPr>
              <a:t>Sandra Holliday, Air Quality Program Manager </a:t>
            </a:r>
          </a:p>
          <a:p>
            <a:pPr marL="171450" lvl="1" indent="-171450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en-US" dirty="0"/>
              <a:t>Andrew DeCandis, Planner</a:t>
            </a:r>
          </a:p>
          <a:p>
            <a:pPr marL="171450" lvl="1" indent="-171450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en-US" dirty="0"/>
              <a:t>Ben Finley, Program Coordinator</a:t>
            </a:r>
          </a:p>
          <a:p>
            <a:pPr marL="171450" lvl="1" indent="-171450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en-US" dirty="0"/>
              <a:t>Gilbert Washington, Program Coordinator</a:t>
            </a:r>
          </a:p>
        </p:txBody>
      </p:sp>
      <p:sp>
        <p:nvSpPr>
          <p:cNvPr id="6" name="Freeform 5"/>
          <p:cNvSpPr/>
          <p:nvPr/>
        </p:nvSpPr>
        <p:spPr>
          <a:xfrm>
            <a:off x="304800" y="1934964"/>
            <a:ext cx="2057400" cy="854471"/>
          </a:xfrm>
          <a:custGeom>
            <a:avLst/>
            <a:gdLst>
              <a:gd name="connsiteX0" fmla="*/ 0 w 2194560"/>
              <a:gd name="connsiteY0" fmla="*/ 218286 h 1309687"/>
              <a:gd name="connsiteX1" fmla="*/ 63935 w 2194560"/>
              <a:gd name="connsiteY1" fmla="*/ 63935 h 1309687"/>
              <a:gd name="connsiteX2" fmla="*/ 218287 w 2194560"/>
              <a:gd name="connsiteY2" fmla="*/ 1 h 1309687"/>
              <a:gd name="connsiteX3" fmla="*/ 1976274 w 2194560"/>
              <a:gd name="connsiteY3" fmla="*/ 0 h 1309687"/>
              <a:gd name="connsiteX4" fmla="*/ 2130625 w 2194560"/>
              <a:gd name="connsiteY4" fmla="*/ 63935 h 1309687"/>
              <a:gd name="connsiteX5" fmla="*/ 2194559 w 2194560"/>
              <a:gd name="connsiteY5" fmla="*/ 218287 h 1309687"/>
              <a:gd name="connsiteX6" fmla="*/ 2194560 w 2194560"/>
              <a:gd name="connsiteY6" fmla="*/ 1091401 h 1309687"/>
              <a:gd name="connsiteX7" fmla="*/ 2130625 w 2194560"/>
              <a:gd name="connsiteY7" fmla="*/ 1245753 h 1309687"/>
              <a:gd name="connsiteX8" fmla="*/ 1976273 w 2194560"/>
              <a:gd name="connsiteY8" fmla="*/ 1309687 h 1309687"/>
              <a:gd name="connsiteX9" fmla="*/ 218286 w 2194560"/>
              <a:gd name="connsiteY9" fmla="*/ 1309687 h 1309687"/>
              <a:gd name="connsiteX10" fmla="*/ 63934 w 2194560"/>
              <a:gd name="connsiteY10" fmla="*/ 1245752 h 1309687"/>
              <a:gd name="connsiteX11" fmla="*/ 0 w 2194560"/>
              <a:gd name="connsiteY11" fmla="*/ 1091400 h 1309687"/>
              <a:gd name="connsiteX12" fmla="*/ 0 w 2194560"/>
              <a:gd name="connsiteY12" fmla="*/ 218286 h 1309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94560" h="1309687">
                <a:moveTo>
                  <a:pt x="0" y="218286"/>
                </a:moveTo>
                <a:cubicBezTo>
                  <a:pt x="0" y="160393"/>
                  <a:pt x="22998" y="104871"/>
                  <a:pt x="63935" y="63935"/>
                </a:cubicBezTo>
                <a:cubicBezTo>
                  <a:pt x="104872" y="22998"/>
                  <a:pt x="160394" y="1"/>
                  <a:pt x="218287" y="1"/>
                </a:cubicBezTo>
                <a:lnTo>
                  <a:pt x="1976274" y="0"/>
                </a:lnTo>
                <a:cubicBezTo>
                  <a:pt x="2034167" y="0"/>
                  <a:pt x="2089689" y="22998"/>
                  <a:pt x="2130625" y="63935"/>
                </a:cubicBezTo>
                <a:cubicBezTo>
                  <a:pt x="2171562" y="104872"/>
                  <a:pt x="2194559" y="160394"/>
                  <a:pt x="2194559" y="218287"/>
                </a:cubicBezTo>
                <a:cubicBezTo>
                  <a:pt x="2194559" y="509325"/>
                  <a:pt x="2194560" y="800363"/>
                  <a:pt x="2194560" y="1091401"/>
                </a:cubicBezTo>
                <a:cubicBezTo>
                  <a:pt x="2194560" y="1149294"/>
                  <a:pt x="2171562" y="1204816"/>
                  <a:pt x="2130625" y="1245753"/>
                </a:cubicBezTo>
                <a:cubicBezTo>
                  <a:pt x="2089688" y="1286690"/>
                  <a:pt x="2034166" y="1309687"/>
                  <a:pt x="1976273" y="1309687"/>
                </a:cubicBezTo>
                <a:lnTo>
                  <a:pt x="218286" y="1309687"/>
                </a:lnTo>
                <a:cubicBezTo>
                  <a:pt x="160393" y="1309687"/>
                  <a:pt x="104871" y="1286689"/>
                  <a:pt x="63934" y="1245752"/>
                </a:cubicBezTo>
                <a:cubicBezTo>
                  <a:pt x="22997" y="1204815"/>
                  <a:pt x="0" y="1149293"/>
                  <a:pt x="0" y="1091400"/>
                </a:cubicBezTo>
                <a:lnTo>
                  <a:pt x="0" y="218286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324" tIns="100129" rIns="136324" bIns="100129" numCol="1" spcCol="1270" anchor="ctr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900" b="1" kern="1200" dirty="0">
                <a:latin typeface="+mj-lt"/>
              </a:rPr>
              <a:t>Houston-Galveston Clean Cities Coalition</a:t>
            </a:r>
          </a:p>
        </p:txBody>
      </p:sp>
      <p:sp>
        <p:nvSpPr>
          <p:cNvPr id="7" name="Freeform 6"/>
          <p:cNvSpPr/>
          <p:nvPr/>
        </p:nvSpPr>
        <p:spPr>
          <a:xfrm>
            <a:off x="2743200" y="3429000"/>
            <a:ext cx="5715000" cy="1219200"/>
          </a:xfrm>
          <a:custGeom>
            <a:avLst/>
            <a:gdLst>
              <a:gd name="connsiteX0" fmla="*/ 174629 w 1047750"/>
              <a:gd name="connsiteY0" fmla="*/ 0 h 3901440"/>
              <a:gd name="connsiteX1" fmla="*/ 873121 w 1047750"/>
              <a:gd name="connsiteY1" fmla="*/ 0 h 3901440"/>
              <a:gd name="connsiteX2" fmla="*/ 996602 w 1047750"/>
              <a:gd name="connsiteY2" fmla="*/ 51148 h 3901440"/>
              <a:gd name="connsiteX3" fmla="*/ 1047749 w 1047750"/>
              <a:gd name="connsiteY3" fmla="*/ 174629 h 3901440"/>
              <a:gd name="connsiteX4" fmla="*/ 1047750 w 1047750"/>
              <a:gd name="connsiteY4" fmla="*/ 3901440 h 3901440"/>
              <a:gd name="connsiteX5" fmla="*/ 1047750 w 1047750"/>
              <a:gd name="connsiteY5" fmla="*/ 3901440 h 3901440"/>
              <a:gd name="connsiteX6" fmla="*/ 1047750 w 1047750"/>
              <a:gd name="connsiteY6" fmla="*/ 3901440 h 3901440"/>
              <a:gd name="connsiteX7" fmla="*/ 0 w 1047750"/>
              <a:gd name="connsiteY7" fmla="*/ 3901440 h 3901440"/>
              <a:gd name="connsiteX8" fmla="*/ 0 w 1047750"/>
              <a:gd name="connsiteY8" fmla="*/ 3901440 h 3901440"/>
              <a:gd name="connsiteX9" fmla="*/ 0 w 1047750"/>
              <a:gd name="connsiteY9" fmla="*/ 3901440 h 3901440"/>
              <a:gd name="connsiteX10" fmla="*/ 0 w 1047750"/>
              <a:gd name="connsiteY10" fmla="*/ 174629 h 3901440"/>
              <a:gd name="connsiteX11" fmla="*/ 51148 w 1047750"/>
              <a:gd name="connsiteY11" fmla="*/ 51148 h 3901440"/>
              <a:gd name="connsiteX12" fmla="*/ 174629 w 1047750"/>
              <a:gd name="connsiteY12" fmla="*/ 1 h 3901440"/>
              <a:gd name="connsiteX13" fmla="*/ 174629 w 1047750"/>
              <a:gd name="connsiteY13" fmla="*/ 0 h 390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47750" h="3901440">
                <a:moveTo>
                  <a:pt x="1047750" y="650256"/>
                </a:moveTo>
                <a:lnTo>
                  <a:pt x="1047750" y="3251184"/>
                </a:lnTo>
                <a:cubicBezTo>
                  <a:pt x="1047750" y="3423644"/>
                  <a:pt x="1042809" y="3589037"/>
                  <a:pt x="1034014" y="3710982"/>
                </a:cubicBezTo>
                <a:cubicBezTo>
                  <a:pt x="1025219" y="3832927"/>
                  <a:pt x="1013290" y="3901438"/>
                  <a:pt x="1000853" y="3901434"/>
                </a:cubicBezTo>
                <a:cubicBezTo>
                  <a:pt x="667235" y="3901434"/>
                  <a:pt x="333617" y="3901438"/>
                  <a:pt x="0" y="3901438"/>
                </a:cubicBezTo>
                <a:lnTo>
                  <a:pt x="0" y="3901438"/>
                </a:lnTo>
                <a:lnTo>
                  <a:pt x="0" y="3901438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1000853" y="2"/>
                </a:lnTo>
                <a:cubicBezTo>
                  <a:pt x="1013291" y="2"/>
                  <a:pt x="1025219" y="68509"/>
                  <a:pt x="1034014" y="190458"/>
                </a:cubicBezTo>
                <a:cubicBezTo>
                  <a:pt x="1042809" y="312403"/>
                  <a:pt x="1047750" y="477800"/>
                  <a:pt x="1047750" y="650256"/>
                </a:cubicBezTo>
                <a:lnTo>
                  <a:pt x="1047750" y="650256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391" tIns="87342" rIns="123536" bIns="87343" numCol="2" spcCol="1270" anchor="ctr" anchorCtr="0">
            <a:no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n-US" sz="1550" b="1" dirty="0">
              <a:latin typeface="+mj-lt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1550" b="1" dirty="0">
                <a:latin typeface="+mj-lt"/>
              </a:rPr>
              <a:t>Chair</a:t>
            </a:r>
            <a:r>
              <a:rPr lang="en-US" sz="1550" dirty="0">
                <a:latin typeface="+mj-lt"/>
              </a:rPr>
              <a:t> – Chris George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1550" b="1" dirty="0">
                <a:latin typeface="+mj-lt"/>
              </a:rPr>
              <a:t>Vice Chair </a:t>
            </a:r>
            <a:r>
              <a:rPr lang="en-US" sz="1550" dirty="0">
                <a:latin typeface="+mj-lt"/>
              </a:rPr>
              <a:t>– Vincent Sanders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50" dirty="0">
              <a:latin typeface="+mj-lt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50" dirty="0">
              <a:latin typeface="+mj-lt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50" dirty="0">
              <a:latin typeface="+mj-lt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n-US" sz="1400" dirty="0">
              <a:latin typeface="+mj-lt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n-US" sz="1400" dirty="0">
              <a:latin typeface="+mj-lt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230414" y="3611364"/>
            <a:ext cx="2057400" cy="854471"/>
          </a:xfrm>
          <a:custGeom>
            <a:avLst/>
            <a:gdLst>
              <a:gd name="connsiteX0" fmla="*/ 0 w 2194560"/>
              <a:gd name="connsiteY0" fmla="*/ 218286 h 1309687"/>
              <a:gd name="connsiteX1" fmla="*/ 63935 w 2194560"/>
              <a:gd name="connsiteY1" fmla="*/ 63935 h 1309687"/>
              <a:gd name="connsiteX2" fmla="*/ 218287 w 2194560"/>
              <a:gd name="connsiteY2" fmla="*/ 1 h 1309687"/>
              <a:gd name="connsiteX3" fmla="*/ 1976274 w 2194560"/>
              <a:gd name="connsiteY3" fmla="*/ 0 h 1309687"/>
              <a:gd name="connsiteX4" fmla="*/ 2130625 w 2194560"/>
              <a:gd name="connsiteY4" fmla="*/ 63935 h 1309687"/>
              <a:gd name="connsiteX5" fmla="*/ 2194559 w 2194560"/>
              <a:gd name="connsiteY5" fmla="*/ 218287 h 1309687"/>
              <a:gd name="connsiteX6" fmla="*/ 2194560 w 2194560"/>
              <a:gd name="connsiteY6" fmla="*/ 1091401 h 1309687"/>
              <a:gd name="connsiteX7" fmla="*/ 2130625 w 2194560"/>
              <a:gd name="connsiteY7" fmla="*/ 1245753 h 1309687"/>
              <a:gd name="connsiteX8" fmla="*/ 1976273 w 2194560"/>
              <a:gd name="connsiteY8" fmla="*/ 1309687 h 1309687"/>
              <a:gd name="connsiteX9" fmla="*/ 218286 w 2194560"/>
              <a:gd name="connsiteY9" fmla="*/ 1309687 h 1309687"/>
              <a:gd name="connsiteX10" fmla="*/ 63934 w 2194560"/>
              <a:gd name="connsiteY10" fmla="*/ 1245752 h 1309687"/>
              <a:gd name="connsiteX11" fmla="*/ 0 w 2194560"/>
              <a:gd name="connsiteY11" fmla="*/ 1091400 h 1309687"/>
              <a:gd name="connsiteX12" fmla="*/ 0 w 2194560"/>
              <a:gd name="connsiteY12" fmla="*/ 218286 h 1309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94560" h="1309687">
                <a:moveTo>
                  <a:pt x="0" y="218286"/>
                </a:moveTo>
                <a:cubicBezTo>
                  <a:pt x="0" y="160393"/>
                  <a:pt x="22998" y="104871"/>
                  <a:pt x="63935" y="63935"/>
                </a:cubicBezTo>
                <a:cubicBezTo>
                  <a:pt x="104872" y="22998"/>
                  <a:pt x="160394" y="1"/>
                  <a:pt x="218287" y="1"/>
                </a:cubicBezTo>
                <a:lnTo>
                  <a:pt x="1976274" y="0"/>
                </a:lnTo>
                <a:cubicBezTo>
                  <a:pt x="2034167" y="0"/>
                  <a:pt x="2089689" y="22998"/>
                  <a:pt x="2130625" y="63935"/>
                </a:cubicBezTo>
                <a:cubicBezTo>
                  <a:pt x="2171562" y="104872"/>
                  <a:pt x="2194559" y="160394"/>
                  <a:pt x="2194559" y="218287"/>
                </a:cubicBezTo>
                <a:cubicBezTo>
                  <a:pt x="2194559" y="509325"/>
                  <a:pt x="2194560" y="800363"/>
                  <a:pt x="2194560" y="1091401"/>
                </a:cubicBezTo>
                <a:cubicBezTo>
                  <a:pt x="2194560" y="1149294"/>
                  <a:pt x="2171562" y="1204816"/>
                  <a:pt x="2130625" y="1245753"/>
                </a:cubicBezTo>
                <a:cubicBezTo>
                  <a:pt x="2089688" y="1286690"/>
                  <a:pt x="2034166" y="1309687"/>
                  <a:pt x="1976273" y="1309687"/>
                </a:cubicBezTo>
                <a:lnTo>
                  <a:pt x="218286" y="1309687"/>
                </a:lnTo>
                <a:cubicBezTo>
                  <a:pt x="160393" y="1309687"/>
                  <a:pt x="104871" y="1286689"/>
                  <a:pt x="63934" y="1245752"/>
                </a:cubicBezTo>
                <a:cubicBezTo>
                  <a:pt x="22997" y="1204815"/>
                  <a:pt x="0" y="1149293"/>
                  <a:pt x="0" y="1091400"/>
                </a:cubicBezTo>
                <a:lnTo>
                  <a:pt x="0" y="218286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324" tIns="100129" rIns="136324" bIns="100129" numCol="1" spcCol="1270" anchor="ctr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900" b="1" kern="1200" dirty="0">
                <a:latin typeface="+mj-lt"/>
              </a:rPr>
              <a:t> 2021</a:t>
            </a:r>
          </a:p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900" b="1" kern="1200" dirty="0">
                <a:latin typeface="+mj-lt"/>
              </a:rPr>
              <a:t>Advisory Board</a:t>
            </a:r>
          </a:p>
        </p:txBody>
      </p:sp>
      <p:sp>
        <p:nvSpPr>
          <p:cNvPr id="9" name="Freeform 8"/>
          <p:cNvSpPr/>
          <p:nvPr/>
        </p:nvSpPr>
        <p:spPr>
          <a:xfrm>
            <a:off x="2743200" y="5264943"/>
            <a:ext cx="5806440" cy="1059657"/>
          </a:xfrm>
          <a:custGeom>
            <a:avLst/>
            <a:gdLst>
              <a:gd name="connsiteX0" fmla="*/ 174629 w 1047750"/>
              <a:gd name="connsiteY0" fmla="*/ 0 h 3901440"/>
              <a:gd name="connsiteX1" fmla="*/ 873121 w 1047750"/>
              <a:gd name="connsiteY1" fmla="*/ 0 h 3901440"/>
              <a:gd name="connsiteX2" fmla="*/ 996602 w 1047750"/>
              <a:gd name="connsiteY2" fmla="*/ 51148 h 3901440"/>
              <a:gd name="connsiteX3" fmla="*/ 1047749 w 1047750"/>
              <a:gd name="connsiteY3" fmla="*/ 174629 h 3901440"/>
              <a:gd name="connsiteX4" fmla="*/ 1047750 w 1047750"/>
              <a:gd name="connsiteY4" fmla="*/ 3901440 h 3901440"/>
              <a:gd name="connsiteX5" fmla="*/ 1047750 w 1047750"/>
              <a:gd name="connsiteY5" fmla="*/ 3901440 h 3901440"/>
              <a:gd name="connsiteX6" fmla="*/ 1047750 w 1047750"/>
              <a:gd name="connsiteY6" fmla="*/ 3901440 h 3901440"/>
              <a:gd name="connsiteX7" fmla="*/ 0 w 1047750"/>
              <a:gd name="connsiteY7" fmla="*/ 3901440 h 3901440"/>
              <a:gd name="connsiteX8" fmla="*/ 0 w 1047750"/>
              <a:gd name="connsiteY8" fmla="*/ 3901440 h 3901440"/>
              <a:gd name="connsiteX9" fmla="*/ 0 w 1047750"/>
              <a:gd name="connsiteY9" fmla="*/ 3901440 h 3901440"/>
              <a:gd name="connsiteX10" fmla="*/ 0 w 1047750"/>
              <a:gd name="connsiteY10" fmla="*/ 174629 h 3901440"/>
              <a:gd name="connsiteX11" fmla="*/ 51148 w 1047750"/>
              <a:gd name="connsiteY11" fmla="*/ 51148 h 3901440"/>
              <a:gd name="connsiteX12" fmla="*/ 174629 w 1047750"/>
              <a:gd name="connsiteY12" fmla="*/ 1 h 3901440"/>
              <a:gd name="connsiteX13" fmla="*/ 174629 w 1047750"/>
              <a:gd name="connsiteY13" fmla="*/ 0 h 390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47750" h="3901440">
                <a:moveTo>
                  <a:pt x="1047750" y="650256"/>
                </a:moveTo>
                <a:lnTo>
                  <a:pt x="1047750" y="3251184"/>
                </a:lnTo>
                <a:cubicBezTo>
                  <a:pt x="1047750" y="3423644"/>
                  <a:pt x="1042809" y="3589037"/>
                  <a:pt x="1034014" y="3710982"/>
                </a:cubicBezTo>
                <a:cubicBezTo>
                  <a:pt x="1025219" y="3832927"/>
                  <a:pt x="1013290" y="3901438"/>
                  <a:pt x="1000853" y="3901434"/>
                </a:cubicBezTo>
                <a:cubicBezTo>
                  <a:pt x="667235" y="3901434"/>
                  <a:pt x="333617" y="3901438"/>
                  <a:pt x="0" y="3901438"/>
                </a:cubicBezTo>
                <a:lnTo>
                  <a:pt x="0" y="3901438"/>
                </a:lnTo>
                <a:lnTo>
                  <a:pt x="0" y="3901438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1000853" y="2"/>
                </a:lnTo>
                <a:cubicBezTo>
                  <a:pt x="1013291" y="2"/>
                  <a:pt x="1025219" y="68509"/>
                  <a:pt x="1034014" y="190458"/>
                </a:cubicBezTo>
                <a:cubicBezTo>
                  <a:pt x="1042809" y="312403"/>
                  <a:pt x="1047750" y="477800"/>
                  <a:pt x="1047750" y="650256"/>
                </a:cubicBezTo>
                <a:lnTo>
                  <a:pt x="1047750" y="650256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391" tIns="87342" rIns="123536" bIns="87343" numCol="1" spcCol="1270" anchor="ctr" anchorCtr="0">
            <a:noAutofit/>
          </a:bodyPr>
          <a:lstStyle/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900" i="1" dirty="0">
                <a:latin typeface="+mj-lt"/>
              </a:rPr>
              <a:t>Attending in person</a:t>
            </a:r>
          </a:p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900" i="1" kern="1200" dirty="0">
                <a:latin typeface="+mj-lt"/>
              </a:rPr>
              <a:t>Attending via conference call</a:t>
            </a:r>
          </a:p>
        </p:txBody>
      </p:sp>
      <p:sp>
        <p:nvSpPr>
          <p:cNvPr id="10" name="Freeform 9"/>
          <p:cNvSpPr/>
          <p:nvPr/>
        </p:nvSpPr>
        <p:spPr>
          <a:xfrm>
            <a:off x="304800" y="5367535"/>
            <a:ext cx="2057400" cy="854471"/>
          </a:xfrm>
          <a:custGeom>
            <a:avLst/>
            <a:gdLst>
              <a:gd name="connsiteX0" fmla="*/ 0 w 2194560"/>
              <a:gd name="connsiteY0" fmla="*/ 218286 h 1309687"/>
              <a:gd name="connsiteX1" fmla="*/ 63935 w 2194560"/>
              <a:gd name="connsiteY1" fmla="*/ 63935 h 1309687"/>
              <a:gd name="connsiteX2" fmla="*/ 218287 w 2194560"/>
              <a:gd name="connsiteY2" fmla="*/ 1 h 1309687"/>
              <a:gd name="connsiteX3" fmla="*/ 1976274 w 2194560"/>
              <a:gd name="connsiteY3" fmla="*/ 0 h 1309687"/>
              <a:gd name="connsiteX4" fmla="*/ 2130625 w 2194560"/>
              <a:gd name="connsiteY4" fmla="*/ 63935 h 1309687"/>
              <a:gd name="connsiteX5" fmla="*/ 2194559 w 2194560"/>
              <a:gd name="connsiteY5" fmla="*/ 218287 h 1309687"/>
              <a:gd name="connsiteX6" fmla="*/ 2194560 w 2194560"/>
              <a:gd name="connsiteY6" fmla="*/ 1091401 h 1309687"/>
              <a:gd name="connsiteX7" fmla="*/ 2130625 w 2194560"/>
              <a:gd name="connsiteY7" fmla="*/ 1245753 h 1309687"/>
              <a:gd name="connsiteX8" fmla="*/ 1976273 w 2194560"/>
              <a:gd name="connsiteY8" fmla="*/ 1309687 h 1309687"/>
              <a:gd name="connsiteX9" fmla="*/ 218286 w 2194560"/>
              <a:gd name="connsiteY9" fmla="*/ 1309687 h 1309687"/>
              <a:gd name="connsiteX10" fmla="*/ 63934 w 2194560"/>
              <a:gd name="connsiteY10" fmla="*/ 1245752 h 1309687"/>
              <a:gd name="connsiteX11" fmla="*/ 0 w 2194560"/>
              <a:gd name="connsiteY11" fmla="*/ 1091400 h 1309687"/>
              <a:gd name="connsiteX12" fmla="*/ 0 w 2194560"/>
              <a:gd name="connsiteY12" fmla="*/ 218286 h 1309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94560" h="1309687">
                <a:moveTo>
                  <a:pt x="0" y="218286"/>
                </a:moveTo>
                <a:cubicBezTo>
                  <a:pt x="0" y="160393"/>
                  <a:pt x="22998" y="104871"/>
                  <a:pt x="63935" y="63935"/>
                </a:cubicBezTo>
                <a:cubicBezTo>
                  <a:pt x="104872" y="22998"/>
                  <a:pt x="160394" y="1"/>
                  <a:pt x="218287" y="1"/>
                </a:cubicBezTo>
                <a:lnTo>
                  <a:pt x="1976274" y="0"/>
                </a:lnTo>
                <a:cubicBezTo>
                  <a:pt x="2034167" y="0"/>
                  <a:pt x="2089689" y="22998"/>
                  <a:pt x="2130625" y="63935"/>
                </a:cubicBezTo>
                <a:cubicBezTo>
                  <a:pt x="2171562" y="104872"/>
                  <a:pt x="2194559" y="160394"/>
                  <a:pt x="2194559" y="218287"/>
                </a:cubicBezTo>
                <a:cubicBezTo>
                  <a:pt x="2194559" y="509325"/>
                  <a:pt x="2194560" y="800363"/>
                  <a:pt x="2194560" y="1091401"/>
                </a:cubicBezTo>
                <a:cubicBezTo>
                  <a:pt x="2194560" y="1149294"/>
                  <a:pt x="2171562" y="1204816"/>
                  <a:pt x="2130625" y="1245753"/>
                </a:cubicBezTo>
                <a:cubicBezTo>
                  <a:pt x="2089688" y="1286690"/>
                  <a:pt x="2034166" y="1309687"/>
                  <a:pt x="1976273" y="1309687"/>
                </a:cubicBezTo>
                <a:lnTo>
                  <a:pt x="218286" y="1309687"/>
                </a:lnTo>
                <a:cubicBezTo>
                  <a:pt x="160393" y="1309687"/>
                  <a:pt x="104871" y="1286689"/>
                  <a:pt x="63934" y="1245752"/>
                </a:cubicBezTo>
                <a:cubicBezTo>
                  <a:pt x="22997" y="1204815"/>
                  <a:pt x="0" y="1149293"/>
                  <a:pt x="0" y="1091400"/>
                </a:cubicBezTo>
                <a:lnTo>
                  <a:pt x="0" y="218286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324" tIns="100129" rIns="136324" bIns="100129" numCol="1" spcCol="1270" anchor="ctr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900" b="1" dirty="0">
                <a:latin typeface="+mj-lt"/>
              </a:rPr>
              <a:t>Stakeholders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Meeting Agenda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533400" y="1676400"/>
            <a:ext cx="8077200" cy="4876800"/>
          </a:xfrm>
          <a:custGeom>
            <a:avLst/>
            <a:gdLst>
              <a:gd name="connsiteX0" fmla="*/ 0 w 7391399"/>
              <a:gd name="connsiteY0" fmla="*/ 0 h 727928"/>
              <a:gd name="connsiteX1" fmla="*/ 7391399 w 7391399"/>
              <a:gd name="connsiteY1" fmla="*/ 0 h 727928"/>
              <a:gd name="connsiteX2" fmla="*/ 7391399 w 7391399"/>
              <a:gd name="connsiteY2" fmla="*/ 727928 h 727928"/>
              <a:gd name="connsiteX3" fmla="*/ 0 w 7391399"/>
              <a:gd name="connsiteY3" fmla="*/ 727928 h 727928"/>
              <a:gd name="connsiteX4" fmla="*/ 0 w 7391399"/>
              <a:gd name="connsiteY4" fmla="*/ 0 h 727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91399" h="727928">
                <a:moveTo>
                  <a:pt x="0" y="0"/>
                </a:moveTo>
                <a:lnTo>
                  <a:pt x="7391399" y="0"/>
                </a:lnTo>
                <a:lnTo>
                  <a:pt x="7391399" y="727928"/>
                </a:lnTo>
                <a:lnTo>
                  <a:pt x="0" y="72792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34677" tIns="20320" rIns="113792" bIns="20320" numCol="1" spcCol="1270" anchor="t" anchorCtr="0">
            <a:no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US" dirty="0"/>
              <a:t>Introductions</a:t>
            </a:r>
            <a:endParaRPr lang="en-US" sz="2000" i="1" dirty="0"/>
          </a:p>
          <a:p>
            <a:pPr marL="342900" lvl="0" indent="-342900">
              <a:buFont typeface="+mj-lt"/>
              <a:buAutoNum type="arabicPeriod"/>
            </a:pPr>
            <a:endParaRPr lang="en-US" sz="2000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The Lion Electric Company – Maria Brown, Lion Electric Company</a:t>
            </a:r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Bus Inventory Report – </a:t>
            </a:r>
            <a:r>
              <a:rPr lang="en-US" i="1" dirty="0"/>
              <a:t>Cameron Stawicki, H-GAC</a:t>
            </a:r>
            <a:endParaRPr lang="en-US" sz="2000" i="1" dirty="0"/>
          </a:p>
          <a:p>
            <a:pPr marL="342900" lvl="0" indent="-342900">
              <a:buFont typeface="+mj-lt"/>
              <a:buAutoNum type="arabicPeriod"/>
            </a:pPr>
            <a:endParaRPr lang="en-US" sz="2000" i="1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Current Funding Announcements and Updates – </a:t>
            </a:r>
            <a:r>
              <a:rPr lang="en-US" i="1" dirty="0"/>
              <a:t>Gilbert Washington, HGCCC</a:t>
            </a:r>
            <a:endParaRPr lang="en-US" sz="2000" i="1" dirty="0"/>
          </a:p>
          <a:p>
            <a:pPr marL="342900" lvl="0" indent="-342900">
              <a:buFont typeface="+mj-lt"/>
              <a:buAutoNum type="arabicPeriod"/>
            </a:pPr>
            <a:endParaRPr lang="en-US" sz="2000" i="1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Announcements of Current &amp; Upcoming Activities</a:t>
            </a:r>
            <a:endParaRPr lang="en-US" sz="2000" dirty="0"/>
          </a:p>
          <a:p>
            <a:pPr marL="342900" lvl="0" indent="-342900">
              <a:buFont typeface="+mj-lt"/>
              <a:buAutoNum type="arabicPeriod"/>
            </a:pPr>
            <a:endParaRPr lang="en-US" sz="2000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Adjourn meeting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79931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Current and Upcoming Events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E313EE9-96EA-41D2-B4AA-436C9FD3307D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533400" y="1676400"/>
            <a:ext cx="8077200" cy="4876800"/>
          </a:xfrm>
          <a:custGeom>
            <a:avLst/>
            <a:gdLst>
              <a:gd name="connsiteX0" fmla="*/ 0 w 7391399"/>
              <a:gd name="connsiteY0" fmla="*/ 0 h 727928"/>
              <a:gd name="connsiteX1" fmla="*/ 7391399 w 7391399"/>
              <a:gd name="connsiteY1" fmla="*/ 0 h 727928"/>
              <a:gd name="connsiteX2" fmla="*/ 7391399 w 7391399"/>
              <a:gd name="connsiteY2" fmla="*/ 727928 h 727928"/>
              <a:gd name="connsiteX3" fmla="*/ 0 w 7391399"/>
              <a:gd name="connsiteY3" fmla="*/ 727928 h 727928"/>
              <a:gd name="connsiteX4" fmla="*/ 0 w 7391399"/>
              <a:gd name="connsiteY4" fmla="*/ 0 h 727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91399" h="727928">
                <a:moveTo>
                  <a:pt x="0" y="0"/>
                </a:moveTo>
                <a:lnTo>
                  <a:pt x="7391399" y="0"/>
                </a:lnTo>
                <a:lnTo>
                  <a:pt x="7391399" y="727928"/>
                </a:lnTo>
                <a:lnTo>
                  <a:pt x="0" y="72792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34677" tIns="20320" rIns="113792" bIns="20320" numCol="1" spcCol="1270" anchor="t" anchorCtr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11/09: Decoding the New Infrastructure Bill</a:t>
            </a:r>
          </a:p>
          <a:p>
            <a:pPr lvl="2">
              <a:defRPr/>
            </a:pPr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Tw Cen MT"/>
              </a:rPr>
              <a:t>INRIX Sponsored Webinar – Time: 12:30 CT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/>
              <a:uLnTx/>
              <a:uFillTx/>
              <a:latin typeface="Tw Cen MT"/>
              <a:ea typeface="+mn-ea"/>
              <a:cs typeface="+mn-cs"/>
              <a:hlinkClick r:id="rId3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	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Tw Cen MT"/>
                <a:ea typeface="+mn-ea"/>
                <a:cs typeface="+mn-cs"/>
                <a:hlinkClick r:id="rId3"/>
              </a:rPr>
              <a:t>https://inrix.com/learn/webinar-2021-infrastructure-bill-analysis/</a:t>
            </a:r>
            <a:endParaRPr lang="en-US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w Cen MT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11/17: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Vanner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Revolution System School Bus Ride and Drive Event</a:t>
            </a:r>
          </a:p>
          <a:p>
            <a:pPr lvl="2"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Berry Center – 8877 Barker Cypress Road – Time: 10 am to 3pm	</a:t>
            </a:r>
          </a:p>
          <a:p>
            <a:pPr lvl="2">
              <a:defRPr/>
            </a:pPr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Tw Cen MT"/>
              </a:rPr>
              <a:t>Contact: Susan Shifflett – </a:t>
            </a:r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Tw Cen MT"/>
                <a:hlinkClick r:id="rId4"/>
              </a:rPr>
              <a:t>susan@s3-services.com</a:t>
            </a:r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Tw Cen MT"/>
              </a:rPr>
              <a:t> 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Tw Cen MT"/>
              </a:rPr>
              <a:t>11/17: Lightning </a:t>
            </a:r>
            <a:r>
              <a:rPr lang="en-US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Tw Cen MT"/>
              </a:rPr>
              <a:t>eMotors</a:t>
            </a:r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Tw Cen MT"/>
              </a:rPr>
              <a:t> Lightning Day Ride and Drive Event</a:t>
            </a:r>
          </a:p>
          <a:p>
            <a:pPr lvl="2"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Helios Way, Houston, TX 77079 – Time: 11am to 2pm</a:t>
            </a:r>
          </a:p>
          <a:p>
            <a:pPr lvl="2">
              <a:defRPr/>
            </a:pPr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Tw Cen MT"/>
              </a:rPr>
              <a:t>Contact: Charlie Beckman – </a:t>
            </a:r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Tw Cen MT"/>
                <a:hlinkClick r:id="rId5"/>
              </a:rPr>
              <a:t>Charlie.Beckman@lightningemotors.com</a:t>
            </a:r>
            <a:endParaRPr lang="en-US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w Cen MT"/>
            </a:endParaRPr>
          </a:p>
          <a:p>
            <a:pPr marL="342900" indent="-342900">
              <a:buFont typeface="+mj-lt"/>
              <a:buAutoNum type="arabicPeriod" startAt="2"/>
              <a:defRPr/>
            </a:pPr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Tw Cen MT"/>
              </a:rPr>
              <a:t>12/16: Texas Natural Gas Vehicle Alliance Meeting</a:t>
            </a:r>
          </a:p>
          <a:p>
            <a:pPr lvl="2">
              <a:defRPr/>
            </a:pPr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Tw Cen MT"/>
              </a:rPr>
              <a:t>CenterPoint Energy Downtown – Time: TBA</a:t>
            </a:r>
          </a:p>
          <a:p>
            <a:pPr lvl="2">
              <a:defRPr/>
            </a:pPr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Tw Cen MT"/>
              </a:rPr>
              <a:t>Contact: Susan Shifflett – </a:t>
            </a:r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Tw Cen MT"/>
                <a:hlinkClick r:id="rId4"/>
              </a:rPr>
              <a:t>susan@s3-services.com</a:t>
            </a:r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Tw Cen MT"/>
              </a:rPr>
              <a:t> 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  <a:p>
            <a:pPr lvl="2">
              <a:defRPr/>
            </a:pPr>
            <a:endParaRPr lang="en-US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508343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2022 Quarterly Meeting Schedule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648200"/>
          </a:xfrm>
        </p:spPr>
        <p:txBody>
          <a:bodyPr numCol="1">
            <a:normAutofit/>
          </a:bodyPr>
          <a:lstStyle/>
          <a:p>
            <a:pPr lvl="1"/>
            <a:endParaRPr lang="en-US" sz="2800" dirty="0"/>
          </a:p>
          <a:p>
            <a:pPr lvl="1"/>
            <a:r>
              <a:rPr lang="en-US" sz="2800" dirty="0"/>
              <a:t>February 8</a:t>
            </a:r>
            <a:r>
              <a:rPr lang="en-US" sz="2800" baseline="30000" dirty="0"/>
              <a:t>th</a:t>
            </a:r>
            <a:r>
              <a:rPr lang="en-US" sz="2800" dirty="0"/>
              <a:t>   		9:30-11am</a:t>
            </a:r>
            <a:endParaRPr lang="en-US" sz="3200" dirty="0"/>
          </a:p>
          <a:p>
            <a:pPr lvl="1"/>
            <a:r>
              <a:rPr lang="en-US" sz="2800" dirty="0"/>
              <a:t>May 10</a:t>
            </a:r>
            <a:r>
              <a:rPr lang="en-US" sz="2800" baseline="30000" dirty="0"/>
              <a:t>th</a:t>
            </a:r>
            <a:r>
              <a:rPr lang="en-US" sz="2800" dirty="0"/>
              <a:t>  		9:30-11am</a:t>
            </a:r>
            <a:endParaRPr lang="en-US" sz="3200" dirty="0"/>
          </a:p>
          <a:p>
            <a:pPr lvl="1"/>
            <a:r>
              <a:rPr lang="en-US" sz="2800" dirty="0"/>
              <a:t>August 9</a:t>
            </a:r>
            <a:r>
              <a:rPr lang="en-US" sz="2800" baseline="30000" dirty="0"/>
              <a:t>th</a:t>
            </a:r>
            <a:r>
              <a:rPr lang="en-US" sz="2800" dirty="0"/>
              <a:t>  		9:30-11am</a:t>
            </a:r>
            <a:endParaRPr lang="en-US" sz="3200" dirty="0"/>
          </a:p>
          <a:p>
            <a:pPr lvl="1"/>
            <a:r>
              <a:rPr lang="en-US" sz="2800" dirty="0"/>
              <a:t>November 8</a:t>
            </a:r>
            <a:r>
              <a:rPr lang="en-US" sz="2800" baseline="30000" dirty="0"/>
              <a:t>th	</a:t>
            </a:r>
            <a:r>
              <a:rPr lang="en-US" sz="2800" dirty="0"/>
              <a:t> 	9:30-11am</a:t>
            </a:r>
            <a:endParaRPr lang="en-US" sz="3200" dirty="0"/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Thank You!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33674BEE56124AAD970D40F8FDF221" ma:contentTypeVersion="11" ma:contentTypeDescription="Create a new document." ma:contentTypeScope="" ma:versionID="ebcb8d948eae11d6bc209294f6d5fcd6">
  <xsd:schema xmlns:xsd="http://www.w3.org/2001/XMLSchema" xmlns:xs="http://www.w3.org/2001/XMLSchema" xmlns:p="http://schemas.microsoft.com/office/2006/metadata/properties" xmlns:ns2="b4015ea8-92c2-4515-89dc-d0cebe6a6e7e" targetNamespace="http://schemas.microsoft.com/office/2006/metadata/properties" ma:root="true" ma:fieldsID="7967772d9888afd00a7637a4fb2287da" ns2:_="">
    <xsd:import namespace="b4015ea8-92c2-4515-89dc-d0cebe6a6e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015ea8-92c2-4515-89dc-d0cebe6a6e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C161EC1-00E8-4009-8010-91D3BBAB3207}"/>
</file>

<file path=customXml/itemProps2.xml><?xml version="1.0" encoding="utf-8"?>
<ds:datastoreItem xmlns:ds="http://schemas.openxmlformats.org/officeDocument/2006/customXml" ds:itemID="{DFD5A02E-FC5A-4628-8450-51D6F0FF081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A7D9297-BAC1-4638-8B0F-792F8096CE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10641</TotalTime>
  <Words>304</Words>
  <Application>Microsoft Office PowerPoint</Application>
  <PresentationFormat>On-screen Show (4:3)</PresentationFormat>
  <Paragraphs>72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Tw Cen MT</vt:lpstr>
      <vt:lpstr>Wingdings</vt:lpstr>
      <vt:lpstr>Wingdings 2</vt:lpstr>
      <vt:lpstr>Median</vt:lpstr>
      <vt:lpstr>Houston-Galveston  Clean cities Coalition QUARTERLY MEETING   </vt:lpstr>
      <vt:lpstr>Meeting Agenda</vt:lpstr>
      <vt:lpstr>Introductions</vt:lpstr>
      <vt:lpstr>Meeting Agenda</vt:lpstr>
      <vt:lpstr>Current and Upcoming Events</vt:lpstr>
      <vt:lpstr>2022 Quarterly Meeting Schedule</vt:lpstr>
      <vt:lpstr>Thank You!</vt:lpstr>
    </vt:vector>
  </TitlesOfParts>
  <Company>New West Technologies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Template for Clean Cities Coalition Re-designation Webinars</dc:title>
  <dc:subject>Template for Clean Cities coalitions to create presentations for re-designation Webinars</dc:subject>
  <dc:creator>Ellen Bourbon</dc:creator>
  <cp:lastModifiedBy>DeCandis, Andrew</cp:lastModifiedBy>
  <cp:revision>662</cp:revision>
  <cp:lastPrinted>2014-08-08T14:33:49Z</cp:lastPrinted>
  <dcterms:created xsi:type="dcterms:W3CDTF">2010-08-13T14:26:26Z</dcterms:created>
  <dcterms:modified xsi:type="dcterms:W3CDTF">2021-11-09T16:37:48Z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0x0101002333674BEE56124AAD970D40F8FDF221</vt:lpwstr>
  </property>
  <property fmtid="{D5CDD505-2E9C-101B-9397-08002B2CF9AE}" pid="3" name="_dlc_DocIdItemGuid">
    <vt:lpwstr>7035f6d6-44b8-4622-a64f-0afe37d97e4c</vt:lpwstr>
  </property>
</Properties>
</file>