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4.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slideLayouts/slideLayout15.xml" ContentType="application/vnd.openxmlformats-officedocument.presentationml.slideLayout+xml"/>
  <Override PartName="/ppt/theme/theme4.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4"/>
    <p:sldMasterId id="2147483648" r:id="rId5"/>
    <p:sldMasterId id="2147483658" r:id="rId6"/>
    <p:sldMasterId id="2147483660" r:id="rId7"/>
    <p:sldMasterId id="2147483665" r:id="rId8"/>
  </p:sldMasterIdLst>
  <p:notesMasterIdLst>
    <p:notesMasterId r:id="rId32"/>
  </p:notesMasterIdLst>
  <p:sldIdLst>
    <p:sldId id="2134806930" r:id="rId9"/>
    <p:sldId id="391" r:id="rId10"/>
    <p:sldId id="282" r:id="rId11"/>
    <p:sldId id="11762" r:id="rId12"/>
    <p:sldId id="1322" r:id="rId13"/>
    <p:sldId id="2225" r:id="rId14"/>
    <p:sldId id="2134806926" r:id="rId15"/>
    <p:sldId id="2134806911" r:id="rId16"/>
    <p:sldId id="11808" r:id="rId17"/>
    <p:sldId id="364" r:id="rId18"/>
    <p:sldId id="2710" r:id="rId19"/>
    <p:sldId id="2134806913" r:id="rId20"/>
    <p:sldId id="1577" r:id="rId21"/>
    <p:sldId id="278" r:id="rId22"/>
    <p:sldId id="274" r:id="rId23"/>
    <p:sldId id="319" r:id="rId24"/>
    <p:sldId id="277" r:id="rId25"/>
    <p:sldId id="270" r:id="rId26"/>
    <p:sldId id="273" r:id="rId27"/>
    <p:sldId id="295" r:id="rId28"/>
    <p:sldId id="297" r:id="rId29"/>
    <p:sldId id="318" r:id="rId30"/>
    <p:sldId id="2134806929" r:id="rId31"/>
  </p:sldIdLst>
  <p:sldSz cx="12192000" cy="6858000"/>
  <p:notesSz cx="9388475" cy="7102475"/>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133E"/>
    <a:srgbClr val="BFCC43"/>
    <a:srgbClr val="011343"/>
    <a:srgbClr val="E2E7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91" d="100"/>
          <a:sy n="91" d="100"/>
        </p:scale>
        <p:origin x="1194" y="7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68339" cy="356357"/>
          </a:xfrm>
          <a:prstGeom prst="rect">
            <a:avLst/>
          </a:prstGeom>
        </p:spPr>
        <p:txBody>
          <a:bodyPr vert="horz" lIns="94225" tIns="47113" rIns="94225" bIns="47113" rtlCol="0"/>
          <a:lstStyle>
            <a:lvl1pPr algn="l">
              <a:defRPr sz="1300"/>
            </a:lvl1pPr>
          </a:lstStyle>
          <a:p>
            <a:endParaRPr lang="en-US"/>
          </a:p>
        </p:txBody>
      </p:sp>
      <p:sp>
        <p:nvSpPr>
          <p:cNvPr id="3" name="Date Placeholder 2"/>
          <p:cNvSpPr>
            <a:spLocks noGrp="1"/>
          </p:cNvSpPr>
          <p:nvPr>
            <p:ph type="dt" idx="1"/>
          </p:nvPr>
        </p:nvSpPr>
        <p:spPr>
          <a:xfrm>
            <a:off x="5317963" y="0"/>
            <a:ext cx="4068339" cy="356357"/>
          </a:xfrm>
          <a:prstGeom prst="rect">
            <a:avLst/>
          </a:prstGeom>
        </p:spPr>
        <p:txBody>
          <a:bodyPr vert="horz" lIns="94225" tIns="47113" rIns="94225" bIns="47113" rtlCol="0"/>
          <a:lstStyle>
            <a:lvl1pPr algn="r">
              <a:defRPr sz="1300"/>
            </a:lvl1pPr>
          </a:lstStyle>
          <a:p>
            <a:fld id="{3ADAF3F7-D55B-4799-96EC-7BD0F1B5FF38}" type="datetimeFigureOut">
              <a:rPr lang="en-US" smtClean="0"/>
              <a:t>3/1/2022</a:t>
            </a:fld>
            <a:endParaRPr lang="en-US"/>
          </a:p>
        </p:txBody>
      </p:sp>
      <p:sp>
        <p:nvSpPr>
          <p:cNvPr id="4" name="Slide Image Placeholder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25" tIns="47113" rIns="94225" bIns="47113" rtlCol="0" anchor="ctr"/>
          <a:lstStyle/>
          <a:p>
            <a:endParaRPr lang="en-US"/>
          </a:p>
        </p:txBody>
      </p:sp>
      <p:sp>
        <p:nvSpPr>
          <p:cNvPr id="5" name="Notes Placeholder 4"/>
          <p:cNvSpPr>
            <a:spLocks noGrp="1"/>
          </p:cNvSpPr>
          <p:nvPr>
            <p:ph type="body" sz="quarter" idx="3"/>
          </p:nvPr>
        </p:nvSpPr>
        <p:spPr>
          <a:xfrm>
            <a:off x="938848" y="3418066"/>
            <a:ext cx="7510780" cy="2796600"/>
          </a:xfrm>
          <a:prstGeom prst="rect">
            <a:avLst/>
          </a:prstGeom>
        </p:spPr>
        <p:txBody>
          <a:bodyPr vert="horz" lIns="94225" tIns="47113" rIns="94225" bIns="4711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46120"/>
            <a:ext cx="4068339" cy="356356"/>
          </a:xfrm>
          <a:prstGeom prst="rect">
            <a:avLst/>
          </a:prstGeom>
        </p:spPr>
        <p:txBody>
          <a:bodyPr vert="horz" lIns="94225" tIns="47113" rIns="94225" bIns="47113" rtlCol="0" anchor="b"/>
          <a:lstStyle>
            <a:lvl1pPr algn="l">
              <a:defRPr sz="1300"/>
            </a:lvl1pPr>
          </a:lstStyle>
          <a:p>
            <a:endParaRPr lang="en-US"/>
          </a:p>
        </p:txBody>
      </p:sp>
      <p:sp>
        <p:nvSpPr>
          <p:cNvPr id="7" name="Slide Number Placeholder 6"/>
          <p:cNvSpPr>
            <a:spLocks noGrp="1"/>
          </p:cNvSpPr>
          <p:nvPr>
            <p:ph type="sldNum" sz="quarter" idx="5"/>
          </p:nvPr>
        </p:nvSpPr>
        <p:spPr>
          <a:xfrm>
            <a:off x="5317963" y="6746120"/>
            <a:ext cx="4068339" cy="356356"/>
          </a:xfrm>
          <a:prstGeom prst="rect">
            <a:avLst/>
          </a:prstGeom>
        </p:spPr>
        <p:txBody>
          <a:bodyPr vert="horz" lIns="94225" tIns="47113" rIns="94225" bIns="47113" rtlCol="0" anchor="b"/>
          <a:lstStyle>
            <a:lvl1pPr algn="r">
              <a:defRPr sz="1300"/>
            </a:lvl1pPr>
          </a:lstStyle>
          <a:p>
            <a:fld id="{03F94D04-813E-418A-9598-B9E87FE95666}" type="slidenum">
              <a:rPr lang="en-US" smtClean="0"/>
              <a:t>‹#›</a:t>
            </a:fld>
            <a:endParaRPr lang="en-US"/>
          </a:p>
        </p:txBody>
      </p:sp>
    </p:spTree>
    <p:extLst>
      <p:ext uri="{BB962C8B-B14F-4D97-AF65-F5344CB8AC3E}">
        <p14:creationId xmlns:p14="http://schemas.microsoft.com/office/powerpoint/2010/main" val="2421867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296740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37122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380C70-4DA2-45D5-BAF7-F7A33C416095}" type="slidenum">
              <a:rPr lang="en-US" smtClean="0"/>
              <a:t>11</a:t>
            </a:fld>
            <a:endParaRPr lang="en-US"/>
          </a:p>
        </p:txBody>
      </p:sp>
    </p:spTree>
    <p:extLst>
      <p:ext uri="{BB962C8B-B14F-4D97-AF65-F5344CB8AC3E}">
        <p14:creationId xmlns:p14="http://schemas.microsoft.com/office/powerpoint/2010/main" val="3171778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FUELS: GROWING EMISSIONS PROFILE OF THE HD TRANSPORT SECTOR</a:t>
            </a:r>
          </a:p>
          <a:p>
            <a:endParaRPr lang="en-US" b="1" dirty="0"/>
          </a:p>
          <a:p>
            <a:pPr lvl="0"/>
            <a:r>
              <a:rPr lang="en-US" dirty="0"/>
              <a:t>We know that light-duty transportation emissions will continue to grow in developing countries.</a:t>
            </a:r>
          </a:p>
          <a:p>
            <a:pPr lvl="0"/>
            <a:endParaRPr lang="en-US" dirty="0"/>
          </a:p>
          <a:p>
            <a:pPr lvl="0"/>
            <a:r>
              <a:rPr lang="en-US" dirty="0"/>
              <a:t>We also expect continued demand for </a:t>
            </a:r>
            <a:r>
              <a:rPr lang="en-US" i="1" dirty="0"/>
              <a:t>heavy-duty</a:t>
            </a:r>
            <a:r>
              <a:rPr lang="en-US" dirty="0"/>
              <a:t> transport worldwide—and with it, the challenge of how to decarbonize cost effectively.</a:t>
            </a:r>
          </a:p>
          <a:p>
            <a:pPr lvl="0"/>
            <a:endParaRPr lang="en-US" dirty="0"/>
          </a:p>
          <a:p>
            <a:pPr lvl="0"/>
            <a:r>
              <a:rPr lang="en-US" dirty="0"/>
              <a:t>As this chart shows, we anticipate on-road, heavy-duty transport to continue to be a significant source of greenhouse gas emissions. While there are an array of heavy-duty transport like rail, marine, or aviation, this chart focuses on on-road emissions.</a:t>
            </a:r>
          </a:p>
          <a:p>
            <a:pPr lvl="0"/>
            <a:endParaRPr lang="en-US" dirty="0"/>
          </a:p>
          <a:p>
            <a:pPr lvl="0"/>
            <a:r>
              <a:rPr lang="en-US" dirty="0"/>
              <a:t>To achieve our dual imperatives of providing energy to power growing economies and decarbonizing economy-wide, we will have to bring online new energy solutions at scale that meet or exceed criteria we currently rely on for fuels.</a:t>
            </a:r>
          </a:p>
          <a:p>
            <a:endParaRPr lang="en-US" b="0" dirty="0"/>
          </a:p>
        </p:txBody>
      </p:sp>
    </p:spTree>
    <p:extLst>
      <p:ext uri="{BB962C8B-B14F-4D97-AF65-F5344CB8AC3E}">
        <p14:creationId xmlns:p14="http://schemas.microsoft.com/office/powerpoint/2010/main" val="1800457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Growing sector – industry focus for R&amp;D. Hyundai delivering 10 to Europe – first mass produced HD FCEV</a:t>
            </a:r>
          </a:p>
        </p:txBody>
      </p:sp>
      <p:sp>
        <p:nvSpPr>
          <p:cNvPr id="4" name="Slide Number Placeholder 3"/>
          <p:cNvSpPr>
            <a:spLocks noGrp="1"/>
          </p:cNvSpPr>
          <p:nvPr>
            <p:ph type="sldNum" sz="quarter" idx="10"/>
          </p:nvPr>
        </p:nvSpPr>
        <p:spPr/>
        <p:txBody>
          <a:bodyPr/>
          <a:lstStyle/>
          <a:p>
            <a:fld id="{362F4C6E-2CC4-47E3-8ADC-3750A4BCF067}" type="slidenum">
              <a:rPr lang="en-US" smtClean="0"/>
              <a:t>13</a:t>
            </a:fld>
            <a:endParaRPr lang="en-US"/>
          </a:p>
        </p:txBody>
      </p:sp>
    </p:spTree>
    <p:extLst>
      <p:ext uri="{BB962C8B-B14F-4D97-AF65-F5344CB8AC3E}">
        <p14:creationId xmlns:p14="http://schemas.microsoft.com/office/powerpoint/2010/main" val="924730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Hydrogen is a link between renewables and existing infrastructure.  </a:t>
            </a:r>
          </a:p>
          <a:p>
            <a:endParaRPr lang="en-US" dirty="0"/>
          </a:p>
          <a:p>
            <a:r>
              <a:rPr lang="en-US" dirty="0"/>
              <a:t>A new, integrated energy system should heavily leverage existing infrastructure, including natural gas infrastructure.  </a:t>
            </a:r>
          </a:p>
          <a:p>
            <a:endParaRPr lang="en-US" dirty="0"/>
          </a:p>
          <a:p>
            <a:r>
              <a:rPr lang="en-US" dirty="0"/>
              <a:t>The existing natural gas infrastructure will be an important tool in the energy transition toward decarbonization.</a:t>
            </a:r>
          </a:p>
          <a:p>
            <a:endParaRPr lang="en-US" dirty="0"/>
          </a:p>
        </p:txBody>
      </p:sp>
      <p:sp>
        <p:nvSpPr>
          <p:cNvPr id="4" name="Slide Number Placeholder 3"/>
          <p:cNvSpPr>
            <a:spLocks noGrp="1"/>
          </p:cNvSpPr>
          <p:nvPr>
            <p:ph type="sldNum" sz="quarter" idx="5"/>
          </p:nvPr>
        </p:nvSpPr>
        <p:spPr/>
        <p:txBody>
          <a:bodyPr/>
          <a:lstStyle/>
          <a:p>
            <a:fld id="{F3380C70-4DA2-45D5-BAF7-F7A33C416095}" type="slidenum">
              <a:rPr lang="en-US" smtClean="0"/>
              <a:t>14</a:t>
            </a:fld>
            <a:endParaRPr lang="en-US"/>
          </a:p>
        </p:txBody>
      </p:sp>
    </p:spTree>
    <p:extLst>
      <p:ext uri="{BB962C8B-B14F-4D97-AF65-F5344CB8AC3E}">
        <p14:creationId xmlns:p14="http://schemas.microsoft.com/office/powerpoint/2010/main" val="3478098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hydrogen will be one solution for our path towards net zero but how we enable it will require a different mindset, a different approach that keeps cost, flexibility, reliability, resiliency and in today’s climate the customer top of mind.</a:t>
            </a:r>
          </a:p>
          <a:p>
            <a:endParaRPr lang="en-US"/>
          </a:p>
          <a:p>
            <a:r>
              <a:rPr lang="en-US"/>
              <a:t>The concept of establishing hydrogen hubs is critical to advancing a hydrogen economy at a pace needed to meet aggressive decarbonization goals as well as to be economically competitive in the global arena.  Creating networks where supply and demand are matched regionally or locally while also using infrastructure assets to foster a hydrogen market is being explored and developed.  The scenarios and use cases may differ depending on regional differences and specific energy needs.  And Energy decisions are being made on a local level so we must provide optionality and scalability in our solutions.</a:t>
            </a:r>
          </a:p>
          <a:p>
            <a:endParaRPr lang="en-US"/>
          </a:p>
          <a:p>
            <a:r>
              <a:rPr lang="en-US"/>
              <a:t>Through a project within DOE’s H2@scale program we will have the opportunity to start shaping a framework around the development of future hydrogen hubs, especially focused around industrial regions.</a:t>
            </a:r>
          </a:p>
          <a:p>
            <a:endParaRPr lang="en-US"/>
          </a:p>
          <a:p>
            <a:endParaRPr lang="en-US"/>
          </a:p>
        </p:txBody>
      </p:sp>
    </p:spTree>
    <p:extLst>
      <p:ext uri="{BB962C8B-B14F-4D97-AF65-F5344CB8AC3E}">
        <p14:creationId xmlns:p14="http://schemas.microsoft.com/office/powerpoint/2010/main" val="374814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3793" indent="-183793">
              <a:buFont typeface="Arial" panose="020B0604020202020204" pitchFamily="34" charset="0"/>
              <a:buChar char="•"/>
              <a:defRPr/>
            </a:pPr>
            <a:r>
              <a:rPr lang="en-US" dirty="0"/>
              <a:t>Independent, not-for-profit established by the natural gas industry</a:t>
            </a:r>
          </a:p>
          <a:p>
            <a:pPr marL="183793" indent="-183793">
              <a:buFont typeface="Arial" panose="020B0604020202020204" pitchFamily="34" charset="0"/>
              <a:buChar char="•"/>
              <a:defRPr/>
            </a:pPr>
            <a:r>
              <a:rPr lang="en-US" dirty="0"/>
              <a:t>GTI tackles tough energy challenges turning raw technology into practical solutions</a:t>
            </a:r>
          </a:p>
          <a:p>
            <a:pPr marL="183793" indent="-183793">
              <a:buFont typeface="Arial" panose="020B0604020202020204" pitchFamily="34" charset="0"/>
              <a:buChar char="•"/>
            </a:pPr>
            <a:r>
              <a:rPr lang="en-US" dirty="0"/>
              <a:t>Downhole to the burner tip including energy conversion technologies</a:t>
            </a:r>
          </a:p>
        </p:txBody>
      </p:sp>
      <p:sp>
        <p:nvSpPr>
          <p:cNvPr id="4" name="Slide Number Placeholder 3"/>
          <p:cNvSpPr>
            <a:spLocks noGrp="1"/>
          </p:cNvSpPr>
          <p:nvPr>
            <p:ph type="sldNum" sz="quarter" idx="10"/>
          </p:nvPr>
        </p:nvSpPr>
        <p:spPr/>
        <p:txBody>
          <a:bodyPr/>
          <a:lstStyle/>
          <a:p>
            <a:fld id="{03F94D04-813E-418A-9598-B9E87FE95666}" type="slidenum">
              <a:rPr lang="en-US" smtClean="0"/>
              <a:t>2</a:t>
            </a:fld>
            <a:endParaRPr lang="en-US" dirty="0"/>
          </a:p>
        </p:txBody>
      </p:sp>
    </p:spTree>
    <p:extLst>
      <p:ext uri="{BB962C8B-B14F-4D97-AF65-F5344CB8AC3E}">
        <p14:creationId xmlns:p14="http://schemas.microsoft.com/office/powerpoint/2010/main" val="2470643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E61FFD-6739-4828-A351-31BC80DFC12B}" type="slidenum">
              <a:rPr lang="en-US" smtClean="0"/>
              <a:t>3</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534963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set the stage for why hydrogen is now the center of attention.  </a:t>
            </a:r>
          </a:p>
          <a:p>
            <a:endParaRPr lang="en-US" dirty="0"/>
          </a:p>
          <a:p>
            <a:r>
              <a:rPr lang="en-US" dirty="0"/>
              <a:t>US CO2 emissions have led the world in reductions over the past 15 years.  The main reason is the replacement of the coal plant fleet with natural gas fired power generation, along with the addition of renewables such as wind and solar.  </a:t>
            </a:r>
          </a:p>
          <a:p>
            <a:endParaRPr lang="en-US" dirty="0"/>
          </a:p>
          <a:p>
            <a:r>
              <a:rPr lang="en-US" dirty="0"/>
              <a:t>We can reduce a similar amount by 2030 by continuing to do the same, however we cannot reach “net zero carbon” by 2050 by doing what we’re doing now.  New technologies, along with a better integrated energy network is required for the nation to hit net zero decarbonization goals by 2050.  </a:t>
            </a:r>
          </a:p>
        </p:txBody>
      </p:sp>
      <p:sp>
        <p:nvSpPr>
          <p:cNvPr id="4" name="Slide Number Placeholder 3"/>
          <p:cNvSpPr>
            <a:spLocks noGrp="1"/>
          </p:cNvSpPr>
          <p:nvPr>
            <p:ph type="sldNum" sz="quarter" idx="5"/>
          </p:nvPr>
        </p:nvSpPr>
        <p:spPr/>
        <p:txBody>
          <a:bodyPr/>
          <a:lstStyle/>
          <a:p>
            <a:fld id="{F3380C70-4DA2-45D5-BAF7-F7A33C416095}" type="slidenum">
              <a:rPr lang="en-US" smtClean="0"/>
              <a:t>4</a:t>
            </a:fld>
            <a:endParaRPr lang="en-US"/>
          </a:p>
        </p:txBody>
      </p:sp>
    </p:spTree>
    <p:extLst>
      <p:ext uri="{BB962C8B-B14F-4D97-AF65-F5344CB8AC3E}">
        <p14:creationId xmlns:p14="http://schemas.microsoft.com/office/powerpoint/2010/main" val="808128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Wind and solar increasing share of the power generation mix</a:t>
            </a:r>
          </a:p>
          <a:p>
            <a:endParaRPr lang="en-US" dirty="0"/>
          </a:p>
          <a:p>
            <a:r>
              <a:rPr lang="en-US" dirty="0"/>
              <a:t>Not dispatchable – which means, we need energy storage for this growth to continue</a:t>
            </a:r>
          </a:p>
        </p:txBody>
      </p:sp>
    </p:spTree>
    <p:extLst>
      <p:ext uri="{BB962C8B-B14F-4D97-AF65-F5344CB8AC3E}">
        <p14:creationId xmlns:p14="http://schemas.microsoft.com/office/powerpoint/2010/main" val="3814489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Back to the need for energy storage…</a:t>
            </a:r>
          </a:p>
          <a:p>
            <a:endParaRPr lang="en-US" dirty="0"/>
          </a:p>
          <a:p>
            <a:endParaRPr lang="en-US" dirty="0"/>
          </a:p>
          <a:p>
            <a:r>
              <a:rPr lang="en-US" dirty="0"/>
              <a:t>Texas has the largest wind generation fleet of any state in the country.  It’s also unique in that it operates its own grid that is separate from the other two large grid interconnects in the country.  Consequently, the issue of non-dispatchability of renewable energy has become a growing problem, compounded by the fact that wind resources are on the opposite side of the state from the large population centers.  </a:t>
            </a:r>
          </a:p>
        </p:txBody>
      </p:sp>
    </p:spTree>
    <p:extLst>
      <p:ext uri="{BB962C8B-B14F-4D97-AF65-F5344CB8AC3E}">
        <p14:creationId xmlns:p14="http://schemas.microsoft.com/office/powerpoint/2010/main" val="929964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27061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energy storage options are currently used in today’s energy market including underground natural gas storage, pumped hydro storage, electrical energy storage in batteries, liquefied natural gas (LNG), propane-air peak shaving, and compressed air energy storage to name a few. Additionally, these could be expanded to include a broader range of distributed fuel storage facilities including other liquid fuels (e.g., distillate fuel oil) or solid fuels (e.g., coal). To illustrate, Figure 1 shows examples of selected stored energy capacities in the U.S. (noting that each of these forms of energy are different, particularly electricity compared with chemical energy carriers). Comprehensively, these all comprise forms of distributed energy systems that store energy for ultimate use in serving energy markets applications. </a:t>
            </a:r>
          </a:p>
          <a:p>
            <a:endParaRPr lang="en-US" dirty="0"/>
          </a:p>
        </p:txBody>
      </p:sp>
      <p:sp>
        <p:nvSpPr>
          <p:cNvPr id="4" name="Slide Number Placeholder 3"/>
          <p:cNvSpPr>
            <a:spLocks noGrp="1"/>
          </p:cNvSpPr>
          <p:nvPr>
            <p:ph type="sldNum" sz="quarter" idx="5"/>
          </p:nvPr>
        </p:nvSpPr>
        <p:spPr/>
        <p:txBody>
          <a:bodyPr/>
          <a:lstStyle/>
          <a:p>
            <a:fld id="{D15CE448-E4E4-48C7-9865-5EEBBDA621EE}" type="slidenum">
              <a:rPr lang="en-US" smtClean="0"/>
              <a:t>8</a:t>
            </a:fld>
            <a:endParaRPr lang="en-US"/>
          </a:p>
        </p:txBody>
      </p:sp>
    </p:spTree>
    <p:extLst>
      <p:ext uri="{BB962C8B-B14F-4D97-AF65-F5344CB8AC3E}">
        <p14:creationId xmlns:p14="http://schemas.microsoft.com/office/powerpoint/2010/main" val="2196079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rPr>
              <a:t>Adding hydrogen to natural gas can reduce greenhouse gas emissions from gas use. More significant life cycle benefits can be recognized if the hydrogen is produced from low‐carbon energy sources such as biomass, solar, wind, nuclear, or fossil resources with carbon capture and storage (CCS).</a:t>
            </a:r>
          </a:p>
          <a:p>
            <a:endParaRPr lang="en-US" dirty="0">
              <a:latin typeface="Calibri" panose="020F0502020204030204" pitchFamily="34" charset="0"/>
            </a:endParaRPr>
          </a:p>
          <a:p>
            <a:r>
              <a:rPr lang="en-US" dirty="0">
                <a:latin typeface="Calibri" panose="020F0502020204030204" pitchFamily="34" charset="0"/>
              </a:rPr>
              <a:t>Higher concentrations of hydrogen should increase the emissions benefit of blended hydrogen and reduce carbon footprint, however there are limits to the amount of hydrogen that the existing infrastructure can handle and part of our challenge is to determine those limits while balancing environmental goals with pipeline integrity and customer service.  </a:t>
            </a:r>
          </a:p>
          <a:p>
            <a:endParaRPr lang="en-US" dirty="0">
              <a:effectLst/>
              <a:latin typeface="Calibri" panose="020F0502020204030204" pitchFamily="34" charset="0"/>
              <a:ea typeface="Calibri" panose="020F0502020204030204" pitchFamily="34" charset="0"/>
            </a:endParaRPr>
          </a:p>
          <a:p>
            <a:r>
              <a:rPr lang="en-US" dirty="0">
                <a:effectLst/>
                <a:latin typeface="Calibri" panose="020F0502020204030204" pitchFamily="34" charset="0"/>
                <a:ea typeface="Calibri" panose="020F0502020204030204" pitchFamily="34" charset="0"/>
              </a:rPr>
              <a:t>Some pipeline operators also view hydrogen storage and transport as revenue opportunities for low/zero carbon fuel transport and storage.</a:t>
            </a:r>
          </a:p>
          <a:p>
            <a:endParaRPr lang="en-US" dirty="0"/>
          </a:p>
        </p:txBody>
      </p:sp>
    </p:spTree>
    <p:extLst>
      <p:ext uri="{BB962C8B-B14F-4D97-AF65-F5344CB8AC3E}">
        <p14:creationId xmlns:p14="http://schemas.microsoft.com/office/powerpoint/2010/main" val="834999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2134308" y="2923013"/>
            <a:ext cx="8110905" cy="1325563"/>
          </a:xfrm>
          <a:prstGeom prst="rect">
            <a:avLst/>
          </a:prstGeom>
        </p:spPr>
        <p:txBody>
          <a:bodyPr vert="horz" lIns="91440" tIns="45720" rIns="91440" bIns="45720" rtlCol="0" anchor="ctr">
            <a:noAutofit/>
          </a:bodyPr>
          <a:lstStyle>
            <a:lvl1pPr>
              <a:defRPr/>
            </a:lvl1pPr>
          </a:lstStyle>
          <a:p>
            <a:r>
              <a:rPr lang="en-US"/>
              <a:t>Click to edit Master title style</a:t>
            </a:r>
          </a:p>
        </p:txBody>
      </p:sp>
      <p:sp>
        <p:nvSpPr>
          <p:cNvPr id="5" name="Text Placeholder 4"/>
          <p:cNvSpPr>
            <a:spLocks noGrp="1"/>
          </p:cNvSpPr>
          <p:nvPr>
            <p:ph type="body" sz="quarter" idx="10" hasCustomPrompt="1"/>
          </p:nvPr>
        </p:nvSpPr>
        <p:spPr>
          <a:xfrm>
            <a:off x="2133600" y="4649492"/>
            <a:ext cx="8112125" cy="1751308"/>
          </a:xfrm>
          <a:prstGeom prst="rect">
            <a:avLst/>
          </a:prstGeom>
        </p:spPr>
        <p:txBody>
          <a:bodyPr/>
          <a:lstStyle>
            <a:lvl1pPr>
              <a:lnSpc>
                <a:spcPts val="2600"/>
              </a:lnSpc>
              <a:spcBef>
                <a:spcPts val="0"/>
              </a:spcBef>
              <a:defRPr/>
            </a:lvl1pPr>
            <a:lvl3pPr marL="1143000" indent="-228600">
              <a:buClr>
                <a:schemeClr val="tx2"/>
              </a:buClr>
              <a:buFont typeface="Calibri" panose="020F0502020204030204" pitchFamily="34" charset="0"/>
              <a:buChar char="–"/>
              <a:defRPr/>
            </a:lvl3pPr>
            <a:lvl5pPr marL="2057400" indent="-228600">
              <a:buClr>
                <a:schemeClr val="tx2"/>
              </a:buClr>
              <a:buFont typeface="Calibri" panose="020F0502020204030204" pitchFamily="34" charset="0"/>
              <a:buChar char="–"/>
              <a:defRPr/>
            </a:lvl5pPr>
          </a:lstStyle>
          <a:p>
            <a:pPr lvl="0"/>
            <a:r>
              <a:rPr lang="en-US"/>
              <a:t>Edit Master text styles</a:t>
            </a:r>
          </a:p>
        </p:txBody>
      </p:sp>
    </p:spTree>
    <p:extLst>
      <p:ext uri="{BB962C8B-B14F-4D97-AF65-F5344CB8AC3E}">
        <p14:creationId xmlns:p14="http://schemas.microsoft.com/office/powerpoint/2010/main" val="328175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3338" y="394895"/>
            <a:ext cx="9265642" cy="1293223"/>
          </a:xfrm>
          <a:prstGeom prst="rect">
            <a:avLst/>
          </a:prstGeom>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2964826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Whit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72172B-B8DE-3E47-8432-8F5FE074E759}"/>
              </a:ext>
            </a:extLst>
          </p:cNvPr>
          <p:cNvSpPr>
            <a:spLocks noGrp="1"/>
          </p:cNvSpPr>
          <p:nvPr>
            <p:ph idx="1"/>
          </p:nvPr>
        </p:nvSpPr>
        <p:spPr>
          <a:xfrm>
            <a:off x="543733" y="1825625"/>
            <a:ext cx="10515600" cy="4351338"/>
          </a:xfrm>
          <a:prstGeom prst="rect">
            <a:avLst/>
          </a:prstGeom>
        </p:spPr>
        <p:txBody>
          <a:bodyPr>
            <a:normAutofit/>
          </a:bodyPr>
          <a:lstStyle>
            <a:lvl1pPr>
              <a:defRPr sz="2400" b="0" i="0">
                <a:latin typeface="Avenir Book" panose="02000503020000020003" pitchFamily="2" charset="0"/>
              </a:defRPr>
            </a:lvl1pPr>
            <a:lvl2pPr>
              <a:defRPr sz="2200" b="0" i="0">
                <a:latin typeface="Avenir Book" panose="02000503020000020003" pitchFamily="2" charset="0"/>
              </a:defRPr>
            </a:lvl2pPr>
            <a:lvl3pPr>
              <a:defRPr sz="2200" b="0" i="0">
                <a:latin typeface="Avenir Book" panose="02000503020000020003" pitchFamily="2" charset="0"/>
              </a:defRPr>
            </a:lvl3pPr>
            <a:lvl4pPr>
              <a:defRPr sz="2200" b="0" i="0">
                <a:latin typeface="Avenir Book" panose="02000503020000020003" pitchFamily="2" charset="0"/>
              </a:defRPr>
            </a:lvl4pPr>
            <a:lvl5pPr>
              <a:defRPr sz="2200" b="0" i="0">
                <a:latin typeface="Avenir Book"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7428CF1-5CF3-534F-ADE9-0815E88ADED1}"/>
              </a:ext>
            </a:extLst>
          </p:cNvPr>
          <p:cNvSpPr>
            <a:spLocks noGrp="1"/>
          </p:cNvSpPr>
          <p:nvPr>
            <p:ph type="title"/>
          </p:nvPr>
        </p:nvSpPr>
        <p:spPr>
          <a:xfrm>
            <a:off x="543733" y="320156"/>
            <a:ext cx="10515600" cy="624226"/>
          </a:xfrm>
          <a:prstGeom prst="rect">
            <a:avLst/>
          </a:prstGeom>
        </p:spPr>
        <p:txBody>
          <a:bodyPr>
            <a:normAutofit/>
          </a:bodyPr>
          <a:lstStyle>
            <a:lvl1pPr>
              <a:defRPr sz="2800" b="1" i="0" spc="300">
                <a:solidFill>
                  <a:schemeClr val="accent1"/>
                </a:solidFill>
                <a:latin typeface="Avenir Heavy" panose="02000503020000020003" pitchFamily="2" charset="0"/>
              </a:defRPr>
            </a:lvl1pPr>
          </a:lstStyle>
          <a:p>
            <a:endParaRPr lang="en-US" dirty="0"/>
          </a:p>
        </p:txBody>
      </p:sp>
      <p:sp>
        <p:nvSpPr>
          <p:cNvPr id="13" name="Subtitle 2">
            <a:extLst>
              <a:ext uri="{FF2B5EF4-FFF2-40B4-BE49-F238E27FC236}">
                <a16:creationId xmlns:a16="http://schemas.microsoft.com/office/drawing/2014/main" id="{7529BD8A-FC38-684B-9250-0ADB9713F2E0}"/>
              </a:ext>
            </a:extLst>
          </p:cNvPr>
          <p:cNvSpPr>
            <a:spLocks noGrp="1"/>
          </p:cNvSpPr>
          <p:nvPr>
            <p:ph type="subTitle" idx="13" hasCustomPrompt="1"/>
          </p:nvPr>
        </p:nvSpPr>
        <p:spPr>
          <a:xfrm>
            <a:off x="543733" y="818357"/>
            <a:ext cx="9144000" cy="624226"/>
          </a:xfrm>
          <a:prstGeom prst="rect">
            <a:avLst/>
          </a:prstGeom>
        </p:spPr>
        <p:txBody>
          <a:bodyPr/>
          <a:lstStyle>
            <a:lvl1pPr marL="0" indent="0" algn="l">
              <a:buNone/>
              <a:defRPr sz="2400" b="0" i="0">
                <a:latin typeface="Avenir 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a:t>
            </a:r>
          </a:p>
        </p:txBody>
      </p:sp>
      <p:sp>
        <p:nvSpPr>
          <p:cNvPr id="17" name="Slide Number Placeholder 6">
            <a:extLst>
              <a:ext uri="{FF2B5EF4-FFF2-40B4-BE49-F238E27FC236}">
                <a16:creationId xmlns:a16="http://schemas.microsoft.com/office/drawing/2014/main" id="{C76CBAF5-EC90-764F-AD72-F9201DF7C13A}"/>
              </a:ext>
            </a:extLst>
          </p:cNvPr>
          <p:cNvSpPr txBox="1">
            <a:spLocks/>
          </p:cNvSpPr>
          <p:nvPr userDrawn="1"/>
        </p:nvSpPr>
        <p:spPr>
          <a:xfrm>
            <a:off x="385321" y="618830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a:solidFill>
                <a:schemeClr val="tx1"/>
              </a:solidFill>
              <a:latin typeface="Avenir Book" panose="02000503020000020003" pitchFamily="2" charset="0"/>
              <a:ea typeface="Roboto Slab" pitchFamily="2" charset="0"/>
            </a:endParaRPr>
          </a:p>
        </p:txBody>
      </p:sp>
    </p:spTree>
    <p:extLst>
      <p:ext uri="{BB962C8B-B14F-4D97-AF65-F5344CB8AC3E}">
        <p14:creationId xmlns:p14="http://schemas.microsoft.com/office/powerpoint/2010/main" val="3125745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dustry Whi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72172B-B8DE-3E47-8432-8F5FE074E759}"/>
              </a:ext>
            </a:extLst>
          </p:cNvPr>
          <p:cNvSpPr>
            <a:spLocks noGrp="1"/>
          </p:cNvSpPr>
          <p:nvPr>
            <p:ph idx="1"/>
          </p:nvPr>
        </p:nvSpPr>
        <p:spPr>
          <a:xfrm>
            <a:off x="543733" y="1825625"/>
            <a:ext cx="5261227" cy="4351338"/>
          </a:xfrm>
          <a:prstGeom prst="rect">
            <a:avLst/>
          </a:prstGeom>
        </p:spPr>
        <p:txBody>
          <a:bodyPr>
            <a:normAutofit/>
          </a:bodyPr>
          <a:lstStyle>
            <a:lvl1pPr>
              <a:defRPr sz="2400" b="0" i="0">
                <a:latin typeface="Avenir Book" panose="02000503020000020003" pitchFamily="2" charset="0"/>
              </a:defRPr>
            </a:lvl1pPr>
            <a:lvl2pPr>
              <a:defRPr sz="2200" b="0" i="0">
                <a:latin typeface="Avenir Book" panose="02000503020000020003" pitchFamily="2" charset="0"/>
              </a:defRPr>
            </a:lvl2pPr>
            <a:lvl3pPr>
              <a:defRPr sz="2200" b="0" i="0">
                <a:latin typeface="Avenir Book" panose="02000503020000020003" pitchFamily="2" charset="0"/>
              </a:defRPr>
            </a:lvl3pPr>
            <a:lvl4pPr>
              <a:defRPr sz="2200" b="0" i="0">
                <a:latin typeface="Avenir Book" panose="02000503020000020003" pitchFamily="2" charset="0"/>
              </a:defRPr>
            </a:lvl4pPr>
            <a:lvl5pPr>
              <a:defRPr sz="2200" b="0" i="0">
                <a:latin typeface="Avenir Book"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7428CF1-5CF3-534F-ADE9-0815E88ADED1}"/>
              </a:ext>
            </a:extLst>
          </p:cNvPr>
          <p:cNvSpPr>
            <a:spLocks noGrp="1"/>
          </p:cNvSpPr>
          <p:nvPr>
            <p:ph type="title"/>
          </p:nvPr>
        </p:nvSpPr>
        <p:spPr>
          <a:xfrm>
            <a:off x="543733" y="320156"/>
            <a:ext cx="10515600" cy="624226"/>
          </a:xfrm>
          <a:prstGeom prst="rect">
            <a:avLst/>
          </a:prstGeom>
        </p:spPr>
        <p:txBody>
          <a:bodyPr>
            <a:normAutofit/>
          </a:bodyPr>
          <a:lstStyle>
            <a:lvl1pPr>
              <a:defRPr sz="2800" b="1" i="0" spc="300">
                <a:solidFill>
                  <a:schemeClr val="accent5">
                    <a:lumMod val="50000"/>
                  </a:schemeClr>
                </a:solidFill>
                <a:latin typeface="Avenir Heavy" panose="02000503020000020003" pitchFamily="2" charset="0"/>
              </a:defRPr>
            </a:lvl1pPr>
          </a:lstStyle>
          <a:p>
            <a:endParaRPr lang="en-US" dirty="0"/>
          </a:p>
        </p:txBody>
      </p:sp>
      <p:sp>
        <p:nvSpPr>
          <p:cNvPr id="13" name="Subtitle 2">
            <a:extLst>
              <a:ext uri="{FF2B5EF4-FFF2-40B4-BE49-F238E27FC236}">
                <a16:creationId xmlns:a16="http://schemas.microsoft.com/office/drawing/2014/main" id="{7529BD8A-FC38-684B-9250-0ADB9713F2E0}"/>
              </a:ext>
            </a:extLst>
          </p:cNvPr>
          <p:cNvSpPr>
            <a:spLocks noGrp="1"/>
          </p:cNvSpPr>
          <p:nvPr>
            <p:ph type="subTitle" idx="13" hasCustomPrompt="1"/>
          </p:nvPr>
        </p:nvSpPr>
        <p:spPr>
          <a:xfrm>
            <a:off x="543733" y="818357"/>
            <a:ext cx="9144000" cy="624226"/>
          </a:xfrm>
          <a:prstGeom prst="rect">
            <a:avLst/>
          </a:prstGeom>
        </p:spPr>
        <p:txBody>
          <a:bodyPr/>
          <a:lstStyle>
            <a:lvl1pPr marL="0" indent="0" algn="l">
              <a:buNone/>
              <a:defRPr sz="2400">
                <a:latin typeface="Avenir 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a:t>
            </a:r>
          </a:p>
        </p:txBody>
      </p:sp>
      <p:sp>
        <p:nvSpPr>
          <p:cNvPr id="17" name="Slide Number Placeholder 6">
            <a:extLst>
              <a:ext uri="{FF2B5EF4-FFF2-40B4-BE49-F238E27FC236}">
                <a16:creationId xmlns:a16="http://schemas.microsoft.com/office/drawing/2014/main" id="{C76CBAF5-EC90-764F-AD72-F9201DF7C13A}"/>
              </a:ext>
            </a:extLst>
          </p:cNvPr>
          <p:cNvSpPr txBox="1">
            <a:spLocks/>
          </p:cNvSpPr>
          <p:nvPr userDrawn="1"/>
        </p:nvSpPr>
        <p:spPr>
          <a:xfrm>
            <a:off x="385321" y="618830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07FDD89-C4EC-854C-BE28-06D9DFC09DB0}" type="slidenum">
              <a:rPr lang="en-US" smtClean="0">
                <a:solidFill>
                  <a:schemeClr val="tx1"/>
                </a:solidFill>
                <a:latin typeface="Avenir Book" panose="02000503020000020003" pitchFamily="2" charset="0"/>
                <a:ea typeface="Roboto Slab" pitchFamily="2" charset="0"/>
              </a:rPr>
              <a:pPr algn="l"/>
              <a:t>‹#›</a:t>
            </a:fld>
            <a:endParaRPr lang="en-US">
              <a:solidFill>
                <a:schemeClr val="tx1"/>
              </a:solidFill>
              <a:latin typeface="Avenir Book" panose="02000503020000020003" pitchFamily="2" charset="0"/>
              <a:ea typeface="Roboto Slab" pitchFamily="2" charset="0"/>
            </a:endParaRPr>
          </a:p>
        </p:txBody>
      </p:sp>
      <p:pic>
        <p:nvPicPr>
          <p:cNvPr id="18" name="Picture 17" descr="A sign lit up at night&#10;&#10;Description automatically generated">
            <a:extLst>
              <a:ext uri="{FF2B5EF4-FFF2-40B4-BE49-F238E27FC236}">
                <a16:creationId xmlns:a16="http://schemas.microsoft.com/office/drawing/2014/main" id="{786EF6C6-057D-0B41-8A91-796EB6A279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5572" y="6118176"/>
            <a:ext cx="505389" cy="505389"/>
          </a:xfrm>
          <a:prstGeom prst="rect">
            <a:avLst/>
          </a:prstGeom>
        </p:spPr>
      </p:pic>
    </p:spTree>
    <p:extLst>
      <p:ext uri="{BB962C8B-B14F-4D97-AF65-F5344CB8AC3E}">
        <p14:creationId xmlns:p14="http://schemas.microsoft.com/office/powerpoint/2010/main" val="606513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2 columns wDisclaimer">
    <p:spTree>
      <p:nvGrpSpPr>
        <p:cNvPr id="1" name=""/>
        <p:cNvGrpSpPr/>
        <p:nvPr/>
      </p:nvGrpSpPr>
      <p:grpSpPr>
        <a:xfrm>
          <a:off x="0" y="0"/>
          <a:ext cx="0" cy="0"/>
          <a:chOff x="0" y="0"/>
          <a:chExt cx="0" cy="0"/>
        </a:xfrm>
      </p:grpSpPr>
      <p:sp>
        <p:nvSpPr>
          <p:cNvPr id="2" name="Title 1"/>
          <p:cNvSpPr>
            <a:spLocks noGrp="1"/>
          </p:cNvSpPr>
          <p:nvPr>
            <p:ph type="title"/>
          </p:nvPr>
        </p:nvSpPr>
        <p:spPr>
          <a:xfrm>
            <a:off x="913338" y="394895"/>
            <a:ext cx="9265642" cy="1293223"/>
          </a:xfrm>
          <a:prstGeom prst="rect">
            <a:avLst/>
          </a:prstGeom>
        </p:spPr>
        <p:txBody>
          <a:bodyPr/>
          <a:lstStyle>
            <a:lvl1pPr>
              <a:defRPr>
                <a:latin typeface="+mj-lt"/>
              </a:defRPr>
            </a:lvl1pPr>
          </a:lstStyle>
          <a:p>
            <a:r>
              <a:rPr lang="en-US"/>
              <a:t>Click to edit Master title style</a:t>
            </a:r>
            <a:endParaRPr lang="en-US" dirty="0"/>
          </a:p>
        </p:txBody>
      </p:sp>
      <p:sp>
        <p:nvSpPr>
          <p:cNvPr id="16" name="Text Placeholder 15"/>
          <p:cNvSpPr>
            <a:spLocks noGrp="1"/>
          </p:cNvSpPr>
          <p:nvPr>
            <p:ph type="body" sz="quarter" idx="21" hasCustomPrompt="1"/>
          </p:nvPr>
        </p:nvSpPr>
        <p:spPr>
          <a:xfrm>
            <a:off x="411480" y="1085850"/>
            <a:ext cx="11362267" cy="914400"/>
          </a:xfrm>
          <a:prstGeom prst="rect">
            <a:avLst/>
          </a:prstGeom>
        </p:spPr>
        <p:txBody>
          <a:bodyPr/>
          <a:lstStyle>
            <a:lvl1pPr marL="0" indent="0">
              <a:buNone/>
              <a:defRPr sz="1600" baseline="0">
                <a:solidFill>
                  <a:schemeClr val="bg1">
                    <a:lumMod val="50000"/>
                  </a:schemeClr>
                </a:solidFill>
              </a:defRPr>
            </a:lvl1pPr>
            <a:lvl2pPr marL="173736" indent="0">
              <a:buNone/>
              <a:defRPr/>
            </a:lvl2pPr>
          </a:lstStyle>
          <a:p>
            <a:pPr lvl="0"/>
            <a:r>
              <a:rPr lang="en-US" dirty="0"/>
              <a:t>Click to add introduction text</a:t>
            </a:r>
          </a:p>
        </p:txBody>
      </p:sp>
      <p:sp>
        <p:nvSpPr>
          <p:cNvPr id="9" name="Content Placeholder 8"/>
          <p:cNvSpPr>
            <a:spLocks noGrp="1"/>
          </p:cNvSpPr>
          <p:nvPr>
            <p:ph sz="quarter" idx="23"/>
          </p:nvPr>
        </p:nvSpPr>
        <p:spPr>
          <a:xfrm>
            <a:off x="411480" y="2850686"/>
            <a:ext cx="5225627" cy="2821466"/>
          </a:xfrm>
          <a:prstGeom prst="rect">
            <a:avLst/>
          </a:prstGeom>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24"/>
          </p:nvPr>
        </p:nvSpPr>
        <p:spPr>
          <a:xfrm>
            <a:off x="6547467" y="2850205"/>
            <a:ext cx="5238132" cy="2821935"/>
          </a:xfrm>
          <a:prstGeom prst="rect">
            <a:avLst/>
          </a:prstGeom>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7"/>
          <p:cNvSpPr>
            <a:spLocks noGrp="1"/>
          </p:cNvSpPr>
          <p:nvPr>
            <p:ph type="body" sz="quarter" idx="17" hasCustomPrompt="1"/>
          </p:nvPr>
        </p:nvSpPr>
        <p:spPr>
          <a:xfrm>
            <a:off x="411480" y="2037060"/>
            <a:ext cx="5242560" cy="670092"/>
          </a:xfrm>
          <a:prstGeom prst="rect">
            <a:avLst/>
          </a:prstGeom>
          <a:solidFill>
            <a:schemeClr val="bg1"/>
          </a:solidFill>
          <a:effectLst>
            <a:outerShdw dist="25400" dir="5400000" algn="t" rotWithShape="0">
              <a:prstClr val="black">
                <a:alpha val="97000"/>
              </a:prstClr>
            </a:outerShdw>
          </a:effectLst>
        </p:spPr>
        <p:txBody>
          <a:bodyPr rIns="0" anchor="b"/>
          <a:lstStyle>
            <a:lvl1pPr marL="0" indent="0">
              <a:buNone/>
              <a:defRPr sz="1600" baseline="0"/>
            </a:lvl1pPr>
          </a:lstStyle>
          <a:p>
            <a:pPr lvl="0"/>
            <a:r>
              <a:rPr lang="en-US" dirty="0"/>
              <a:t>Add headline (max 2 rows)</a:t>
            </a:r>
          </a:p>
        </p:txBody>
      </p:sp>
      <p:sp>
        <p:nvSpPr>
          <p:cNvPr id="18" name="Text Placeholder 7"/>
          <p:cNvSpPr>
            <a:spLocks noGrp="1"/>
          </p:cNvSpPr>
          <p:nvPr>
            <p:ph type="body" sz="quarter" idx="18" hasCustomPrompt="1"/>
          </p:nvPr>
        </p:nvSpPr>
        <p:spPr>
          <a:xfrm>
            <a:off x="6547468" y="2037060"/>
            <a:ext cx="5242560" cy="670092"/>
          </a:xfrm>
          <a:prstGeom prst="rect">
            <a:avLst/>
          </a:prstGeom>
          <a:solidFill>
            <a:schemeClr val="bg1"/>
          </a:solidFill>
          <a:effectLst>
            <a:outerShdw dist="25400" dir="5400000" algn="t" rotWithShape="0">
              <a:prstClr val="black">
                <a:alpha val="97000"/>
              </a:prstClr>
            </a:outerShdw>
          </a:effectLst>
        </p:spPr>
        <p:txBody>
          <a:bodyPr rIns="0" anchor="b"/>
          <a:lstStyle>
            <a:lvl1pPr marL="0" indent="0">
              <a:buNone/>
              <a:defRPr sz="1600" baseline="0"/>
            </a:lvl1pPr>
          </a:lstStyle>
          <a:p>
            <a:pPr lvl="0"/>
            <a:r>
              <a:rPr lang="en-US" dirty="0"/>
              <a:t>Add headline or remove (max 2 rows)</a:t>
            </a:r>
          </a:p>
        </p:txBody>
      </p:sp>
      <p:sp>
        <p:nvSpPr>
          <p:cNvPr id="13" name="Text Placeholder 11"/>
          <p:cNvSpPr>
            <a:spLocks noGrp="1"/>
          </p:cNvSpPr>
          <p:nvPr>
            <p:ph type="body" sz="quarter" idx="15"/>
          </p:nvPr>
        </p:nvSpPr>
        <p:spPr>
          <a:xfrm>
            <a:off x="414529" y="5672139"/>
            <a:ext cx="11358880" cy="418782"/>
          </a:xfrm>
          <a:prstGeom prst="rect">
            <a:avLst/>
          </a:prstGeo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83399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F847-9D70-CD42-85FD-CF39AECE904E}"/>
              </a:ext>
            </a:extLst>
          </p:cNvPr>
          <p:cNvSpPr>
            <a:spLocks noGrp="1"/>
          </p:cNvSpPr>
          <p:nvPr>
            <p:ph type="title" hasCustomPrompt="1"/>
          </p:nvPr>
        </p:nvSpPr>
        <p:spPr/>
        <p:txBody>
          <a:bodyPr/>
          <a:lstStyle/>
          <a:p>
            <a:r>
              <a:rPr lang="en-US"/>
              <a:t>Click to edit Master title style</a:t>
            </a:r>
            <a:br>
              <a:rPr lang="en-US"/>
            </a:br>
            <a:r>
              <a:rPr lang="en-US"/>
              <a:t>line 2</a:t>
            </a:r>
            <a:br>
              <a:rPr lang="en-US"/>
            </a:br>
            <a:r>
              <a:rPr lang="en-US"/>
              <a:t>line 3</a:t>
            </a:r>
          </a:p>
        </p:txBody>
      </p:sp>
      <p:sp>
        <p:nvSpPr>
          <p:cNvPr id="3" name="Content Placeholder 2">
            <a:extLst>
              <a:ext uri="{FF2B5EF4-FFF2-40B4-BE49-F238E27FC236}">
                <a16:creationId xmlns:a16="http://schemas.microsoft.com/office/drawing/2014/main" id="{333739B0-BF84-ED4C-965E-41C7988BA08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1274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AD001DF-C021-4178-8F2C-BF2019B824FB}"/>
              </a:ext>
            </a:extLst>
          </p:cNvPr>
          <p:cNvGraphicFramePr>
            <a:graphicFrameLocks noChangeAspect="1"/>
          </p:cNvGraphicFramePr>
          <p:nvPr userDrawn="1">
            <p:custDataLst>
              <p:tags r:id="rId2"/>
            </p:custDataLst>
            <p:extLst>
              <p:ext uri="{D42A27DB-BD31-4B8C-83A1-F6EECF244321}">
                <p14:modId xmlns:p14="http://schemas.microsoft.com/office/powerpoint/2010/main" val="24609170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304"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DAD001DF-C021-4178-8F2C-BF2019B824F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479056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F847-9D70-CD42-85FD-CF39AECE90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3739B0-BF84-ED4C-965E-41C7988BA08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7270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0D3B5-5925-4257-AD7F-2818F53E3F9D}"/>
              </a:ext>
            </a:extLst>
          </p:cNvPr>
          <p:cNvSpPr>
            <a:spLocks noGrp="1"/>
          </p:cNvSpPr>
          <p:nvPr>
            <p:ph type="title"/>
          </p:nvPr>
        </p:nvSpPr>
        <p:spPr/>
        <p:txBody>
          <a:bodyPr/>
          <a:lstStyle/>
          <a:p>
            <a:r>
              <a:rPr lang="en-US"/>
              <a:t>Click to edit Master title style</a:t>
            </a:r>
          </a:p>
        </p:txBody>
      </p:sp>
      <p:sp>
        <p:nvSpPr>
          <p:cNvPr id="5" name="Content Placeholder 2">
            <a:extLst>
              <a:ext uri="{FF2B5EF4-FFF2-40B4-BE49-F238E27FC236}">
                <a16:creationId xmlns:a16="http://schemas.microsoft.com/office/drawing/2014/main" id="{457EA4F2-4976-497D-9B56-D5D7B8E92F6F}"/>
              </a:ext>
            </a:extLst>
          </p:cNvPr>
          <p:cNvSpPr>
            <a:spLocks noGrp="1"/>
          </p:cNvSpPr>
          <p:nvPr>
            <p:ph idx="1"/>
          </p:nvPr>
        </p:nvSpPr>
        <p:spPr>
          <a:xfrm>
            <a:off x="913338" y="1691640"/>
            <a:ext cx="4703691" cy="4434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A130C766-91CC-4A57-9535-C0AC51506988}"/>
              </a:ext>
            </a:extLst>
          </p:cNvPr>
          <p:cNvSpPr>
            <a:spLocks noGrp="1"/>
          </p:cNvSpPr>
          <p:nvPr>
            <p:ph idx="10"/>
          </p:nvPr>
        </p:nvSpPr>
        <p:spPr>
          <a:xfrm>
            <a:off x="6574971" y="1691640"/>
            <a:ext cx="4703691" cy="4434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2019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EBB3-9062-AB47-8797-D271E350C885}"/>
              </a:ext>
            </a:extLst>
          </p:cNvPr>
          <p:cNvSpPr>
            <a:spLocks noGrp="1"/>
          </p:cNvSpPr>
          <p:nvPr>
            <p:ph type="title"/>
          </p:nvPr>
        </p:nvSpPr>
        <p:spPr>
          <a:xfrm>
            <a:off x="914400" y="274319"/>
            <a:ext cx="10440988"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913A83-2FAC-C346-B863-6299C9090096}"/>
              </a:ext>
            </a:extLst>
          </p:cNvPr>
          <p:cNvSpPr>
            <a:spLocks noGrp="1"/>
          </p:cNvSpPr>
          <p:nvPr>
            <p:ph type="body" idx="1"/>
          </p:nvPr>
        </p:nvSpPr>
        <p:spPr>
          <a:xfrm>
            <a:off x="914400" y="1560587"/>
            <a:ext cx="50831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4462F69-82A7-0C40-AE24-8E999A825886}"/>
              </a:ext>
            </a:extLst>
          </p:cNvPr>
          <p:cNvSpPr>
            <a:spLocks noGrp="1"/>
          </p:cNvSpPr>
          <p:nvPr>
            <p:ph sz="half" idx="2"/>
          </p:nvPr>
        </p:nvSpPr>
        <p:spPr>
          <a:xfrm>
            <a:off x="914400" y="2505075"/>
            <a:ext cx="508317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74E454-C409-A940-B3E0-EF91A77B8B9D}"/>
              </a:ext>
            </a:extLst>
          </p:cNvPr>
          <p:cNvSpPr>
            <a:spLocks noGrp="1"/>
          </p:cNvSpPr>
          <p:nvPr>
            <p:ph type="body" sz="quarter" idx="3"/>
          </p:nvPr>
        </p:nvSpPr>
        <p:spPr>
          <a:xfrm>
            <a:off x="6172200" y="1560587"/>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9619777-17A9-3F43-A081-3A57165E178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519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A834-B50E-4B40-93FD-CA81B24ECC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267C1-D1ED-9846-A22B-DF896B2168A3}"/>
              </a:ext>
            </a:extLst>
          </p:cNvPr>
          <p:cNvSpPr>
            <a:spLocks noGrp="1"/>
          </p:cNvSpPr>
          <p:nvPr>
            <p:ph sz="half" idx="1"/>
          </p:nvPr>
        </p:nvSpPr>
        <p:spPr>
          <a:xfrm>
            <a:off x="913337" y="1691640"/>
            <a:ext cx="5106463" cy="21737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9C74D7-016A-DB4E-AF07-30337A10AB58}"/>
              </a:ext>
            </a:extLst>
          </p:cNvPr>
          <p:cNvSpPr>
            <a:spLocks noGrp="1"/>
          </p:cNvSpPr>
          <p:nvPr>
            <p:ph sz="half" idx="2"/>
          </p:nvPr>
        </p:nvSpPr>
        <p:spPr>
          <a:xfrm>
            <a:off x="6172200" y="1691640"/>
            <a:ext cx="5181600" cy="21737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E9EA4700-E06E-4920-BA01-92B2CE676F6F}"/>
              </a:ext>
            </a:extLst>
          </p:cNvPr>
          <p:cNvSpPr>
            <a:spLocks noGrp="1"/>
          </p:cNvSpPr>
          <p:nvPr>
            <p:ph sz="half" idx="10"/>
          </p:nvPr>
        </p:nvSpPr>
        <p:spPr>
          <a:xfrm>
            <a:off x="913338" y="4017818"/>
            <a:ext cx="5106463" cy="21737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E011B5A8-112B-4340-94BD-5B2063E42957}"/>
              </a:ext>
            </a:extLst>
          </p:cNvPr>
          <p:cNvSpPr>
            <a:spLocks noGrp="1"/>
          </p:cNvSpPr>
          <p:nvPr>
            <p:ph sz="half" idx="11"/>
          </p:nvPr>
        </p:nvSpPr>
        <p:spPr>
          <a:xfrm>
            <a:off x="6183284" y="4016433"/>
            <a:ext cx="5106463" cy="21737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F492DB41-7B32-4A39-BEDC-3EE0ED40A16C}"/>
              </a:ext>
            </a:extLst>
          </p:cNvPr>
          <p:cNvCxnSpPr/>
          <p:nvPr userDrawn="1"/>
        </p:nvCxnSpPr>
        <p:spPr>
          <a:xfrm>
            <a:off x="913337" y="3950563"/>
            <a:ext cx="1044351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5745A48-06C8-4DFE-AB91-D42AE6035D1B}"/>
              </a:ext>
            </a:extLst>
          </p:cNvPr>
          <p:cNvCxnSpPr/>
          <p:nvPr userDrawn="1"/>
        </p:nvCxnSpPr>
        <p:spPr>
          <a:xfrm>
            <a:off x="6105331" y="1567543"/>
            <a:ext cx="0" cy="462405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478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F847-9D70-CD42-85FD-CF39AECE90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3739B0-BF84-ED4C-965E-41C7988BA08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1493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A834-B50E-4B40-93FD-CA81B24ECC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267C1-D1ED-9846-A22B-DF896B2168A3}"/>
              </a:ext>
            </a:extLst>
          </p:cNvPr>
          <p:cNvSpPr>
            <a:spLocks noGrp="1"/>
          </p:cNvSpPr>
          <p:nvPr>
            <p:ph sz="half" idx="1"/>
          </p:nvPr>
        </p:nvSpPr>
        <p:spPr>
          <a:xfrm>
            <a:off x="913338" y="1691640"/>
            <a:ext cx="510646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9C74D7-016A-DB4E-AF07-30337A10AB58}"/>
              </a:ext>
            </a:extLst>
          </p:cNvPr>
          <p:cNvSpPr>
            <a:spLocks noGrp="1"/>
          </p:cNvSpPr>
          <p:nvPr>
            <p:ph sz="half" idx="2"/>
          </p:nvPr>
        </p:nvSpPr>
        <p:spPr>
          <a:xfrm>
            <a:off x="6172200" y="1691640"/>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8037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EBB3-9062-AB47-8797-D271E350C885}"/>
              </a:ext>
            </a:extLst>
          </p:cNvPr>
          <p:cNvSpPr>
            <a:spLocks noGrp="1"/>
          </p:cNvSpPr>
          <p:nvPr>
            <p:ph type="title"/>
          </p:nvPr>
        </p:nvSpPr>
        <p:spPr>
          <a:xfrm>
            <a:off x="914400" y="274319"/>
            <a:ext cx="10440988"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913A83-2FAC-C346-B863-6299C9090096}"/>
              </a:ext>
            </a:extLst>
          </p:cNvPr>
          <p:cNvSpPr>
            <a:spLocks noGrp="1"/>
          </p:cNvSpPr>
          <p:nvPr>
            <p:ph type="body" idx="1"/>
          </p:nvPr>
        </p:nvSpPr>
        <p:spPr>
          <a:xfrm>
            <a:off x="914400" y="1560587"/>
            <a:ext cx="50831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4462F69-82A7-0C40-AE24-8E999A825886}"/>
              </a:ext>
            </a:extLst>
          </p:cNvPr>
          <p:cNvSpPr>
            <a:spLocks noGrp="1"/>
          </p:cNvSpPr>
          <p:nvPr>
            <p:ph sz="half" idx="2"/>
          </p:nvPr>
        </p:nvSpPr>
        <p:spPr>
          <a:xfrm>
            <a:off x="914400" y="2505075"/>
            <a:ext cx="508317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74E454-C409-A940-B3E0-EF91A77B8B9D}"/>
              </a:ext>
            </a:extLst>
          </p:cNvPr>
          <p:cNvSpPr>
            <a:spLocks noGrp="1"/>
          </p:cNvSpPr>
          <p:nvPr>
            <p:ph type="body" sz="quarter" idx="3"/>
          </p:nvPr>
        </p:nvSpPr>
        <p:spPr>
          <a:xfrm>
            <a:off x="6172200" y="1560587"/>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9619777-17A9-3F43-A081-3A57165E178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8629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AD001DF-C021-4178-8F2C-BF2019B824FB}"/>
              </a:ext>
            </a:extLst>
          </p:cNvPr>
          <p:cNvGraphicFramePr>
            <a:graphicFrameLocks noChangeAspect="1"/>
          </p:cNvGraphicFramePr>
          <p:nvPr userDrawn="1">
            <p:custDataLst>
              <p:tags r:id="rId2"/>
            </p:custDataLst>
            <p:extLst>
              <p:ext uri="{D42A27DB-BD31-4B8C-83A1-F6EECF244321}">
                <p14:modId xmlns:p14="http://schemas.microsoft.com/office/powerpoint/2010/main" val="12233425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08"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DAD001DF-C021-4178-8F2C-BF2019B824F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264023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31948"/>
            <a:ext cx="11277600" cy="1143000"/>
          </a:xfrm>
          <a:prstGeom prst="rect">
            <a:avLst/>
          </a:prstGeom>
        </p:spPr>
        <p:txBody>
          <a:bodyPr/>
          <a:lstStyle/>
          <a:p>
            <a:r>
              <a:rPr lang="en-US"/>
              <a:t>Click to edit Master title style</a:t>
            </a: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973439B1-D8C0-4B33-8CBF-4356068A4FC7}" type="slidenum">
              <a:rPr lang="en-US" smtClean="0"/>
              <a:t>‹#›</a:t>
            </a:fld>
            <a:endParaRPr lang="en-US" dirty="0"/>
          </a:p>
        </p:txBody>
      </p:sp>
    </p:spTree>
    <p:extLst>
      <p:ext uri="{BB962C8B-B14F-4D97-AF65-F5344CB8AC3E}">
        <p14:creationId xmlns:p14="http://schemas.microsoft.com/office/powerpoint/2010/main" val="1927928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144948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2134308" y="2923013"/>
            <a:ext cx="8110905" cy="1325563"/>
          </a:xfrm>
          <a:prstGeom prst="rect">
            <a:avLst/>
          </a:prstGeom>
        </p:spPr>
        <p:txBody>
          <a:bodyPr vert="horz" lIns="91440" tIns="45720" rIns="91440" bIns="45720" rtlCol="0" anchor="ctr">
            <a:noAutofit/>
          </a:bodyPr>
          <a:lstStyle/>
          <a:p>
            <a:r>
              <a:rPr lang="en-US" dirty="0"/>
              <a:t>Click to edit Master title style</a:t>
            </a:r>
          </a:p>
        </p:txBody>
      </p:sp>
      <p:sp>
        <p:nvSpPr>
          <p:cNvPr id="5" name="Text Placeholder 4"/>
          <p:cNvSpPr>
            <a:spLocks noGrp="1"/>
          </p:cNvSpPr>
          <p:nvPr>
            <p:ph type="body" sz="quarter" idx="10" hasCustomPrompt="1"/>
          </p:nvPr>
        </p:nvSpPr>
        <p:spPr>
          <a:xfrm>
            <a:off x="2133600" y="4649492"/>
            <a:ext cx="8112125" cy="1751308"/>
          </a:xfrm>
          <a:prstGeom prst="rect">
            <a:avLst/>
          </a:prstGeom>
        </p:spPr>
        <p:txBody>
          <a:bodyPr/>
          <a:lstStyle>
            <a:lvl1pPr>
              <a:lnSpc>
                <a:spcPts val="2600"/>
              </a:lnSpc>
              <a:spcBef>
                <a:spcPts val="0"/>
              </a:spcBef>
              <a:defRPr/>
            </a:lvl1pPr>
            <a:lvl3pPr marL="1143000" indent="-228600">
              <a:buClr>
                <a:schemeClr val="tx2"/>
              </a:buClr>
              <a:buFont typeface="Calibri" panose="020F0502020204030204" pitchFamily="34" charset="0"/>
              <a:buChar char="–"/>
              <a:defRPr/>
            </a:lvl3pPr>
            <a:lvl5pPr marL="2057400" indent="-228600">
              <a:buClr>
                <a:schemeClr val="tx2"/>
              </a:buClr>
              <a:buFont typeface="Calibri" panose="020F0502020204030204" pitchFamily="34" charset="0"/>
              <a:buChar char="–"/>
              <a:defRPr/>
            </a:lvl5pPr>
          </a:lstStyle>
          <a:p>
            <a:pPr lvl="0"/>
            <a:r>
              <a:rPr lang="en-US" dirty="0"/>
              <a:t>Edit Master text styles</a:t>
            </a:r>
          </a:p>
        </p:txBody>
      </p:sp>
    </p:spTree>
    <p:extLst>
      <p:ext uri="{BB962C8B-B14F-4D97-AF65-F5344CB8AC3E}">
        <p14:creationId xmlns:p14="http://schemas.microsoft.com/office/powerpoint/2010/main" val="796545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394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vmlDrawing" Target="../drawings/vmlDrawing1.vml"/><Relationship Id="rId7"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oleObject" Target="../embeddings/oleObject1.bin"/><Relationship Id="rId5" Type="http://schemas.openxmlformats.org/officeDocument/2006/relationships/tags" Target="../tags/tag3.xml"/><Relationship Id="rId4" Type="http://schemas.openxmlformats.org/officeDocument/2006/relationships/tags" Target="../tags/tag2.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18" Type="http://schemas.openxmlformats.org/officeDocument/2006/relationships/image" Target="../media/image1.emf"/><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oleObject" Target="../embeddings/oleObject2.bin"/><Relationship Id="rId2" Type="http://schemas.openxmlformats.org/officeDocument/2006/relationships/slideLayout" Target="../slideLayouts/slideLayout3.xml"/><Relationship Id="rId16" Type="http://schemas.openxmlformats.org/officeDocument/2006/relationships/tags" Target="../tags/tag5.xml"/><Relationship Id="rId20"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tags" Target="../tags/tag4.xml"/><Relationship Id="rId10" Type="http://schemas.openxmlformats.org/officeDocument/2006/relationships/slideLayout" Target="../slideLayouts/slideLayout11.xml"/><Relationship Id="rId19" Type="http://schemas.openxmlformats.org/officeDocument/2006/relationships/image" Target="../media/image4.png"/><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vmlDrawing" Target="../drawings/vmlDrawing2.v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vmlDrawing" Target="../drawings/vmlDrawing4.vml"/><Relationship Id="rId7" Type="http://schemas.openxmlformats.org/officeDocument/2006/relationships/image" Target="../media/image1.emf"/><Relationship Id="rId2" Type="http://schemas.openxmlformats.org/officeDocument/2006/relationships/theme" Target="../theme/theme3.xml"/><Relationship Id="rId1" Type="http://schemas.openxmlformats.org/officeDocument/2006/relationships/slideLayout" Target="../slideLayouts/slideLayout14.xml"/><Relationship Id="rId6" Type="http://schemas.openxmlformats.org/officeDocument/2006/relationships/oleObject" Target="../embeddings/oleObject4.bin"/><Relationship Id="rId5" Type="http://schemas.openxmlformats.org/officeDocument/2006/relationships/tags" Target="../tags/tag8.xml"/><Relationship Id="rId4" Type="http://schemas.openxmlformats.org/officeDocument/2006/relationships/tags" Target="../tags/tag7.xml"/><Relationship Id="rId9"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vmlDrawing" Target="../drawings/vmlDrawing5.vml"/><Relationship Id="rId7" Type="http://schemas.openxmlformats.org/officeDocument/2006/relationships/image" Target="../media/image1.emf"/><Relationship Id="rId2" Type="http://schemas.openxmlformats.org/officeDocument/2006/relationships/theme" Target="../theme/theme4.xml"/><Relationship Id="rId1" Type="http://schemas.openxmlformats.org/officeDocument/2006/relationships/slideLayout" Target="../slideLayouts/slideLayout15.xml"/><Relationship Id="rId6" Type="http://schemas.openxmlformats.org/officeDocument/2006/relationships/oleObject" Target="../embeddings/oleObject5.bin"/><Relationship Id="rId5" Type="http://schemas.openxmlformats.org/officeDocument/2006/relationships/tags" Target="../tags/tag10.xml"/><Relationship Id="rId4" Type="http://schemas.openxmlformats.org/officeDocument/2006/relationships/tags" Target="../tags/tag9.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13.xml"/><Relationship Id="rId3" Type="http://schemas.openxmlformats.org/officeDocument/2006/relationships/slideLayout" Target="../slideLayouts/slideLayout18.xml"/><Relationship Id="rId7" Type="http://schemas.openxmlformats.org/officeDocument/2006/relationships/tags" Target="../tags/tag12.xml"/><Relationship Id="rId12" Type="http://schemas.openxmlformats.org/officeDocument/2006/relationships/image" Target="../media/image5.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vmlDrawing" Target="../drawings/vmlDrawing7.vml"/><Relationship Id="rId11" Type="http://schemas.openxmlformats.org/officeDocument/2006/relationships/image" Target="../media/image4.png"/><Relationship Id="rId5" Type="http://schemas.openxmlformats.org/officeDocument/2006/relationships/theme" Target="../theme/theme5.xml"/><Relationship Id="rId10" Type="http://schemas.openxmlformats.org/officeDocument/2006/relationships/image" Target="../media/image1.emf"/><Relationship Id="rId4" Type="http://schemas.openxmlformats.org/officeDocument/2006/relationships/slideLayout" Target="../slideLayouts/slideLayout19.xml"/><Relationship Id="rId9" Type="http://schemas.openxmlformats.org/officeDocument/2006/relationships/oleObject" Target="../embeddings/oleObject7.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D41FDBE-6B21-4A49-BD68-13B039CE80C0}"/>
              </a:ext>
            </a:extLst>
          </p:cNvPr>
          <p:cNvGraphicFramePr>
            <a:graphicFrameLocks noChangeAspect="1"/>
          </p:cNvGraphicFramePr>
          <p:nvPr userDrawn="1">
            <p:custDataLst>
              <p:tags r:id="rId4"/>
            </p:custDataLst>
            <p:extLst>
              <p:ext uri="{D42A27DB-BD31-4B8C-83A1-F6EECF244321}">
                <p14:modId xmlns:p14="http://schemas.microsoft.com/office/powerpoint/2010/main" val="5513412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0" name="think-cell Slide" r:id="rId6" imgW="347" imgH="348" progId="TCLayout.ActiveDocument.1">
                  <p:embed/>
                </p:oleObj>
              </mc:Choice>
              <mc:Fallback>
                <p:oleObj name="think-cell Slide" r:id="rId6" imgW="347" imgH="348" progId="TCLayout.ActiveDocument.1">
                  <p:embed/>
                  <p:pic>
                    <p:nvPicPr>
                      <p:cNvPr id="4" name="Object 3" hidden="1">
                        <a:extLst>
                          <a:ext uri="{FF2B5EF4-FFF2-40B4-BE49-F238E27FC236}">
                            <a16:creationId xmlns:a16="http://schemas.microsoft.com/office/drawing/2014/main" id="{1D41FDBE-6B21-4A49-BD68-13B039CE80C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99EEF42-2C5F-45D7-AD0B-A12D549E4682}"/>
              </a:ext>
            </a:extLst>
          </p:cNvPr>
          <p:cNvSpPr/>
          <p:nvPr userDrawn="1">
            <p:custDataLst>
              <p:tags r:id="rId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1" i="0" baseline="0">
              <a:latin typeface="Arial" panose="020B0604020202020204" pitchFamily="34" charset="0"/>
              <a:ea typeface="+mj-ea"/>
              <a:cs typeface="Arial" panose="020B0604020202020204" pitchFamily="34" charset="0"/>
              <a:sym typeface="Arial" panose="020B0604020202020204" pitchFamily="34" charset="0"/>
            </a:endParaRPr>
          </a:p>
        </p:txBody>
      </p:sp>
      <p:pic>
        <p:nvPicPr>
          <p:cNvPr id="10" name="Picture 9">
            <a:extLst>
              <a:ext uri="{FF2B5EF4-FFF2-40B4-BE49-F238E27FC236}">
                <a16:creationId xmlns:a16="http://schemas.microsoft.com/office/drawing/2014/main" id="{B132B2E0-A345-594E-881B-FBADD6D27FEC}"/>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0" y="0"/>
            <a:ext cx="12192000" cy="3105149"/>
          </a:xfrm>
          <a:prstGeom prst="rect">
            <a:avLst/>
          </a:prstGeom>
        </p:spPr>
      </p:pic>
      <p:pic>
        <p:nvPicPr>
          <p:cNvPr id="9" name="Picture 8">
            <a:extLst>
              <a:ext uri="{FF2B5EF4-FFF2-40B4-BE49-F238E27FC236}">
                <a16:creationId xmlns:a16="http://schemas.microsoft.com/office/drawing/2014/main" id="{9A146C37-3FB7-DF43-90E0-32E3B7E878DD}"/>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2134308" y="1487536"/>
            <a:ext cx="1025908" cy="1025908"/>
          </a:xfrm>
          <a:prstGeom prst="rect">
            <a:avLst/>
          </a:prstGeom>
        </p:spPr>
      </p:pic>
      <p:sp>
        <p:nvSpPr>
          <p:cNvPr id="2" name="Title Placeholder 1"/>
          <p:cNvSpPr>
            <a:spLocks noGrp="1"/>
          </p:cNvSpPr>
          <p:nvPr>
            <p:ph type="title"/>
          </p:nvPr>
        </p:nvSpPr>
        <p:spPr>
          <a:xfrm>
            <a:off x="2134308" y="2969537"/>
            <a:ext cx="8110905" cy="1502875"/>
          </a:xfrm>
          <a:prstGeom prst="rect">
            <a:avLst/>
          </a:prstGeom>
        </p:spPr>
        <p:txBody>
          <a:bodyPr vert="horz" lIns="91440" tIns="45720" rIns="91440" bIns="45720" rtlCol="0" anchor="ctr">
            <a:noAutofit/>
          </a:bodyPr>
          <a:lstStyle/>
          <a:p>
            <a:r>
              <a:rPr lang="en-US"/>
              <a:t>Click to edit Master title style</a:t>
            </a:r>
            <a:br>
              <a:rPr lang="en-US"/>
            </a:br>
            <a:endParaRPr lang="en-US"/>
          </a:p>
        </p:txBody>
      </p:sp>
      <p:cxnSp>
        <p:nvCxnSpPr>
          <p:cNvPr id="5" name="Straight Connector 4"/>
          <p:cNvCxnSpPr/>
          <p:nvPr userDrawn="1"/>
        </p:nvCxnSpPr>
        <p:spPr>
          <a:xfrm>
            <a:off x="2134307" y="4375616"/>
            <a:ext cx="8119371" cy="0"/>
          </a:xfrm>
          <a:prstGeom prst="line">
            <a:avLst/>
          </a:prstGeom>
          <a:ln w="31750">
            <a:solidFill>
              <a:srgbClr val="7C892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5064620"/>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000" b="1"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5"/>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2C37A35-6960-4C3C-94AA-0B70253590CE}"/>
              </a:ext>
            </a:extLst>
          </p:cNvPr>
          <p:cNvGraphicFramePr>
            <a:graphicFrameLocks noChangeAspect="1"/>
          </p:cNvGraphicFramePr>
          <p:nvPr userDrawn="1">
            <p:custDataLst>
              <p:tags r:id="rId15"/>
            </p:custDataLst>
            <p:extLst>
              <p:ext uri="{D42A27DB-BD31-4B8C-83A1-F6EECF244321}">
                <p14:modId xmlns:p14="http://schemas.microsoft.com/office/powerpoint/2010/main" val="31241061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89" name="think-cell Slide" r:id="rId17" imgW="347" imgH="348" progId="TCLayout.ActiveDocument.1">
                  <p:embed/>
                </p:oleObj>
              </mc:Choice>
              <mc:Fallback>
                <p:oleObj name="think-cell Slide" r:id="rId17" imgW="347" imgH="348" progId="TCLayout.ActiveDocument.1">
                  <p:embed/>
                  <p:pic>
                    <p:nvPicPr>
                      <p:cNvPr id="5" name="Object 4" hidden="1">
                        <a:extLst>
                          <a:ext uri="{FF2B5EF4-FFF2-40B4-BE49-F238E27FC236}">
                            <a16:creationId xmlns:a16="http://schemas.microsoft.com/office/drawing/2014/main" id="{62C37A35-6960-4C3C-94AA-0B70253590CE}"/>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F6570F9-D298-4F87-9DEB-7771B3F71BB4}"/>
              </a:ext>
            </a:extLst>
          </p:cNvPr>
          <p:cNvSpPr/>
          <p:nvPr userDrawn="1">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1" i="0" baseline="0">
              <a:latin typeface="Arial" panose="020B0604020202020204" pitchFamily="34" charset="0"/>
              <a:ea typeface="+mj-ea"/>
              <a:cs typeface="Arial" panose="020B0604020202020204" pitchFamily="34" charset="0"/>
              <a:sym typeface="Arial" panose="020B0604020202020204" pitchFamily="34" charset="0"/>
            </a:endParaRPr>
          </a:p>
        </p:txBody>
      </p:sp>
      <p:pic>
        <p:nvPicPr>
          <p:cNvPr id="7" name="Picture 6">
            <a:extLst>
              <a:ext uri="{FF2B5EF4-FFF2-40B4-BE49-F238E27FC236}">
                <a16:creationId xmlns:a16="http://schemas.microsoft.com/office/drawing/2014/main" id="{65116A1B-4C75-C34E-B758-8CBAA3B5B8F8}"/>
              </a:ext>
            </a:extLst>
          </p:cNvPr>
          <p:cNvPicPr>
            <a:picLocks noChangeAspect="1"/>
          </p:cNvPicPr>
          <p:nvPr userDrawn="1"/>
        </p:nvPicPr>
        <p:blipFill>
          <a:blip r:embed="rId19">
            <a:extLst>
              <a:ext uri="{28A0092B-C50C-407E-A947-70E740481C1C}">
                <a14:useLocalDpi xmlns:a14="http://schemas.microsoft.com/office/drawing/2010/main"/>
              </a:ext>
            </a:extLst>
          </a:blip>
          <a:stretch>
            <a:fillRect/>
          </a:stretch>
        </p:blipFill>
        <p:spPr>
          <a:xfrm>
            <a:off x="1524" y="0"/>
            <a:ext cx="12190476" cy="3104761"/>
          </a:xfrm>
          <a:prstGeom prst="rect">
            <a:avLst/>
          </a:prstGeom>
        </p:spPr>
      </p:pic>
      <p:pic>
        <p:nvPicPr>
          <p:cNvPr id="8" name="Picture 1">
            <a:extLst>
              <a:ext uri="{FF2B5EF4-FFF2-40B4-BE49-F238E27FC236}">
                <a16:creationId xmlns:a16="http://schemas.microsoft.com/office/drawing/2014/main" id="{C105B656-1A10-A94C-A8F0-00D7F2D585DF}"/>
              </a:ext>
            </a:extLst>
          </p:cNvPr>
          <p:cNvPicPr>
            <a:picLocks noChangeAspect="1" noChangeArrowheads="1"/>
          </p:cNvPicPr>
          <p:nvPr userDrawn="1"/>
        </p:nvPicPr>
        <p:blipFill>
          <a:blip r:embed="rId20" cstate="print">
            <a:extLst>
              <a:ext uri="{28A0092B-C50C-407E-A947-70E740481C1C}">
                <a14:useLocalDpi xmlns:a14="http://schemas.microsoft.com/office/drawing/2010/main"/>
              </a:ext>
            </a:extLst>
          </a:blip>
          <a:srcRect/>
          <a:stretch>
            <a:fillRect/>
          </a:stretch>
        </p:blipFill>
        <p:spPr bwMode="auto">
          <a:xfrm>
            <a:off x="274596" y="6236129"/>
            <a:ext cx="457200" cy="464949"/>
          </a:xfrm>
          <a:prstGeom prst="rect">
            <a:avLst/>
          </a:prstGeom>
          <a:noFill/>
        </p:spPr>
      </p:pic>
      <p:sp>
        <p:nvSpPr>
          <p:cNvPr id="9" name="Footer Placeholder 4">
            <a:extLst>
              <a:ext uri="{FF2B5EF4-FFF2-40B4-BE49-F238E27FC236}">
                <a16:creationId xmlns:a16="http://schemas.microsoft.com/office/drawing/2014/main" id="{B3A69309-DFB4-AC41-A93D-75033F8759FC}"/>
              </a:ext>
            </a:extLst>
          </p:cNvPr>
          <p:cNvSpPr txBox="1">
            <a:spLocks/>
          </p:cNvSpPr>
          <p:nvPr userDrawn="1"/>
        </p:nvSpPr>
        <p:spPr>
          <a:xfrm>
            <a:off x="913338" y="6382488"/>
            <a:ext cx="6546241" cy="498474"/>
          </a:xfrm>
          <a:prstGeom prst="rect">
            <a:avLst/>
          </a:prstGeom>
        </p:spPr>
        <p:txBody>
          <a:bodyPr/>
          <a:lstStyle>
            <a:lvl1pPr algn="l">
              <a:defRPr>
                <a:solidFill>
                  <a:schemeClr val="bg1"/>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chemeClr val="tx1"/>
              </a:solidFill>
              <a:effectLst/>
              <a:uLnTx/>
              <a:uFillTx/>
              <a:latin typeface="Arial" pitchFamily="34" charset="0"/>
              <a:ea typeface="+mn-ea"/>
              <a:cs typeface="Arial" pitchFamily="34" charset="0"/>
            </a:endParaRPr>
          </a:p>
        </p:txBody>
      </p:sp>
      <p:cxnSp>
        <p:nvCxnSpPr>
          <p:cNvPr id="11" name="Straight Connector 10">
            <a:extLst>
              <a:ext uri="{FF2B5EF4-FFF2-40B4-BE49-F238E27FC236}">
                <a16:creationId xmlns:a16="http://schemas.microsoft.com/office/drawing/2014/main" id="{8A8D9631-E606-404A-A885-37147FEDD8EA}"/>
              </a:ext>
            </a:extLst>
          </p:cNvPr>
          <p:cNvCxnSpPr/>
          <p:nvPr userDrawn="1"/>
        </p:nvCxnSpPr>
        <p:spPr>
          <a:xfrm>
            <a:off x="994611" y="6331093"/>
            <a:ext cx="10363200" cy="0"/>
          </a:xfrm>
          <a:prstGeom prst="line">
            <a:avLst/>
          </a:prstGeom>
          <a:ln w="31750">
            <a:solidFill>
              <a:srgbClr val="7C8928"/>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5EB6F2D-8452-D445-99C5-21C690B2C468}"/>
              </a:ext>
            </a:extLst>
          </p:cNvPr>
          <p:cNvSpPr txBox="1">
            <a:spLocks/>
          </p:cNvSpPr>
          <p:nvPr userDrawn="1"/>
        </p:nvSpPr>
        <p:spPr>
          <a:xfrm>
            <a:off x="10568539" y="6383623"/>
            <a:ext cx="885524" cy="304800"/>
          </a:xfrm>
          <a:prstGeom prst="rect">
            <a:avLst/>
          </a:prstGeom>
        </p:spPr>
        <p:txBody>
          <a:bodyPr/>
          <a:lstStyle>
            <a:lvl1pPr>
              <a:defRPr>
                <a:solidFill>
                  <a:schemeClr val="bg1"/>
                </a:solidFill>
                <a:latin typeface="Arial" pitchFamily="34" charset="0"/>
                <a:cs typeface="Arial"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0334B83-0D6A-43F2-A554-49908FCAEF0D}" type="slidenum">
              <a:rPr kumimoji="0" lang="en-US" sz="10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tx1"/>
              </a:solidFill>
              <a:effectLst/>
              <a:uLnTx/>
              <a:uFillTx/>
              <a:latin typeface="Arial" pitchFamily="34" charset="0"/>
              <a:ea typeface="+mn-ea"/>
              <a:cs typeface="Arial" pitchFamily="34" charset="0"/>
            </a:endParaRPr>
          </a:p>
        </p:txBody>
      </p:sp>
      <p:sp>
        <p:nvSpPr>
          <p:cNvPr id="3" name="Text Placeholder 2">
            <a:extLst>
              <a:ext uri="{FF2B5EF4-FFF2-40B4-BE49-F238E27FC236}">
                <a16:creationId xmlns:a16="http://schemas.microsoft.com/office/drawing/2014/main" id="{5811BC79-E01A-444F-8AD0-C4578F3315AF}"/>
              </a:ext>
            </a:extLst>
          </p:cNvPr>
          <p:cNvSpPr>
            <a:spLocks noGrp="1"/>
          </p:cNvSpPr>
          <p:nvPr>
            <p:ph type="body" idx="1"/>
          </p:nvPr>
        </p:nvSpPr>
        <p:spPr>
          <a:xfrm>
            <a:off x="913338" y="1691640"/>
            <a:ext cx="10443510" cy="4434840"/>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E7F49B05-17D3-FF44-B101-41DC69292E62}"/>
              </a:ext>
            </a:extLst>
          </p:cNvPr>
          <p:cNvSpPr>
            <a:spLocks noGrp="1"/>
          </p:cNvSpPr>
          <p:nvPr>
            <p:ph type="title"/>
          </p:nvPr>
        </p:nvSpPr>
        <p:spPr>
          <a:xfrm>
            <a:off x="913338" y="274320"/>
            <a:ext cx="10443510" cy="1143000"/>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1012529412"/>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71"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4400" rtl="0" eaLnBrk="1" latinLnBrk="0" hangingPunct="1">
        <a:lnSpc>
          <a:spcPct val="90000"/>
        </a:lnSpc>
        <a:spcBef>
          <a:spcPct val="0"/>
        </a:spcBef>
        <a:buNone/>
        <a:defRPr sz="32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600"/>
        </a:spcBef>
        <a:spcAft>
          <a:spcPts val="600"/>
        </a:spcAft>
        <a:buClr>
          <a:schemeClr val="accent5"/>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600"/>
        </a:spcAft>
        <a:buClr>
          <a:schemeClr val="tx2"/>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600"/>
        </a:spcAft>
        <a:buClr>
          <a:schemeClr val="accent5"/>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600"/>
        </a:spcAft>
        <a:buClr>
          <a:schemeClr val="tx2"/>
        </a:buClr>
        <a:buFont typeface="System Font Regular"/>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600"/>
        </a:spcAft>
        <a:buClr>
          <a:schemeClr val="accent5"/>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2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D170EBB-F951-4995-AA34-DD25D50FB402}"/>
              </a:ext>
            </a:extLst>
          </p:cNvPr>
          <p:cNvGraphicFramePr>
            <a:graphicFrameLocks noChangeAspect="1"/>
          </p:cNvGraphicFramePr>
          <p:nvPr userDrawn="1">
            <p:custDataLst>
              <p:tags r:id="rId4"/>
            </p:custDataLst>
            <p:extLst>
              <p:ext uri="{D42A27DB-BD31-4B8C-83A1-F6EECF244321}">
                <p14:modId xmlns:p14="http://schemas.microsoft.com/office/powerpoint/2010/main" val="27877131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32" name="think-cell Slide" r:id="rId6" imgW="347" imgH="348" progId="TCLayout.ActiveDocument.1">
                  <p:embed/>
                </p:oleObj>
              </mc:Choice>
              <mc:Fallback>
                <p:oleObj name="think-cell Slide" r:id="rId6" imgW="347" imgH="348" progId="TCLayout.ActiveDocument.1">
                  <p:embed/>
                  <p:pic>
                    <p:nvPicPr>
                      <p:cNvPr id="5" name="Object 4" hidden="1">
                        <a:extLst>
                          <a:ext uri="{FF2B5EF4-FFF2-40B4-BE49-F238E27FC236}">
                            <a16:creationId xmlns:a16="http://schemas.microsoft.com/office/drawing/2014/main" id="{0D170EBB-F951-4995-AA34-DD25D50FB40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5B49674-3EAD-4452-BDBE-557D90171851}"/>
              </a:ext>
            </a:extLst>
          </p:cNvPr>
          <p:cNvSpPr/>
          <p:nvPr userDrawn="1">
            <p:custDataLst>
              <p:tags r:id="rId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1" i="0" baseline="0">
              <a:latin typeface="Arial" panose="020B0604020202020204" pitchFamily="34" charset="0"/>
              <a:ea typeface="+mj-ea"/>
              <a:cs typeface="Arial" panose="020B0604020202020204" pitchFamily="34" charset="0"/>
              <a:sym typeface="Arial" panose="020B0604020202020204" pitchFamily="34" charset="0"/>
            </a:endParaRPr>
          </a:p>
        </p:txBody>
      </p:sp>
      <p:pic>
        <p:nvPicPr>
          <p:cNvPr id="7" name="Picture 6">
            <a:extLst>
              <a:ext uri="{FF2B5EF4-FFF2-40B4-BE49-F238E27FC236}">
                <a16:creationId xmlns:a16="http://schemas.microsoft.com/office/drawing/2014/main" id="{65116A1B-4C75-C34E-B758-8CBAA3B5B8F8}"/>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524" y="0"/>
            <a:ext cx="12190476" cy="3104761"/>
          </a:xfrm>
          <a:prstGeom prst="rect">
            <a:avLst/>
          </a:prstGeom>
        </p:spPr>
      </p:pic>
      <p:pic>
        <p:nvPicPr>
          <p:cNvPr id="8" name="Picture 1">
            <a:extLst>
              <a:ext uri="{FF2B5EF4-FFF2-40B4-BE49-F238E27FC236}">
                <a16:creationId xmlns:a16="http://schemas.microsoft.com/office/drawing/2014/main" id="{C105B656-1A10-A94C-A8F0-00D7F2D585DF}"/>
              </a:ext>
            </a:extLst>
          </p:cNvPr>
          <p:cNvPicPr>
            <a:picLocks noChangeAspect="1" noChangeArrowheads="1"/>
          </p:cNvPicPr>
          <p:nvPr userDrawn="1"/>
        </p:nvPicPr>
        <p:blipFill>
          <a:blip r:embed="rId9" cstate="print">
            <a:extLst>
              <a:ext uri="{28A0092B-C50C-407E-A947-70E740481C1C}">
                <a14:useLocalDpi xmlns:a14="http://schemas.microsoft.com/office/drawing/2010/main"/>
              </a:ext>
            </a:extLst>
          </a:blip>
          <a:srcRect/>
          <a:stretch>
            <a:fillRect/>
          </a:stretch>
        </p:blipFill>
        <p:spPr bwMode="auto">
          <a:xfrm>
            <a:off x="274596" y="6236129"/>
            <a:ext cx="457200" cy="464949"/>
          </a:xfrm>
          <a:prstGeom prst="rect">
            <a:avLst/>
          </a:prstGeom>
          <a:noFill/>
        </p:spPr>
      </p:pic>
      <p:sp>
        <p:nvSpPr>
          <p:cNvPr id="9" name="Footer Placeholder 4">
            <a:extLst>
              <a:ext uri="{FF2B5EF4-FFF2-40B4-BE49-F238E27FC236}">
                <a16:creationId xmlns:a16="http://schemas.microsoft.com/office/drawing/2014/main" id="{B3A69309-DFB4-AC41-A93D-75033F8759FC}"/>
              </a:ext>
            </a:extLst>
          </p:cNvPr>
          <p:cNvSpPr txBox="1">
            <a:spLocks/>
          </p:cNvSpPr>
          <p:nvPr userDrawn="1"/>
        </p:nvSpPr>
        <p:spPr>
          <a:xfrm>
            <a:off x="913338" y="6382488"/>
            <a:ext cx="6546241" cy="498474"/>
          </a:xfrm>
          <a:prstGeom prst="rect">
            <a:avLst/>
          </a:prstGeom>
        </p:spPr>
        <p:txBody>
          <a:bodyPr/>
          <a:lstStyle>
            <a:lvl1pPr algn="l">
              <a:defRPr>
                <a:solidFill>
                  <a:schemeClr val="bg1"/>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chemeClr val="tx1"/>
              </a:solidFill>
              <a:effectLst/>
              <a:uLnTx/>
              <a:uFillTx/>
              <a:latin typeface="Arial" pitchFamily="34" charset="0"/>
              <a:ea typeface="+mn-ea"/>
              <a:cs typeface="Arial" pitchFamily="34" charset="0"/>
            </a:endParaRPr>
          </a:p>
        </p:txBody>
      </p:sp>
      <p:cxnSp>
        <p:nvCxnSpPr>
          <p:cNvPr id="11" name="Straight Connector 10">
            <a:extLst>
              <a:ext uri="{FF2B5EF4-FFF2-40B4-BE49-F238E27FC236}">
                <a16:creationId xmlns:a16="http://schemas.microsoft.com/office/drawing/2014/main" id="{8A8D9631-E606-404A-A885-37147FEDD8EA}"/>
              </a:ext>
            </a:extLst>
          </p:cNvPr>
          <p:cNvCxnSpPr/>
          <p:nvPr userDrawn="1"/>
        </p:nvCxnSpPr>
        <p:spPr>
          <a:xfrm>
            <a:off x="994611" y="6331093"/>
            <a:ext cx="10363200" cy="0"/>
          </a:xfrm>
          <a:prstGeom prst="line">
            <a:avLst/>
          </a:prstGeom>
          <a:ln w="31750">
            <a:solidFill>
              <a:srgbClr val="7C8928"/>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5EB6F2D-8452-D445-99C5-21C690B2C468}"/>
              </a:ext>
            </a:extLst>
          </p:cNvPr>
          <p:cNvSpPr txBox="1">
            <a:spLocks/>
          </p:cNvSpPr>
          <p:nvPr userDrawn="1"/>
        </p:nvSpPr>
        <p:spPr>
          <a:xfrm>
            <a:off x="10568539" y="6383623"/>
            <a:ext cx="885524" cy="304800"/>
          </a:xfrm>
          <a:prstGeom prst="rect">
            <a:avLst/>
          </a:prstGeom>
        </p:spPr>
        <p:txBody>
          <a:bodyPr/>
          <a:lstStyle>
            <a:lvl1pPr>
              <a:defRPr>
                <a:solidFill>
                  <a:schemeClr val="bg1"/>
                </a:solidFill>
                <a:latin typeface="Arial" pitchFamily="34" charset="0"/>
                <a:cs typeface="Arial"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0334B83-0D6A-43F2-A554-49908FCAEF0D}" type="slidenum">
              <a:rPr kumimoji="0" lang="en-US" sz="10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tx1"/>
              </a:solidFill>
              <a:effectLst/>
              <a:uLnTx/>
              <a:uFillTx/>
              <a:latin typeface="Arial" pitchFamily="34" charset="0"/>
              <a:ea typeface="+mn-ea"/>
              <a:cs typeface="Arial" pitchFamily="34" charset="0"/>
            </a:endParaRPr>
          </a:p>
        </p:txBody>
      </p:sp>
      <p:sp>
        <p:nvSpPr>
          <p:cNvPr id="2" name="Title Placeholder 1">
            <a:extLst>
              <a:ext uri="{FF2B5EF4-FFF2-40B4-BE49-F238E27FC236}">
                <a16:creationId xmlns:a16="http://schemas.microsoft.com/office/drawing/2014/main" id="{E7F49B05-17D3-FF44-B101-41DC69292E62}"/>
              </a:ext>
            </a:extLst>
          </p:cNvPr>
          <p:cNvSpPr>
            <a:spLocks noGrp="1"/>
          </p:cNvSpPr>
          <p:nvPr>
            <p:ph type="title"/>
          </p:nvPr>
        </p:nvSpPr>
        <p:spPr>
          <a:xfrm>
            <a:off x="913338" y="394895"/>
            <a:ext cx="9265642" cy="1293223"/>
          </a:xfrm>
          <a:prstGeom prst="rect">
            <a:avLst/>
          </a:prstGeom>
        </p:spPr>
        <p:txBody>
          <a:bodyPr vert="horz" lIns="91440" tIns="45720" rIns="91440" bIns="45720" rtlCol="0" anchor="ctr">
            <a:noAutofit/>
          </a:bodyPr>
          <a:lstStyle/>
          <a:p>
            <a:r>
              <a:rPr lang="en-US"/>
              <a:t>Click to edit Master title style</a:t>
            </a:r>
            <a:br>
              <a:rPr lang="en-US"/>
            </a:br>
            <a:r>
              <a:rPr lang="en-US"/>
              <a:t>line 2</a:t>
            </a:r>
            <a:br>
              <a:rPr lang="en-US"/>
            </a:br>
            <a:r>
              <a:rPr lang="en-US"/>
              <a:t>line 3</a:t>
            </a:r>
          </a:p>
        </p:txBody>
      </p:sp>
      <p:sp>
        <p:nvSpPr>
          <p:cNvPr id="3" name="Text Placeholder 2">
            <a:extLst>
              <a:ext uri="{FF2B5EF4-FFF2-40B4-BE49-F238E27FC236}">
                <a16:creationId xmlns:a16="http://schemas.microsoft.com/office/drawing/2014/main" id="{5811BC79-E01A-444F-8AD0-C4578F3315AF}"/>
              </a:ext>
            </a:extLst>
          </p:cNvPr>
          <p:cNvSpPr>
            <a:spLocks noGrp="1"/>
          </p:cNvSpPr>
          <p:nvPr>
            <p:ph type="body" idx="1"/>
          </p:nvPr>
        </p:nvSpPr>
        <p:spPr>
          <a:xfrm>
            <a:off x="913338" y="1939332"/>
            <a:ext cx="10443510" cy="4187147"/>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9037195"/>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32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600"/>
        </a:spcBef>
        <a:spcAft>
          <a:spcPts val="600"/>
        </a:spcAft>
        <a:buClr>
          <a:schemeClr val="accent5"/>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600"/>
        </a:spcAft>
        <a:buClr>
          <a:schemeClr val="tx2"/>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600"/>
        </a:spcAft>
        <a:buClr>
          <a:schemeClr val="accent5"/>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600"/>
        </a:spcAft>
        <a:buClr>
          <a:schemeClr val="tx2"/>
        </a:buClr>
        <a:buFont typeface="System Font Regular"/>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600"/>
        </a:spcAft>
        <a:buClr>
          <a:schemeClr val="accent5"/>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2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D170EBB-F951-4995-AA34-DD25D50FB402}"/>
              </a:ext>
            </a:extLst>
          </p:cNvPr>
          <p:cNvGraphicFramePr>
            <a:graphicFrameLocks noChangeAspect="1"/>
          </p:cNvGraphicFramePr>
          <p:nvPr userDrawn="1">
            <p:custDataLst>
              <p:tags r:id="rId4"/>
            </p:custDataLst>
            <p:extLst>
              <p:ext uri="{D42A27DB-BD31-4B8C-83A1-F6EECF244321}">
                <p14:modId xmlns:p14="http://schemas.microsoft.com/office/powerpoint/2010/main" val="34691519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82" name="think-cell Slide" r:id="rId6" imgW="347" imgH="348" progId="TCLayout.ActiveDocument.1">
                  <p:embed/>
                </p:oleObj>
              </mc:Choice>
              <mc:Fallback>
                <p:oleObj name="think-cell Slide" r:id="rId6" imgW="347" imgH="348" progId="TCLayout.ActiveDocument.1">
                  <p:embed/>
                  <p:pic>
                    <p:nvPicPr>
                      <p:cNvPr id="5" name="Object 4" hidden="1">
                        <a:extLst>
                          <a:ext uri="{FF2B5EF4-FFF2-40B4-BE49-F238E27FC236}">
                            <a16:creationId xmlns:a16="http://schemas.microsoft.com/office/drawing/2014/main" id="{0D170EBB-F951-4995-AA34-DD25D50FB40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5B49674-3EAD-4452-BDBE-557D90171851}"/>
              </a:ext>
            </a:extLst>
          </p:cNvPr>
          <p:cNvSpPr/>
          <p:nvPr userDrawn="1">
            <p:custDataLst>
              <p:tags r:id="rId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1" i="0" baseline="0">
              <a:latin typeface="Arial" panose="020B0604020202020204" pitchFamily="34" charset="0"/>
              <a:ea typeface="+mj-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1015185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32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600"/>
        </a:spcBef>
        <a:spcAft>
          <a:spcPts val="600"/>
        </a:spcAft>
        <a:buClr>
          <a:schemeClr val="accent5"/>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600"/>
        </a:spcAft>
        <a:buClr>
          <a:schemeClr val="tx2"/>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600"/>
        </a:spcAft>
        <a:buClr>
          <a:schemeClr val="accent5"/>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600"/>
        </a:spcAft>
        <a:buClr>
          <a:schemeClr val="tx2"/>
        </a:buClr>
        <a:buFont typeface="System Font Regular"/>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600"/>
        </a:spcAft>
        <a:buClr>
          <a:schemeClr val="accent5"/>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2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7BBE510-A571-4E4D-9D06-7D1DCCC4E043}"/>
              </a:ext>
            </a:extLst>
          </p:cNvPr>
          <p:cNvGraphicFramePr>
            <a:graphicFrameLocks noChangeAspect="1"/>
          </p:cNvGraphicFramePr>
          <p:nvPr userDrawn="1">
            <p:custDataLst>
              <p:tags r:id="rId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28" name="think-cell Slide" r:id="rId9" imgW="347" imgH="348" progId="TCLayout.ActiveDocument.1">
                  <p:embed/>
                </p:oleObj>
              </mc:Choice>
              <mc:Fallback>
                <p:oleObj name="think-cell Slide" r:id="rId9" imgW="347" imgH="348" progId="TCLayout.ActiveDocument.1">
                  <p:embed/>
                  <p:pic>
                    <p:nvPicPr>
                      <p:cNvPr id="5" name="Object 4" hidden="1">
                        <a:extLst>
                          <a:ext uri="{FF2B5EF4-FFF2-40B4-BE49-F238E27FC236}">
                            <a16:creationId xmlns:a16="http://schemas.microsoft.com/office/drawing/2014/main" id="{67BBE510-A571-4E4D-9D06-7D1DCCC4E04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98B8723-34FC-4E6F-851A-1CF8843E08C3}"/>
              </a:ext>
            </a:extLst>
          </p:cNvPr>
          <p:cNvSpPr/>
          <p:nvPr userDrawn="1">
            <p:custDataLst>
              <p:tags r:id="rId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1" i="0" baseline="0">
              <a:latin typeface="Arial" panose="020B0604020202020204" pitchFamily="34" charset="0"/>
              <a:ea typeface="+mj-ea"/>
              <a:cs typeface="Arial" panose="020B0604020202020204" pitchFamily="34" charset="0"/>
              <a:sym typeface="Arial" panose="020B0604020202020204" pitchFamily="34" charset="0"/>
            </a:endParaRPr>
          </a:p>
        </p:txBody>
      </p:sp>
      <p:pic>
        <p:nvPicPr>
          <p:cNvPr id="7" name="Picture 6">
            <a:extLst>
              <a:ext uri="{FF2B5EF4-FFF2-40B4-BE49-F238E27FC236}">
                <a16:creationId xmlns:a16="http://schemas.microsoft.com/office/drawing/2014/main" id="{65116A1B-4C75-C34E-B758-8CBAA3B5B8F8}"/>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524" y="0"/>
            <a:ext cx="12190476" cy="3104761"/>
          </a:xfrm>
          <a:prstGeom prst="rect">
            <a:avLst/>
          </a:prstGeom>
        </p:spPr>
      </p:pic>
      <p:pic>
        <p:nvPicPr>
          <p:cNvPr id="8" name="Picture 1">
            <a:extLst>
              <a:ext uri="{FF2B5EF4-FFF2-40B4-BE49-F238E27FC236}">
                <a16:creationId xmlns:a16="http://schemas.microsoft.com/office/drawing/2014/main" id="{C105B656-1A10-A94C-A8F0-00D7F2D585DF}"/>
              </a:ext>
            </a:extLst>
          </p:cNvPr>
          <p:cNvPicPr>
            <a:picLocks noChangeAspect="1" noChangeArrowheads="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274596" y="6236129"/>
            <a:ext cx="457200" cy="464949"/>
          </a:xfrm>
          <a:prstGeom prst="rect">
            <a:avLst/>
          </a:prstGeom>
          <a:noFill/>
        </p:spPr>
      </p:pic>
      <p:cxnSp>
        <p:nvCxnSpPr>
          <p:cNvPr id="11" name="Straight Connector 10">
            <a:extLst>
              <a:ext uri="{FF2B5EF4-FFF2-40B4-BE49-F238E27FC236}">
                <a16:creationId xmlns:a16="http://schemas.microsoft.com/office/drawing/2014/main" id="{8A8D9631-E606-404A-A885-37147FEDD8EA}"/>
              </a:ext>
            </a:extLst>
          </p:cNvPr>
          <p:cNvCxnSpPr/>
          <p:nvPr userDrawn="1"/>
        </p:nvCxnSpPr>
        <p:spPr>
          <a:xfrm>
            <a:off x="994611" y="6331093"/>
            <a:ext cx="10363200" cy="0"/>
          </a:xfrm>
          <a:prstGeom prst="line">
            <a:avLst/>
          </a:prstGeom>
          <a:ln w="31750">
            <a:solidFill>
              <a:srgbClr val="7C8928"/>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5EB6F2D-8452-D445-99C5-21C690B2C468}"/>
              </a:ext>
            </a:extLst>
          </p:cNvPr>
          <p:cNvSpPr txBox="1">
            <a:spLocks/>
          </p:cNvSpPr>
          <p:nvPr userDrawn="1"/>
        </p:nvSpPr>
        <p:spPr>
          <a:xfrm>
            <a:off x="10568539" y="6383623"/>
            <a:ext cx="885524" cy="304800"/>
          </a:xfrm>
          <a:prstGeom prst="rect">
            <a:avLst/>
          </a:prstGeom>
        </p:spPr>
        <p:txBody>
          <a:bodyPr/>
          <a:lstStyle>
            <a:lvl1pPr>
              <a:defRPr>
                <a:solidFill>
                  <a:schemeClr val="bg1"/>
                </a:solidFill>
                <a:latin typeface="Arial" pitchFamily="34" charset="0"/>
                <a:cs typeface="Arial"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0334B83-0D6A-43F2-A554-49908FCAEF0D}" type="slidenum">
              <a:rPr kumimoji="0" lang="en-US" sz="10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tx1"/>
              </a:solidFill>
              <a:effectLst/>
              <a:uLnTx/>
              <a:uFillTx/>
              <a:latin typeface="Arial" pitchFamily="34" charset="0"/>
              <a:ea typeface="+mn-ea"/>
              <a:cs typeface="Arial" pitchFamily="34" charset="0"/>
            </a:endParaRPr>
          </a:p>
        </p:txBody>
      </p:sp>
      <p:sp>
        <p:nvSpPr>
          <p:cNvPr id="3" name="Text Placeholder 2">
            <a:extLst>
              <a:ext uri="{FF2B5EF4-FFF2-40B4-BE49-F238E27FC236}">
                <a16:creationId xmlns:a16="http://schemas.microsoft.com/office/drawing/2014/main" id="{5811BC79-E01A-444F-8AD0-C4578F3315AF}"/>
              </a:ext>
            </a:extLst>
          </p:cNvPr>
          <p:cNvSpPr>
            <a:spLocks noGrp="1"/>
          </p:cNvSpPr>
          <p:nvPr>
            <p:ph type="body" idx="1"/>
          </p:nvPr>
        </p:nvSpPr>
        <p:spPr>
          <a:xfrm>
            <a:off x="913338" y="1691640"/>
            <a:ext cx="10443510" cy="4434840"/>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E7F49B05-17D3-FF44-B101-41DC69292E62}"/>
              </a:ext>
            </a:extLst>
          </p:cNvPr>
          <p:cNvSpPr>
            <a:spLocks noGrp="1"/>
          </p:cNvSpPr>
          <p:nvPr>
            <p:ph type="title"/>
          </p:nvPr>
        </p:nvSpPr>
        <p:spPr>
          <a:xfrm>
            <a:off x="913338" y="274320"/>
            <a:ext cx="10443510" cy="1143000"/>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375798893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txStyles>
    <p:titleStyle>
      <a:lvl1pPr algn="l" defTabSz="914400" rtl="0" eaLnBrk="1" latinLnBrk="0" hangingPunct="1">
        <a:lnSpc>
          <a:spcPct val="90000"/>
        </a:lnSpc>
        <a:spcBef>
          <a:spcPct val="0"/>
        </a:spcBef>
        <a:buNone/>
        <a:defRPr sz="32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600"/>
        </a:spcBef>
        <a:spcAft>
          <a:spcPts val="600"/>
        </a:spcAft>
        <a:buClr>
          <a:schemeClr val="accent5"/>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600"/>
        </a:spcAft>
        <a:buClr>
          <a:schemeClr val="tx2"/>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600"/>
        </a:spcAft>
        <a:buClr>
          <a:schemeClr val="accent5"/>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600"/>
        </a:spcAft>
        <a:buClr>
          <a:schemeClr val="tx2"/>
        </a:buClr>
        <a:buFont typeface="System Font Regular"/>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600"/>
        </a:spcAft>
        <a:buClr>
          <a:schemeClr val="accent5"/>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2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bweeks@gti.energy"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tags" Target="../tags/tag15.xml"/><Relationship Id="rId7" Type="http://schemas.openxmlformats.org/officeDocument/2006/relationships/image" Target="../media/image1.emf"/><Relationship Id="rId12" Type="http://schemas.openxmlformats.org/officeDocument/2006/relationships/image" Target="../media/image54.png"/><Relationship Id="rId2" Type="http://schemas.openxmlformats.org/officeDocument/2006/relationships/tags" Target="../tags/tag14.xml"/><Relationship Id="rId1" Type="http://schemas.openxmlformats.org/officeDocument/2006/relationships/vmlDrawing" Target="../drawings/vmlDrawing8.vml"/><Relationship Id="rId6" Type="http://schemas.openxmlformats.org/officeDocument/2006/relationships/oleObject" Target="../embeddings/oleObject8.bin"/><Relationship Id="rId11" Type="http://schemas.openxmlformats.org/officeDocument/2006/relationships/image" Target="../media/image53.png"/><Relationship Id="rId5" Type="http://schemas.openxmlformats.org/officeDocument/2006/relationships/notesSlide" Target="../notesSlides/notesSlide14.xml"/><Relationship Id="rId10" Type="http://schemas.openxmlformats.org/officeDocument/2006/relationships/image" Target="../media/image52.png"/><Relationship Id="rId4" Type="http://schemas.openxmlformats.org/officeDocument/2006/relationships/slideLayout" Target="../slideLayouts/slideLayout2.xml"/><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7.png"/><Relationship Id="rId18" Type="http://schemas.openxmlformats.org/officeDocument/2006/relationships/image" Target="../media/image82.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6.png"/><Relationship Id="rId17" Type="http://schemas.openxmlformats.org/officeDocument/2006/relationships/image" Target="../media/image81.png"/><Relationship Id="rId2" Type="http://schemas.openxmlformats.org/officeDocument/2006/relationships/image" Target="../media/image67.jpeg"/><Relationship Id="rId16" Type="http://schemas.openxmlformats.org/officeDocument/2006/relationships/image" Target="../media/image80.png"/><Relationship Id="rId20"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71.jpeg"/><Relationship Id="rId11" Type="http://schemas.openxmlformats.org/officeDocument/2006/relationships/image" Target="../media/image75.png"/><Relationship Id="rId5" Type="http://schemas.openxmlformats.org/officeDocument/2006/relationships/image" Target="../media/image70.jpeg"/><Relationship Id="rId15" Type="http://schemas.openxmlformats.org/officeDocument/2006/relationships/image" Target="../media/image79.png"/><Relationship Id="rId10" Type="http://schemas.microsoft.com/office/2007/relationships/hdphoto" Target="../media/hdphoto1.wdp"/><Relationship Id="rId19" Type="http://schemas.openxmlformats.org/officeDocument/2006/relationships/image" Target="../media/image83.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8.pn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png"/><Relationship Id="rId3" Type="http://schemas.openxmlformats.org/officeDocument/2006/relationships/hyperlink" Target="http://www.altfuelgarage.org/" TargetMode="External"/><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jp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1871549" y="2555151"/>
            <a:ext cx="8717306" cy="1325563"/>
          </a:xfrm>
        </p:spPr>
        <p:txBody>
          <a:bodyPr/>
          <a:lstStyle/>
          <a:p>
            <a:pPr algn="ctr">
              <a:lnSpc>
                <a:spcPts val="4200"/>
              </a:lnSpc>
            </a:pPr>
            <a:r>
              <a:rPr lang="en-US" sz="4000" dirty="0">
                <a:cs typeface="Arial" charset="0"/>
              </a:rPr>
              <a:t>Hydrogen in Texas and H2@Scale</a:t>
            </a:r>
          </a:p>
        </p:txBody>
      </p:sp>
      <p:sp>
        <p:nvSpPr>
          <p:cNvPr id="11267" name="Rectangle 3"/>
          <p:cNvSpPr>
            <a:spLocks noGrp="1" noChangeArrowheads="1"/>
          </p:cNvSpPr>
          <p:nvPr>
            <p:ph type="subTitle" idx="4294967295"/>
          </p:nvPr>
        </p:nvSpPr>
        <p:spPr>
          <a:xfrm>
            <a:off x="4795837" y="4549965"/>
            <a:ext cx="5533495" cy="1303147"/>
          </a:xfrm>
          <a:prstGeom prst="rect">
            <a:avLst/>
          </a:prstGeom>
        </p:spPr>
        <p:txBody>
          <a:bodyPr/>
          <a:lstStyle/>
          <a:p>
            <a:pPr eaLnBrk="1" hangingPunct="1"/>
            <a:r>
              <a:rPr lang="en-US" sz="1800" dirty="0">
                <a:latin typeface="Arial" charset="0"/>
                <a:cs typeface="Arial" charset="0"/>
              </a:rPr>
              <a:t>Presented by:</a:t>
            </a:r>
          </a:p>
          <a:p>
            <a:pPr eaLnBrk="1" hangingPunct="1"/>
            <a:r>
              <a:rPr lang="en-US" sz="1800" dirty="0">
                <a:latin typeface="Arial" charset="0"/>
                <a:cs typeface="Arial" charset="0"/>
              </a:rPr>
              <a:t>Brian Weeks, PE</a:t>
            </a:r>
          </a:p>
          <a:p>
            <a:pPr eaLnBrk="1" hangingPunct="1"/>
            <a:r>
              <a:rPr lang="en-US" sz="1800" dirty="0" err="1">
                <a:latin typeface="Arial" charset="0"/>
                <a:cs typeface="Arial" charset="0"/>
                <a:hlinkClick r:id="rId3"/>
              </a:rPr>
              <a:t>bweeks@gti.energy</a:t>
            </a:r>
            <a:endParaRPr lang="en-US" sz="1800" dirty="0">
              <a:latin typeface="Arial" charset="0"/>
              <a:cs typeface="Arial" charset="0"/>
            </a:endParaRPr>
          </a:p>
          <a:p>
            <a:pPr eaLnBrk="1" hangingPunct="1"/>
            <a:r>
              <a:rPr lang="en-US" sz="1800" dirty="0">
                <a:latin typeface="Arial" charset="0"/>
                <a:cs typeface="Arial" charset="0"/>
              </a:rPr>
              <a:t>281.235.7993</a:t>
            </a:r>
          </a:p>
          <a:p>
            <a:pPr eaLnBrk="1" hangingPunct="1">
              <a:buFont typeface="Arial" charset="0"/>
              <a:buChar char="&gt;"/>
            </a:pPr>
            <a:endParaRPr lang="en-US" sz="1800" dirty="0">
              <a:latin typeface="Arial" charset="0"/>
              <a:cs typeface="Arial" charset="0"/>
            </a:endParaRPr>
          </a:p>
          <a:p>
            <a:pPr eaLnBrk="1" hangingPunct="1">
              <a:buFont typeface="Arial" charset="0"/>
              <a:buChar char="&gt;"/>
            </a:pPr>
            <a:endParaRPr lang="en-US" sz="1800" dirty="0">
              <a:latin typeface="Arial" charset="0"/>
              <a:cs typeface="Arial" charset="0"/>
            </a:endParaRPr>
          </a:p>
        </p:txBody>
      </p:sp>
    </p:spTree>
    <p:extLst>
      <p:ext uri="{BB962C8B-B14F-4D97-AF65-F5344CB8AC3E}">
        <p14:creationId xmlns:p14="http://schemas.microsoft.com/office/powerpoint/2010/main" val="1359221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363" y="283246"/>
            <a:ext cx="11301274" cy="834354"/>
          </a:xfrm>
        </p:spPr>
        <p:txBody>
          <a:bodyPr/>
          <a:lstStyle/>
          <a:p>
            <a:r>
              <a:rPr lang="en-US" dirty="0"/>
              <a:t>Over 98% of today’s H</a:t>
            </a:r>
            <a:r>
              <a:rPr lang="en-US" baseline="-25000" dirty="0"/>
              <a:t>2</a:t>
            </a:r>
            <a:r>
              <a:rPr lang="en-US" dirty="0"/>
              <a:t> demand is met by hydrocarbon-based fuels</a:t>
            </a:r>
          </a:p>
        </p:txBody>
      </p:sp>
      <p:sp>
        <p:nvSpPr>
          <p:cNvPr id="10" name="Text Placeholder 2"/>
          <p:cNvSpPr>
            <a:spLocks noGrp="1"/>
          </p:cNvSpPr>
          <p:nvPr>
            <p:ph type="body" sz="quarter" idx="15"/>
          </p:nvPr>
        </p:nvSpPr>
        <p:spPr>
          <a:xfrm>
            <a:off x="1600564" y="6302886"/>
            <a:ext cx="10822367" cy="303703"/>
          </a:xfrm>
        </p:spPr>
        <p:txBody>
          <a:bodyPr/>
          <a:lstStyle/>
          <a:p>
            <a:r>
              <a:rPr lang="en-US" sz="1000" i="1" dirty="0">
                <a:solidFill>
                  <a:srgbClr val="000000"/>
                </a:solidFill>
                <a:latin typeface="Avenir Book" panose="02000503020000020003" pitchFamily="2" charset="0"/>
              </a:rPr>
              <a:t>Source: </a:t>
            </a:r>
            <a:r>
              <a:rPr lang="en-US" sz="1000" i="1" dirty="0" err="1">
                <a:solidFill>
                  <a:srgbClr val="000000"/>
                </a:solidFill>
                <a:latin typeface="Avenir Book" panose="02000503020000020003" pitchFamily="2" charset="0"/>
              </a:rPr>
              <a:t>WoodMac</a:t>
            </a:r>
            <a:endParaRPr lang="en-US" sz="1000" i="1" dirty="0">
              <a:solidFill>
                <a:srgbClr val="000000"/>
              </a:solidFill>
              <a:latin typeface="Avenir Book" panose="02000503020000020003" pitchFamily="2" charset="0"/>
            </a:endParaRPr>
          </a:p>
        </p:txBody>
      </p:sp>
      <p:sp>
        <p:nvSpPr>
          <p:cNvPr id="16" name="TextBox 15"/>
          <p:cNvSpPr txBox="1"/>
          <p:nvPr/>
        </p:nvSpPr>
        <p:spPr>
          <a:xfrm rot="16200000">
            <a:off x="1229829" y="3261723"/>
            <a:ext cx="25487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a:ea typeface="+mn-ea"/>
                <a:cs typeface="+mn-cs"/>
              </a:rPr>
              <a:t>&gt;830 MT CO</a:t>
            </a:r>
            <a:r>
              <a:rPr kumimoji="0" lang="en-US" sz="2800" b="1" i="0" u="none" strike="noStrike" kern="1200" cap="none" spc="0" normalizeH="0" baseline="-25000" noProof="0" dirty="0">
                <a:ln>
                  <a:noFill/>
                </a:ln>
                <a:solidFill>
                  <a:prstClr val="black"/>
                </a:solidFill>
                <a:effectLst/>
                <a:uLnTx/>
                <a:uFillTx/>
                <a:latin typeface="Arial"/>
                <a:ea typeface="+mn-ea"/>
                <a:cs typeface="+mn-cs"/>
              </a:rPr>
              <a:t>2</a:t>
            </a:r>
            <a:endParaRPr kumimoji="0" lang="en-US" sz="2800" b="1" i="0" u="none" strike="noStrike" kern="1200" cap="none" spc="0" normalizeH="0" baseline="0" noProof="0" dirty="0">
              <a:ln>
                <a:noFill/>
              </a:ln>
              <a:solidFill>
                <a:prstClr val="black"/>
              </a:solidFill>
              <a:effectLst/>
              <a:uLnTx/>
              <a:uFillTx/>
              <a:latin typeface="Arial"/>
              <a:ea typeface="+mn-ea"/>
              <a:cs typeface="+mn-cs"/>
            </a:endParaRPr>
          </a:p>
        </p:txBody>
      </p:sp>
      <p:sp>
        <p:nvSpPr>
          <p:cNvPr id="17" name="Right Bracket 16"/>
          <p:cNvSpPr/>
          <p:nvPr/>
        </p:nvSpPr>
        <p:spPr>
          <a:xfrm rot="10800000">
            <a:off x="2862431" y="993148"/>
            <a:ext cx="327992" cy="5060370"/>
          </a:xfrm>
          <a:prstGeom prst="rightBracket">
            <a:avLst>
              <a:gd name="adj" fmla="val 96212"/>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7FCDB8FA-F435-48E0-A9CE-FFC4C42500E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190423" y="1012875"/>
            <a:ext cx="6497370" cy="5270284"/>
          </a:xfrm>
          <a:prstGeom prst="rect">
            <a:avLst/>
          </a:prstGeom>
        </p:spPr>
      </p:pic>
      <p:sp>
        <p:nvSpPr>
          <p:cNvPr id="18" name="TextBox 17">
            <a:extLst>
              <a:ext uri="{FF2B5EF4-FFF2-40B4-BE49-F238E27FC236}">
                <a16:creationId xmlns:a16="http://schemas.microsoft.com/office/drawing/2014/main" id="{C8817409-FA34-4758-8F77-482F35B49BCF}"/>
              </a:ext>
            </a:extLst>
          </p:cNvPr>
          <p:cNvSpPr txBox="1"/>
          <p:nvPr/>
        </p:nvSpPr>
        <p:spPr>
          <a:xfrm>
            <a:off x="8975323" y="2141823"/>
            <a:ext cx="2503503" cy="307777"/>
          </a:xfrm>
          <a:prstGeom prst="rect">
            <a:avLst/>
          </a:prstGeom>
          <a:solidFill>
            <a:schemeClr val="bg1"/>
          </a:solidFill>
        </p:spPr>
        <p:txBody>
          <a:bodyPr wrap="square" rtlCol="0">
            <a:spAutoFit/>
          </a:bodyPr>
          <a:lstStyle/>
          <a:p>
            <a:r>
              <a:rPr lang="en-US" sz="1400" b="1" dirty="0">
                <a:latin typeface="Calibri" panose="020F0502020204030204" pitchFamily="34" charset="0"/>
                <a:cs typeface="Calibri" panose="020F0502020204030204" pitchFamily="34" charset="0"/>
              </a:rPr>
              <a:t>Natural Gas w/o CCS</a:t>
            </a:r>
          </a:p>
        </p:txBody>
      </p:sp>
      <p:sp>
        <p:nvSpPr>
          <p:cNvPr id="19" name="TextBox 18">
            <a:extLst>
              <a:ext uri="{FF2B5EF4-FFF2-40B4-BE49-F238E27FC236}">
                <a16:creationId xmlns:a16="http://schemas.microsoft.com/office/drawing/2014/main" id="{A3AD560A-4D38-45F9-BD77-80E2BDF55FCB}"/>
              </a:ext>
            </a:extLst>
          </p:cNvPr>
          <p:cNvSpPr txBox="1"/>
          <p:nvPr/>
        </p:nvSpPr>
        <p:spPr>
          <a:xfrm>
            <a:off x="8975323" y="2876207"/>
            <a:ext cx="2503503" cy="307777"/>
          </a:xfrm>
          <a:prstGeom prst="rect">
            <a:avLst/>
          </a:prstGeom>
          <a:solidFill>
            <a:schemeClr val="bg1"/>
          </a:solidFill>
        </p:spPr>
        <p:txBody>
          <a:bodyPr wrap="square" rtlCol="0">
            <a:spAutoFit/>
          </a:bodyPr>
          <a:lstStyle/>
          <a:p>
            <a:r>
              <a:rPr lang="en-US" sz="1400" b="1" dirty="0">
                <a:latin typeface="Calibri" panose="020F0502020204030204" pitchFamily="34" charset="0"/>
                <a:cs typeface="Calibri" panose="020F0502020204030204" pitchFamily="34" charset="0"/>
              </a:rPr>
              <a:t>Coal w/o CCS</a:t>
            </a:r>
          </a:p>
        </p:txBody>
      </p:sp>
      <p:sp>
        <p:nvSpPr>
          <p:cNvPr id="20" name="TextBox 19">
            <a:extLst>
              <a:ext uri="{FF2B5EF4-FFF2-40B4-BE49-F238E27FC236}">
                <a16:creationId xmlns:a16="http://schemas.microsoft.com/office/drawing/2014/main" id="{8EA8FF81-962B-4D99-8BDC-237BB6094623}"/>
              </a:ext>
            </a:extLst>
          </p:cNvPr>
          <p:cNvSpPr txBox="1"/>
          <p:nvPr/>
        </p:nvSpPr>
        <p:spPr>
          <a:xfrm>
            <a:off x="8975323" y="3624276"/>
            <a:ext cx="2503503" cy="307777"/>
          </a:xfrm>
          <a:prstGeom prst="rect">
            <a:avLst/>
          </a:prstGeom>
          <a:solidFill>
            <a:schemeClr val="bg1"/>
          </a:solidFill>
        </p:spPr>
        <p:txBody>
          <a:bodyPr wrap="square" rtlCol="0">
            <a:spAutoFit/>
          </a:bodyPr>
          <a:lstStyle/>
          <a:p>
            <a:r>
              <a:rPr lang="en-US" sz="1400" b="1" dirty="0">
                <a:latin typeface="Calibri" panose="020F0502020204030204" pitchFamily="34" charset="0"/>
                <a:cs typeface="Calibri" panose="020F0502020204030204" pitchFamily="34" charset="0"/>
              </a:rPr>
              <a:t>Oil Products w/o CCS</a:t>
            </a:r>
          </a:p>
        </p:txBody>
      </p:sp>
      <p:sp>
        <p:nvSpPr>
          <p:cNvPr id="21" name="TextBox 20">
            <a:extLst>
              <a:ext uri="{FF2B5EF4-FFF2-40B4-BE49-F238E27FC236}">
                <a16:creationId xmlns:a16="http://schemas.microsoft.com/office/drawing/2014/main" id="{D8B07788-2594-4F27-AFBC-47923EF4B926}"/>
              </a:ext>
            </a:extLst>
          </p:cNvPr>
          <p:cNvSpPr txBox="1"/>
          <p:nvPr/>
        </p:nvSpPr>
        <p:spPr>
          <a:xfrm>
            <a:off x="8975323" y="4364192"/>
            <a:ext cx="2503503" cy="307777"/>
          </a:xfrm>
          <a:prstGeom prst="rect">
            <a:avLst/>
          </a:prstGeom>
          <a:solidFill>
            <a:schemeClr val="bg1"/>
          </a:solidFill>
        </p:spPr>
        <p:txBody>
          <a:bodyPr wrap="square" rtlCol="0">
            <a:spAutoFit/>
          </a:bodyPr>
          <a:lstStyle/>
          <a:p>
            <a:r>
              <a:rPr lang="en-US" sz="1400" b="1" dirty="0">
                <a:latin typeface="Calibri" panose="020F0502020204030204" pitchFamily="34" charset="0"/>
                <a:cs typeface="Calibri" panose="020F0502020204030204" pitchFamily="34" charset="0"/>
              </a:rPr>
              <a:t>Natural Gas w/ CCS</a:t>
            </a:r>
          </a:p>
        </p:txBody>
      </p:sp>
      <p:sp>
        <p:nvSpPr>
          <p:cNvPr id="22" name="TextBox 21">
            <a:extLst>
              <a:ext uri="{FF2B5EF4-FFF2-40B4-BE49-F238E27FC236}">
                <a16:creationId xmlns:a16="http://schemas.microsoft.com/office/drawing/2014/main" id="{DE01740D-FAA5-4D4E-B2A8-CBB47F6CE980}"/>
              </a:ext>
            </a:extLst>
          </p:cNvPr>
          <p:cNvSpPr txBox="1"/>
          <p:nvPr/>
        </p:nvSpPr>
        <p:spPr>
          <a:xfrm>
            <a:off x="8975322" y="5116332"/>
            <a:ext cx="2503503" cy="307777"/>
          </a:xfrm>
          <a:prstGeom prst="rect">
            <a:avLst/>
          </a:prstGeom>
          <a:solidFill>
            <a:schemeClr val="bg1"/>
          </a:solidFill>
        </p:spPr>
        <p:txBody>
          <a:bodyPr wrap="square" rtlCol="0">
            <a:spAutoFit/>
          </a:bodyPr>
          <a:lstStyle/>
          <a:p>
            <a:r>
              <a:rPr lang="en-US" sz="1400" b="1" dirty="0">
                <a:latin typeface="Calibri" panose="020F0502020204030204" pitchFamily="34" charset="0"/>
                <a:cs typeface="Calibri" panose="020F0502020204030204" pitchFamily="34" charset="0"/>
              </a:rPr>
              <a:t>Electrolysis</a:t>
            </a:r>
          </a:p>
        </p:txBody>
      </p:sp>
    </p:spTree>
    <p:extLst>
      <p:ext uri="{BB962C8B-B14F-4D97-AF65-F5344CB8AC3E}">
        <p14:creationId xmlns:p14="http://schemas.microsoft.com/office/powerpoint/2010/main" val="2554532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6579E-CCDC-4631-9670-00BC2853A107}"/>
              </a:ext>
            </a:extLst>
          </p:cNvPr>
          <p:cNvSpPr>
            <a:spLocks noGrp="1"/>
          </p:cNvSpPr>
          <p:nvPr>
            <p:ph type="title"/>
          </p:nvPr>
        </p:nvSpPr>
        <p:spPr/>
        <p:txBody>
          <a:bodyPr/>
          <a:lstStyle/>
          <a:p>
            <a:r>
              <a:rPr lang="en-US" dirty="0"/>
              <a:t>Whether “Green” or “Blue”, Large Scale Hydrogen Supplies Require Increased Market Demand</a:t>
            </a:r>
          </a:p>
        </p:txBody>
      </p:sp>
      <p:sp>
        <p:nvSpPr>
          <p:cNvPr id="6" name="Rectangle: Rounded Corners 5">
            <a:extLst>
              <a:ext uri="{FF2B5EF4-FFF2-40B4-BE49-F238E27FC236}">
                <a16:creationId xmlns:a16="http://schemas.microsoft.com/office/drawing/2014/main" id="{5344D081-3CC5-4BE1-B172-2CCCC84C9D70}"/>
              </a:ext>
            </a:extLst>
          </p:cNvPr>
          <p:cNvSpPr/>
          <p:nvPr/>
        </p:nvSpPr>
        <p:spPr>
          <a:xfrm>
            <a:off x="511742" y="3020728"/>
            <a:ext cx="2666198" cy="1857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Building</a:t>
            </a:r>
          </a:p>
          <a:p>
            <a:pPr algn="ctr"/>
            <a:endParaRPr lang="en-US" dirty="0"/>
          </a:p>
          <a:p>
            <a:pPr algn="ctr"/>
            <a:r>
              <a:rPr lang="en-US" dirty="0">
                <a:solidFill>
                  <a:schemeClr val="tx1"/>
                </a:solidFill>
              </a:rPr>
              <a:t>Heating &amp; Onsite Distributed Power Generation</a:t>
            </a:r>
          </a:p>
          <a:p>
            <a:pPr algn="ctr"/>
            <a:endParaRPr lang="en-US" dirty="0"/>
          </a:p>
          <a:p>
            <a:pPr algn="ctr"/>
            <a:endParaRPr lang="en-US" dirty="0"/>
          </a:p>
        </p:txBody>
      </p:sp>
      <p:pic>
        <p:nvPicPr>
          <p:cNvPr id="8" name="Picture 7">
            <a:extLst>
              <a:ext uri="{FF2B5EF4-FFF2-40B4-BE49-F238E27FC236}">
                <a16:creationId xmlns:a16="http://schemas.microsoft.com/office/drawing/2014/main" id="{3A412BC4-1D88-4B21-8D19-4043D37C2783}"/>
              </a:ext>
            </a:extLst>
          </p:cNvPr>
          <p:cNvPicPr>
            <a:picLocks noChangeAspect="1"/>
          </p:cNvPicPr>
          <p:nvPr/>
        </p:nvPicPr>
        <p:blipFill>
          <a:blip r:embed="rId3"/>
          <a:stretch>
            <a:fillRect/>
          </a:stretch>
        </p:blipFill>
        <p:spPr>
          <a:xfrm>
            <a:off x="764947" y="4236719"/>
            <a:ext cx="585537" cy="585537"/>
          </a:xfrm>
          <a:prstGeom prst="rect">
            <a:avLst/>
          </a:prstGeom>
        </p:spPr>
      </p:pic>
      <p:sp>
        <p:nvSpPr>
          <p:cNvPr id="9" name="Rectangle: Rounded Corners 8">
            <a:extLst>
              <a:ext uri="{FF2B5EF4-FFF2-40B4-BE49-F238E27FC236}">
                <a16:creationId xmlns:a16="http://schemas.microsoft.com/office/drawing/2014/main" id="{20F99F4C-6BB6-4FF7-A362-2A878E6E2F0F}"/>
              </a:ext>
            </a:extLst>
          </p:cNvPr>
          <p:cNvSpPr/>
          <p:nvPr/>
        </p:nvSpPr>
        <p:spPr>
          <a:xfrm>
            <a:off x="3468895" y="3020727"/>
            <a:ext cx="2666198" cy="1857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Industry</a:t>
            </a:r>
          </a:p>
          <a:p>
            <a:pPr algn="ctr"/>
            <a:endParaRPr lang="en-US" dirty="0"/>
          </a:p>
          <a:p>
            <a:pPr algn="ctr"/>
            <a:r>
              <a:rPr lang="en-US" dirty="0">
                <a:solidFill>
                  <a:schemeClr val="tx1"/>
                </a:solidFill>
              </a:rPr>
              <a:t>Chemicals, Iron&amp; Steel, Refining, Onsite Heat</a:t>
            </a:r>
          </a:p>
          <a:p>
            <a:pPr algn="ctr"/>
            <a:endParaRPr lang="en-US" dirty="0"/>
          </a:p>
        </p:txBody>
      </p:sp>
      <p:pic>
        <p:nvPicPr>
          <p:cNvPr id="11" name="Picture 10" descr="Icon&#10;&#10;Description automatically generated">
            <a:extLst>
              <a:ext uri="{FF2B5EF4-FFF2-40B4-BE49-F238E27FC236}">
                <a16:creationId xmlns:a16="http://schemas.microsoft.com/office/drawing/2014/main" id="{3E54A337-57CC-47B1-AFAD-DF4F5955B3EC}"/>
              </a:ext>
            </a:extLst>
          </p:cNvPr>
          <p:cNvPicPr>
            <a:picLocks noChangeAspect="1"/>
          </p:cNvPicPr>
          <p:nvPr/>
        </p:nvPicPr>
        <p:blipFill>
          <a:blip r:embed="rId4"/>
          <a:stretch>
            <a:fillRect/>
          </a:stretch>
        </p:blipFill>
        <p:spPr>
          <a:xfrm>
            <a:off x="3717495" y="4252760"/>
            <a:ext cx="569496" cy="569496"/>
          </a:xfrm>
          <a:prstGeom prst="rect">
            <a:avLst/>
          </a:prstGeom>
        </p:spPr>
      </p:pic>
      <p:sp>
        <p:nvSpPr>
          <p:cNvPr id="12" name="Rectangle: Rounded Corners 11">
            <a:extLst>
              <a:ext uri="{FF2B5EF4-FFF2-40B4-BE49-F238E27FC236}">
                <a16:creationId xmlns:a16="http://schemas.microsoft.com/office/drawing/2014/main" id="{AB599A66-0A9F-497A-A2E8-9BCE9DB79B07}"/>
              </a:ext>
            </a:extLst>
          </p:cNvPr>
          <p:cNvSpPr/>
          <p:nvPr/>
        </p:nvSpPr>
        <p:spPr>
          <a:xfrm>
            <a:off x="6374004" y="3020729"/>
            <a:ext cx="2666198" cy="1857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Power</a:t>
            </a:r>
          </a:p>
          <a:p>
            <a:pPr algn="ctr"/>
            <a:endParaRPr lang="en-US" dirty="0"/>
          </a:p>
          <a:p>
            <a:pPr algn="ctr"/>
            <a:r>
              <a:rPr lang="en-US" dirty="0">
                <a:solidFill>
                  <a:schemeClr val="tx1"/>
                </a:solidFill>
              </a:rPr>
              <a:t>Energy storage, power integration</a:t>
            </a:r>
          </a:p>
          <a:p>
            <a:pPr algn="ctr"/>
            <a:endParaRPr lang="en-US" dirty="0">
              <a:solidFill>
                <a:schemeClr val="tx1"/>
              </a:solidFill>
            </a:endParaRPr>
          </a:p>
          <a:p>
            <a:pPr algn="ctr"/>
            <a:endParaRPr lang="en-US" dirty="0"/>
          </a:p>
        </p:txBody>
      </p:sp>
      <p:pic>
        <p:nvPicPr>
          <p:cNvPr id="18" name="Picture 17">
            <a:extLst>
              <a:ext uri="{FF2B5EF4-FFF2-40B4-BE49-F238E27FC236}">
                <a16:creationId xmlns:a16="http://schemas.microsoft.com/office/drawing/2014/main" id="{C2AB7503-66AD-46E7-B997-D43EA2CD9CDB}"/>
              </a:ext>
            </a:extLst>
          </p:cNvPr>
          <p:cNvPicPr>
            <a:picLocks noChangeAspect="1"/>
          </p:cNvPicPr>
          <p:nvPr/>
        </p:nvPicPr>
        <p:blipFill>
          <a:blip r:embed="rId5"/>
          <a:stretch>
            <a:fillRect/>
          </a:stretch>
        </p:blipFill>
        <p:spPr>
          <a:xfrm>
            <a:off x="6664959" y="4203546"/>
            <a:ext cx="618710" cy="618710"/>
          </a:xfrm>
          <a:prstGeom prst="rect">
            <a:avLst/>
          </a:prstGeom>
        </p:spPr>
      </p:pic>
      <p:sp>
        <p:nvSpPr>
          <p:cNvPr id="19" name="Rectangle: Rounded Corners 18">
            <a:extLst>
              <a:ext uri="{FF2B5EF4-FFF2-40B4-BE49-F238E27FC236}">
                <a16:creationId xmlns:a16="http://schemas.microsoft.com/office/drawing/2014/main" id="{9425497A-E0AE-46B1-81AB-F93A863A55D0}"/>
              </a:ext>
            </a:extLst>
          </p:cNvPr>
          <p:cNvSpPr/>
          <p:nvPr/>
        </p:nvSpPr>
        <p:spPr>
          <a:xfrm>
            <a:off x="9279113" y="3046006"/>
            <a:ext cx="2666198" cy="1857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Transport</a:t>
            </a:r>
          </a:p>
          <a:p>
            <a:pPr algn="ctr"/>
            <a:endParaRPr lang="en-US" dirty="0"/>
          </a:p>
          <a:p>
            <a:pPr algn="ctr"/>
            <a:r>
              <a:rPr lang="en-US" dirty="0">
                <a:solidFill>
                  <a:schemeClr val="tx1"/>
                </a:solidFill>
              </a:rPr>
              <a:t>Trucks, Passenger vehicles, Ships, Planes</a:t>
            </a:r>
          </a:p>
          <a:p>
            <a:pPr algn="ctr"/>
            <a:endParaRPr lang="en-US" dirty="0"/>
          </a:p>
        </p:txBody>
      </p:sp>
      <p:pic>
        <p:nvPicPr>
          <p:cNvPr id="21" name="Picture 20" descr="Icon&#10;&#10;Description automatically generated">
            <a:extLst>
              <a:ext uri="{FF2B5EF4-FFF2-40B4-BE49-F238E27FC236}">
                <a16:creationId xmlns:a16="http://schemas.microsoft.com/office/drawing/2014/main" id="{4566F1E5-0ACC-4D92-840D-A640401EE2D2}"/>
              </a:ext>
            </a:extLst>
          </p:cNvPr>
          <p:cNvPicPr>
            <a:picLocks noChangeAspect="1"/>
          </p:cNvPicPr>
          <p:nvPr/>
        </p:nvPicPr>
        <p:blipFill>
          <a:blip r:embed="rId6"/>
          <a:stretch>
            <a:fillRect/>
          </a:stretch>
        </p:blipFill>
        <p:spPr>
          <a:xfrm>
            <a:off x="9515135" y="4215599"/>
            <a:ext cx="688082" cy="688082"/>
          </a:xfrm>
          <a:prstGeom prst="rect">
            <a:avLst/>
          </a:prstGeom>
        </p:spPr>
      </p:pic>
      <p:pic>
        <p:nvPicPr>
          <p:cNvPr id="23" name="Picture 22" descr="Shape, arrow&#10;&#10;Description automatically generated">
            <a:extLst>
              <a:ext uri="{FF2B5EF4-FFF2-40B4-BE49-F238E27FC236}">
                <a16:creationId xmlns:a16="http://schemas.microsoft.com/office/drawing/2014/main" id="{7DA72606-AFCA-4F04-AFBE-7D75FB4E4846}"/>
              </a:ext>
            </a:extLst>
          </p:cNvPr>
          <p:cNvPicPr>
            <a:picLocks noChangeAspect="1"/>
          </p:cNvPicPr>
          <p:nvPr/>
        </p:nvPicPr>
        <p:blipFill>
          <a:blip r:embed="rId7"/>
          <a:stretch>
            <a:fillRect/>
          </a:stretch>
        </p:blipFill>
        <p:spPr>
          <a:xfrm>
            <a:off x="10249057" y="2082033"/>
            <a:ext cx="726309" cy="688082"/>
          </a:xfrm>
          <a:prstGeom prst="rect">
            <a:avLst/>
          </a:prstGeom>
        </p:spPr>
      </p:pic>
      <p:sp>
        <p:nvSpPr>
          <p:cNvPr id="24" name="TextBox 23">
            <a:extLst>
              <a:ext uri="{FF2B5EF4-FFF2-40B4-BE49-F238E27FC236}">
                <a16:creationId xmlns:a16="http://schemas.microsoft.com/office/drawing/2014/main" id="{4EB838C3-230B-44E9-B52E-2E0CA49839E5}"/>
              </a:ext>
            </a:extLst>
          </p:cNvPr>
          <p:cNvSpPr txBox="1"/>
          <p:nvPr/>
        </p:nvSpPr>
        <p:spPr>
          <a:xfrm>
            <a:off x="9743090" y="5312979"/>
            <a:ext cx="1613758" cy="646331"/>
          </a:xfrm>
          <a:prstGeom prst="rect">
            <a:avLst/>
          </a:prstGeom>
          <a:noFill/>
        </p:spPr>
        <p:txBody>
          <a:bodyPr wrap="square" rtlCol="0">
            <a:spAutoFit/>
          </a:bodyPr>
          <a:lstStyle/>
          <a:p>
            <a:r>
              <a:rPr lang="en-US" dirty="0"/>
              <a:t>Highest Value Market per/kg</a:t>
            </a:r>
          </a:p>
        </p:txBody>
      </p:sp>
    </p:spTree>
    <p:extLst>
      <p:ext uri="{BB962C8B-B14F-4D97-AF65-F5344CB8AC3E}">
        <p14:creationId xmlns:p14="http://schemas.microsoft.com/office/powerpoint/2010/main" val="564758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4084ED52-E917-D745-96AE-A8278D293D79}"/>
              </a:ext>
            </a:extLst>
          </p:cNvPr>
          <p:cNvSpPr txBox="1">
            <a:spLocks/>
          </p:cNvSpPr>
          <p:nvPr/>
        </p:nvSpPr>
        <p:spPr>
          <a:xfrm>
            <a:off x="543734" y="1525699"/>
            <a:ext cx="3707424" cy="481954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3000"/>
              </a:lnSpc>
              <a:spcBef>
                <a:spcPts val="0"/>
              </a:spcBef>
              <a:buNone/>
            </a:pPr>
            <a:r>
              <a:rPr lang="en-US" sz="1800" dirty="0"/>
              <a:t>Commercial, heavy-duty transport remains </a:t>
            </a:r>
            <a:r>
              <a:rPr lang="en-US" sz="1800" b="1" dirty="0">
                <a:solidFill>
                  <a:schemeClr val="accent4"/>
                </a:solidFill>
              </a:rPr>
              <a:t>challenging to decarbonize </a:t>
            </a:r>
            <a:r>
              <a:rPr lang="en-US" sz="1800" dirty="0"/>
              <a:t>cost effectively.  </a:t>
            </a:r>
          </a:p>
          <a:p>
            <a:pPr marL="0" lvl="0" indent="0">
              <a:lnSpc>
                <a:spcPts val="3000"/>
              </a:lnSpc>
              <a:spcBef>
                <a:spcPts val="0"/>
              </a:spcBef>
              <a:buNone/>
            </a:pPr>
            <a:endParaRPr lang="en-US" sz="1800" dirty="0"/>
          </a:p>
          <a:p>
            <a:pPr>
              <a:lnSpc>
                <a:spcPts val="3000"/>
              </a:lnSpc>
              <a:spcBef>
                <a:spcPts val="0"/>
              </a:spcBef>
            </a:pPr>
            <a:r>
              <a:rPr lang="en-US" sz="1800" dirty="0"/>
              <a:t>HD Vehicles Transport 80% of Goods in the US</a:t>
            </a:r>
          </a:p>
          <a:p>
            <a:pPr>
              <a:lnSpc>
                <a:spcPts val="3000"/>
              </a:lnSpc>
              <a:spcBef>
                <a:spcPts val="0"/>
              </a:spcBef>
            </a:pPr>
            <a:r>
              <a:rPr lang="en-US" sz="1800" dirty="0"/>
              <a:t>HD Vehicles represent 4% of vehicle traffic but consume 20% of fuel</a:t>
            </a:r>
          </a:p>
          <a:p>
            <a:pPr>
              <a:lnSpc>
                <a:spcPts val="3000"/>
              </a:lnSpc>
              <a:spcBef>
                <a:spcPts val="0"/>
              </a:spcBef>
            </a:pPr>
            <a:r>
              <a:rPr lang="en-US" sz="1800" dirty="0"/>
              <a:t>Routes and fuel logistics are predictable.</a:t>
            </a:r>
          </a:p>
          <a:p>
            <a:pPr marL="0" lvl="0" indent="0">
              <a:lnSpc>
                <a:spcPts val="3900"/>
              </a:lnSpc>
              <a:spcBef>
                <a:spcPts val="0"/>
              </a:spcBef>
              <a:buNone/>
            </a:pPr>
            <a:endParaRPr lang="en-US" sz="2400" dirty="0">
              <a:latin typeface="Avenir Book" panose="02000503020000020003" pitchFamily="2" charset="0"/>
            </a:endParaRPr>
          </a:p>
        </p:txBody>
      </p:sp>
      <p:sp>
        <p:nvSpPr>
          <p:cNvPr id="10" name="TextBox 9">
            <a:extLst>
              <a:ext uri="{FF2B5EF4-FFF2-40B4-BE49-F238E27FC236}">
                <a16:creationId xmlns:a16="http://schemas.microsoft.com/office/drawing/2014/main" id="{DFBFEBF1-E7D4-6D47-9D72-ADB98764EA8E}"/>
              </a:ext>
            </a:extLst>
          </p:cNvPr>
          <p:cNvSpPr txBox="1"/>
          <p:nvPr/>
        </p:nvSpPr>
        <p:spPr>
          <a:xfrm>
            <a:off x="5018914" y="1312894"/>
            <a:ext cx="5552267" cy="861774"/>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CO2 Emissions from Heavy-Duty Vehicles in the Sustainable Development Scenario, 2000-2030</a:t>
            </a:r>
            <a:br>
              <a:rPr lang="en-US" b="1" dirty="0">
                <a:latin typeface="Arial" panose="020B0604020202020204" pitchFamily="34" charset="0"/>
                <a:cs typeface="Arial" panose="020B0604020202020204" pitchFamily="34" charset="0"/>
              </a:rPr>
            </a:br>
            <a:r>
              <a:rPr lang="en-US" sz="1400" i="1" dirty="0">
                <a:latin typeface="Arial" panose="020B0604020202020204" pitchFamily="34" charset="0"/>
                <a:cs typeface="Arial" panose="020B0604020202020204" pitchFamily="34" charset="0"/>
              </a:rPr>
              <a:t>Source: IEA</a:t>
            </a:r>
            <a:endParaRPr lang="en-US" i="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7B43A98-CC3B-D14F-9211-DBFD32916C63}"/>
              </a:ext>
            </a:extLst>
          </p:cNvPr>
          <p:cNvPicPr>
            <a:picLocks noChangeAspect="1"/>
          </p:cNvPicPr>
          <p:nvPr/>
        </p:nvPicPr>
        <p:blipFill>
          <a:blip r:embed="rId3"/>
          <a:stretch>
            <a:fillRect/>
          </a:stretch>
        </p:blipFill>
        <p:spPr>
          <a:xfrm>
            <a:off x="4251158" y="1940784"/>
            <a:ext cx="6590207" cy="4300359"/>
          </a:xfrm>
          <a:prstGeom prst="rect">
            <a:avLst/>
          </a:prstGeom>
        </p:spPr>
      </p:pic>
      <p:sp>
        <p:nvSpPr>
          <p:cNvPr id="11" name="Title 1">
            <a:extLst>
              <a:ext uri="{FF2B5EF4-FFF2-40B4-BE49-F238E27FC236}">
                <a16:creationId xmlns:a16="http://schemas.microsoft.com/office/drawing/2014/main" id="{250D11E9-7EEB-4773-8FDF-D23D5DC4A737}"/>
              </a:ext>
            </a:extLst>
          </p:cNvPr>
          <p:cNvSpPr>
            <a:spLocks noGrp="1"/>
          </p:cNvSpPr>
          <p:nvPr>
            <p:ph type="title"/>
          </p:nvPr>
        </p:nvSpPr>
        <p:spPr>
          <a:xfrm>
            <a:off x="543734" y="184287"/>
            <a:ext cx="10152063" cy="1111250"/>
          </a:xfrm>
        </p:spPr>
        <p:txBody>
          <a:bodyPr>
            <a:normAutofit/>
          </a:bodyPr>
          <a:lstStyle/>
          <a:p>
            <a:pPr>
              <a:defRPr/>
            </a:pPr>
            <a:r>
              <a:rPr lang="en-US" altLang="en-US" sz="3200" spc="0" dirty="0">
                <a:solidFill>
                  <a:schemeClr val="tx2"/>
                </a:solidFill>
                <a:latin typeface="+mn-lt"/>
              </a:rPr>
              <a:t>Why Focus on Heavy Duty Vehicles</a:t>
            </a:r>
          </a:p>
        </p:txBody>
      </p:sp>
      <p:sp>
        <p:nvSpPr>
          <p:cNvPr id="2" name="Rectangle 1">
            <a:extLst>
              <a:ext uri="{FF2B5EF4-FFF2-40B4-BE49-F238E27FC236}">
                <a16:creationId xmlns:a16="http://schemas.microsoft.com/office/drawing/2014/main" id="{AD532533-67A6-4473-B726-57ED15C602E1}"/>
              </a:ext>
            </a:extLst>
          </p:cNvPr>
          <p:cNvSpPr/>
          <p:nvPr/>
        </p:nvSpPr>
        <p:spPr>
          <a:xfrm>
            <a:off x="8419605" y="2410691"/>
            <a:ext cx="106878" cy="344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4434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577850" y="94112"/>
            <a:ext cx="10152063" cy="1111250"/>
          </a:xfrm>
        </p:spPr>
        <p:txBody>
          <a:bodyPr>
            <a:normAutofit/>
          </a:bodyPr>
          <a:lstStyle/>
          <a:p>
            <a:pPr>
              <a:defRPr/>
            </a:pPr>
            <a:r>
              <a:rPr lang="en-US" altLang="en-US" dirty="0"/>
              <a:t>Hydrogen in Heavy-Duty</a:t>
            </a:r>
          </a:p>
        </p:txBody>
      </p:sp>
      <p:sp>
        <p:nvSpPr>
          <p:cNvPr id="17411" name="Content Placeholder 2"/>
          <p:cNvSpPr>
            <a:spLocks noGrp="1"/>
          </p:cNvSpPr>
          <p:nvPr>
            <p:ph idx="1"/>
          </p:nvPr>
        </p:nvSpPr>
        <p:spPr>
          <a:xfrm>
            <a:off x="577849" y="1166019"/>
            <a:ext cx="6290142" cy="4525962"/>
          </a:xfrm>
        </p:spPr>
        <p:txBody>
          <a:bodyPr/>
          <a:lstStyle/>
          <a:p>
            <a:pPr>
              <a:lnSpc>
                <a:spcPct val="100000"/>
              </a:lnSpc>
              <a:spcBef>
                <a:spcPct val="0"/>
              </a:spcBef>
            </a:pPr>
            <a:r>
              <a:rPr lang="en-US" altLang="en-US" sz="2400" dirty="0"/>
              <a:t>Toyota with Freightliner</a:t>
            </a:r>
          </a:p>
          <a:p>
            <a:pPr>
              <a:lnSpc>
                <a:spcPct val="100000"/>
              </a:lnSpc>
              <a:spcBef>
                <a:spcPct val="0"/>
              </a:spcBef>
            </a:pPr>
            <a:r>
              <a:rPr lang="en-US" altLang="en-US" sz="2400" dirty="0"/>
              <a:t>Cummins invested in 2 fuel cell companies</a:t>
            </a:r>
          </a:p>
          <a:p>
            <a:pPr>
              <a:lnSpc>
                <a:spcPct val="100000"/>
              </a:lnSpc>
              <a:spcBef>
                <a:spcPct val="0"/>
              </a:spcBef>
            </a:pPr>
            <a:r>
              <a:rPr lang="en-US" altLang="en-US" sz="2400" dirty="0"/>
              <a:t>Hyundai</a:t>
            </a:r>
          </a:p>
          <a:p>
            <a:pPr>
              <a:lnSpc>
                <a:spcPct val="100000"/>
              </a:lnSpc>
              <a:spcBef>
                <a:spcPct val="0"/>
              </a:spcBef>
            </a:pPr>
            <a:r>
              <a:rPr lang="en-US" altLang="en-US" sz="2400" dirty="0"/>
              <a:t>Nikola</a:t>
            </a:r>
          </a:p>
          <a:p>
            <a:pPr marL="0" indent="0">
              <a:lnSpc>
                <a:spcPct val="100000"/>
              </a:lnSpc>
              <a:spcBef>
                <a:spcPct val="0"/>
              </a:spcBef>
              <a:buNone/>
            </a:pPr>
            <a:endParaRPr lang="en-US" altLang="en-US" sz="2400" dirty="0"/>
          </a:p>
        </p:txBody>
      </p:sp>
      <p:pic>
        <p:nvPicPr>
          <p:cNvPr id="4" name="Picture 3" descr="A truck driving down a dirt road&#10;&#10;Description automatically generated">
            <a:extLst>
              <a:ext uri="{FF2B5EF4-FFF2-40B4-BE49-F238E27FC236}">
                <a16:creationId xmlns:a16="http://schemas.microsoft.com/office/drawing/2014/main" id="{6C16DC84-7356-40CF-998E-C9F3B9F9A9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43750" y="921053"/>
            <a:ext cx="4968976" cy="3643915"/>
          </a:xfrm>
          <a:prstGeom prst="rect">
            <a:avLst/>
          </a:prstGeom>
        </p:spPr>
      </p:pic>
      <p:pic>
        <p:nvPicPr>
          <p:cNvPr id="6" name="Picture 5" descr="A truck is parked on the side of a road&#10;&#10;Description automatically generated">
            <a:extLst>
              <a:ext uri="{FF2B5EF4-FFF2-40B4-BE49-F238E27FC236}">
                <a16:creationId xmlns:a16="http://schemas.microsoft.com/office/drawing/2014/main" id="{497563F6-2B54-4CBE-A5E4-4A16F6635B2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79298" y="3216932"/>
            <a:ext cx="5360087" cy="3015049"/>
          </a:xfrm>
          <a:prstGeom prst="rect">
            <a:avLst/>
          </a:prstGeom>
        </p:spPr>
      </p:pic>
      <p:pic>
        <p:nvPicPr>
          <p:cNvPr id="8" name="Picture 7" descr="A truck is parked on the side of a road&#10;&#10;Description automatically generated">
            <a:extLst>
              <a:ext uri="{FF2B5EF4-FFF2-40B4-BE49-F238E27FC236}">
                <a16:creationId xmlns:a16="http://schemas.microsoft.com/office/drawing/2014/main" id="{0317BEF6-CF5D-4AC3-A67D-D2727AF43B8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476879" y="4087492"/>
            <a:ext cx="5360088" cy="2144489"/>
          </a:xfrm>
          <a:prstGeom prst="rect">
            <a:avLst/>
          </a:prstGeom>
        </p:spPr>
      </p:pic>
    </p:spTree>
    <p:extLst>
      <p:ext uri="{BB962C8B-B14F-4D97-AF65-F5344CB8AC3E}">
        <p14:creationId xmlns:p14="http://schemas.microsoft.com/office/powerpoint/2010/main" val="954826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E8DA009-1371-4071-909B-12D744FA347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3" name="think-cell Slide" r:id="rId6" imgW="347" imgH="348" progId="TCLayout.ActiveDocument.1">
                  <p:embed/>
                </p:oleObj>
              </mc:Choice>
              <mc:Fallback>
                <p:oleObj name="think-cell Slide" r:id="rId6" imgW="347" imgH="348" progId="TCLayout.ActiveDocument.1">
                  <p:embed/>
                  <p:pic>
                    <p:nvPicPr>
                      <p:cNvPr id="5" name="Object 4" hidden="1">
                        <a:extLst>
                          <a:ext uri="{FF2B5EF4-FFF2-40B4-BE49-F238E27FC236}">
                            <a16:creationId xmlns:a16="http://schemas.microsoft.com/office/drawing/2014/main" id="{6E8DA009-1371-4071-909B-12D744FA347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F071C35-9519-4B46-ADEE-0098A165E1B9}"/>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3200" b="1" dirty="0">
              <a:latin typeface="Arial" panose="020B0604020202020204" pitchFamily="34" charset="0"/>
              <a:ea typeface="+mj-ea"/>
              <a:cs typeface="Arial" panose="020B0604020202020204" pitchFamily="34" charset="0"/>
              <a:sym typeface="Arial" panose="020B0604020202020204" pitchFamily="34" charset="0"/>
            </a:endParaRPr>
          </a:p>
        </p:txBody>
      </p:sp>
      <p:pic>
        <p:nvPicPr>
          <p:cNvPr id="28" name="Common">
            <a:extLst>
              <a:ext uri="{FF2B5EF4-FFF2-40B4-BE49-F238E27FC236}">
                <a16:creationId xmlns:a16="http://schemas.microsoft.com/office/drawing/2014/main" id="{909FB32D-97D2-436B-BE5A-8DC09204AD9B}"/>
              </a:ext>
            </a:extLst>
          </p:cNvPr>
          <p:cNvPicPr>
            <a:picLocks noChangeAspect="1"/>
          </p:cNvPicPr>
          <p:nvPr/>
        </p:nvPicPr>
        <p:blipFill>
          <a:blip r:embed="rId8"/>
          <a:stretch>
            <a:fillRect/>
          </a:stretch>
        </p:blipFill>
        <p:spPr>
          <a:xfrm>
            <a:off x="1017727" y="-182880"/>
            <a:ext cx="10598728" cy="6858000"/>
          </a:xfrm>
          <a:prstGeom prst="rect">
            <a:avLst/>
          </a:prstGeom>
        </p:spPr>
      </p:pic>
      <p:pic>
        <p:nvPicPr>
          <p:cNvPr id="26" name="Agriculture">
            <a:extLst>
              <a:ext uri="{FF2B5EF4-FFF2-40B4-BE49-F238E27FC236}">
                <a16:creationId xmlns:a16="http://schemas.microsoft.com/office/drawing/2014/main" id="{6D622C65-0C37-4CDB-9F8F-9975893B7616}"/>
              </a:ext>
            </a:extLst>
          </p:cNvPr>
          <p:cNvPicPr>
            <a:picLocks noChangeAspect="1"/>
          </p:cNvPicPr>
          <p:nvPr/>
        </p:nvPicPr>
        <p:blipFill>
          <a:blip r:embed="rId9"/>
          <a:stretch>
            <a:fillRect/>
          </a:stretch>
        </p:blipFill>
        <p:spPr>
          <a:xfrm>
            <a:off x="1017727" y="-182880"/>
            <a:ext cx="10598728" cy="6858000"/>
          </a:xfrm>
          <a:prstGeom prst="rect">
            <a:avLst/>
          </a:prstGeom>
        </p:spPr>
      </p:pic>
      <p:pic>
        <p:nvPicPr>
          <p:cNvPr id="24" name="Transportation">
            <a:extLst>
              <a:ext uri="{FF2B5EF4-FFF2-40B4-BE49-F238E27FC236}">
                <a16:creationId xmlns:a16="http://schemas.microsoft.com/office/drawing/2014/main" id="{25292584-A73B-4C64-A1CD-AC2C5DF969DE}"/>
              </a:ext>
            </a:extLst>
          </p:cNvPr>
          <p:cNvPicPr>
            <a:picLocks noChangeAspect="1"/>
          </p:cNvPicPr>
          <p:nvPr/>
        </p:nvPicPr>
        <p:blipFill>
          <a:blip r:embed="rId10"/>
          <a:stretch>
            <a:fillRect/>
          </a:stretch>
        </p:blipFill>
        <p:spPr>
          <a:xfrm>
            <a:off x="1017727" y="-182880"/>
            <a:ext cx="10598728" cy="6858000"/>
          </a:xfrm>
          <a:prstGeom prst="rect">
            <a:avLst/>
          </a:prstGeom>
        </p:spPr>
      </p:pic>
      <p:pic>
        <p:nvPicPr>
          <p:cNvPr id="22" name="Residential">
            <a:extLst>
              <a:ext uri="{FF2B5EF4-FFF2-40B4-BE49-F238E27FC236}">
                <a16:creationId xmlns:a16="http://schemas.microsoft.com/office/drawing/2014/main" id="{D19588DA-E075-4A53-AA84-58F8C2E2F1AC}"/>
              </a:ext>
            </a:extLst>
          </p:cNvPr>
          <p:cNvPicPr>
            <a:picLocks noChangeAspect="1"/>
          </p:cNvPicPr>
          <p:nvPr/>
        </p:nvPicPr>
        <p:blipFill>
          <a:blip r:embed="rId11"/>
          <a:stretch>
            <a:fillRect/>
          </a:stretch>
        </p:blipFill>
        <p:spPr>
          <a:xfrm>
            <a:off x="1017727" y="-182880"/>
            <a:ext cx="10598728" cy="6858000"/>
          </a:xfrm>
          <a:prstGeom prst="rect">
            <a:avLst/>
          </a:prstGeom>
        </p:spPr>
      </p:pic>
      <p:pic>
        <p:nvPicPr>
          <p:cNvPr id="20" name="Industry">
            <a:extLst>
              <a:ext uri="{FF2B5EF4-FFF2-40B4-BE49-F238E27FC236}">
                <a16:creationId xmlns:a16="http://schemas.microsoft.com/office/drawing/2014/main" id="{37427352-D86B-4C82-97B0-AAD2785EC75B}"/>
              </a:ext>
            </a:extLst>
          </p:cNvPr>
          <p:cNvPicPr>
            <a:picLocks noChangeAspect="1"/>
          </p:cNvPicPr>
          <p:nvPr/>
        </p:nvPicPr>
        <p:blipFill>
          <a:blip r:embed="rId12"/>
          <a:stretch>
            <a:fillRect/>
          </a:stretch>
        </p:blipFill>
        <p:spPr>
          <a:xfrm>
            <a:off x="1017727" y="-182880"/>
            <a:ext cx="10598728" cy="6858000"/>
          </a:xfrm>
          <a:prstGeom prst="rect">
            <a:avLst/>
          </a:prstGeom>
        </p:spPr>
      </p:pic>
      <p:pic>
        <p:nvPicPr>
          <p:cNvPr id="18" name="Chemical">
            <a:extLst>
              <a:ext uri="{FF2B5EF4-FFF2-40B4-BE49-F238E27FC236}">
                <a16:creationId xmlns:a16="http://schemas.microsoft.com/office/drawing/2014/main" id="{0D700706-0721-4785-B073-A107A0D2FEBC}"/>
              </a:ext>
            </a:extLst>
          </p:cNvPr>
          <p:cNvPicPr>
            <a:picLocks noChangeAspect="1"/>
          </p:cNvPicPr>
          <p:nvPr/>
        </p:nvPicPr>
        <p:blipFill>
          <a:blip r:embed="rId13"/>
          <a:stretch>
            <a:fillRect/>
          </a:stretch>
        </p:blipFill>
        <p:spPr>
          <a:xfrm>
            <a:off x="1017727" y="-182880"/>
            <a:ext cx="10598728" cy="6858000"/>
          </a:xfrm>
          <a:prstGeom prst="rect">
            <a:avLst/>
          </a:prstGeom>
        </p:spPr>
      </p:pic>
      <p:sp>
        <p:nvSpPr>
          <p:cNvPr id="10" name="Content Placeholder 3">
            <a:extLst>
              <a:ext uri="{FF2B5EF4-FFF2-40B4-BE49-F238E27FC236}">
                <a16:creationId xmlns:a16="http://schemas.microsoft.com/office/drawing/2014/main" id="{6F51BEEF-9CAA-4234-A23A-08FBB901A929}"/>
              </a:ext>
            </a:extLst>
          </p:cNvPr>
          <p:cNvSpPr txBox="1">
            <a:spLocks/>
          </p:cNvSpPr>
          <p:nvPr/>
        </p:nvSpPr>
        <p:spPr>
          <a:xfrm>
            <a:off x="0" y="81748"/>
            <a:ext cx="7822163" cy="2277044"/>
          </a:xfrm>
          <a:prstGeom prst="rect">
            <a:avLst/>
          </a:prstGeom>
          <a:noFill/>
        </p:spPr>
        <p:txBody>
          <a:bodyPr/>
          <a:lstStyle>
            <a:lvl1pPr marL="228600" indent="-228600" algn="l" defTabSz="914400" rtl="0" eaLnBrk="1" latinLnBrk="0" hangingPunct="1">
              <a:lnSpc>
                <a:spcPct val="90000"/>
              </a:lnSpc>
              <a:spcBef>
                <a:spcPts val="600"/>
              </a:spcBef>
              <a:spcAft>
                <a:spcPts val="600"/>
              </a:spcAft>
              <a:buClr>
                <a:schemeClr val="accent5"/>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600"/>
              </a:spcAft>
              <a:buClr>
                <a:schemeClr val="tx2"/>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600"/>
              </a:spcAft>
              <a:buClr>
                <a:schemeClr val="accent5"/>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600"/>
              </a:spcAft>
              <a:buClr>
                <a:schemeClr val="tx2"/>
              </a:buClr>
              <a:buFont typeface="System Font Regular"/>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600"/>
              </a:spcAft>
              <a:buClr>
                <a:schemeClr val="accent5"/>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spcAft>
                <a:spcPts val="0"/>
              </a:spcAft>
            </a:pPr>
            <a:r>
              <a:rPr lang="en-US" sz="2000" b="1" dirty="0"/>
              <a:t>Transportation Sector – Part of an Integrated Energy System </a:t>
            </a:r>
          </a:p>
          <a:p>
            <a:pPr lvl="1">
              <a:spcBef>
                <a:spcPts val="300"/>
              </a:spcBef>
              <a:spcAft>
                <a:spcPts val="0"/>
              </a:spcAft>
            </a:pPr>
            <a:r>
              <a:rPr lang="en-US" sz="1800" dirty="0"/>
              <a:t>Centralized &amp; Distributed Hydrogen Generation</a:t>
            </a:r>
          </a:p>
          <a:p>
            <a:pPr lvl="1">
              <a:spcBef>
                <a:spcPts val="300"/>
              </a:spcBef>
              <a:spcAft>
                <a:spcPts val="0"/>
              </a:spcAft>
            </a:pPr>
            <a:r>
              <a:rPr lang="en-US" sz="1800" dirty="0"/>
              <a:t>Hydrogen fueling system</a:t>
            </a:r>
          </a:p>
          <a:p>
            <a:pPr lvl="1">
              <a:spcBef>
                <a:spcPts val="300"/>
              </a:spcBef>
              <a:spcAft>
                <a:spcPts val="0"/>
              </a:spcAft>
            </a:pPr>
            <a:r>
              <a:rPr lang="en-US" sz="1800" dirty="0"/>
              <a:t>NG delivery &amp; CNG fueling</a:t>
            </a:r>
          </a:p>
          <a:p>
            <a:pPr lvl="1">
              <a:spcBef>
                <a:spcPts val="300"/>
              </a:spcBef>
              <a:spcAft>
                <a:spcPts val="0"/>
              </a:spcAft>
            </a:pPr>
            <a:r>
              <a:rPr lang="en-US" sz="1800" dirty="0"/>
              <a:t>Biofuels – drop-in liquid fuel</a:t>
            </a:r>
          </a:p>
          <a:p>
            <a:pPr lvl="1">
              <a:spcBef>
                <a:spcPts val="300"/>
              </a:spcBef>
              <a:spcAft>
                <a:spcPts val="0"/>
              </a:spcAft>
            </a:pPr>
            <a:r>
              <a:rPr lang="en-US" sz="1800" dirty="0"/>
              <a:t>EV Fueling</a:t>
            </a:r>
          </a:p>
          <a:p>
            <a:pPr lvl="1">
              <a:spcBef>
                <a:spcPts val="300"/>
              </a:spcBef>
              <a:spcAft>
                <a:spcPts val="0"/>
              </a:spcAft>
            </a:pPr>
            <a:r>
              <a:rPr lang="en-US" sz="1800" dirty="0"/>
              <a:t>CCUS</a:t>
            </a:r>
          </a:p>
          <a:p>
            <a:pPr lvl="1">
              <a:spcBef>
                <a:spcPts val="300"/>
              </a:spcBef>
              <a:spcAft>
                <a:spcPts val="0"/>
              </a:spcAft>
            </a:pPr>
            <a:r>
              <a:rPr lang="en-US" sz="1800" dirty="0"/>
              <a:t>GTL/Ammonia</a:t>
            </a:r>
          </a:p>
          <a:p>
            <a:pPr lvl="1"/>
            <a:endParaRPr lang="en-US" sz="2000" dirty="0"/>
          </a:p>
          <a:p>
            <a:pPr lvl="1"/>
            <a:endParaRPr lang="en-US" sz="2000" dirty="0"/>
          </a:p>
        </p:txBody>
      </p:sp>
    </p:spTree>
    <p:extLst>
      <p:ext uri="{BB962C8B-B14F-4D97-AF65-F5344CB8AC3E}">
        <p14:creationId xmlns:p14="http://schemas.microsoft.com/office/powerpoint/2010/main" val="280109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cto_fom_5-18_annual_us_h2_production">
            <a:extLst>
              <a:ext uri="{FF2B5EF4-FFF2-40B4-BE49-F238E27FC236}">
                <a16:creationId xmlns:a16="http://schemas.microsoft.com/office/drawing/2014/main" id="{FB0142C8-E287-4B9F-A1EA-37217112ED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74" t="2184" r="1084" b="21720"/>
          <a:stretch/>
        </p:blipFill>
        <p:spPr bwMode="auto">
          <a:xfrm>
            <a:off x="6437786" y="3709851"/>
            <a:ext cx="5470682" cy="26812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3A9FAD6-4C87-419D-B431-534A93422315}"/>
              </a:ext>
            </a:extLst>
          </p:cNvPr>
          <p:cNvSpPr>
            <a:spLocks noGrp="1"/>
          </p:cNvSpPr>
          <p:nvPr>
            <p:ph type="title"/>
          </p:nvPr>
        </p:nvSpPr>
        <p:spPr/>
        <p:txBody>
          <a:bodyPr/>
          <a:lstStyle/>
          <a:p>
            <a:r>
              <a:rPr lang="en-US" b="1" dirty="0">
                <a:latin typeface="Trebuchet MS" panose="020B0603020202020204" pitchFamily="34" charset="0"/>
              </a:rPr>
              <a:t>H2@Scale relevant for Texas</a:t>
            </a:r>
          </a:p>
        </p:txBody>
      </p:sp>
      <p:sp>
        <p:nvSpPr>
          <p:cNvPr id="3" name="Content Placeholder 2">
            <a:extLst>
              <a:ext uri="{FF2B5EF4-FFF2-40B4-BE49-F238E27FC236}">
                <a16:creationId xmlns:a16="http://schemas.microsoft.com/office/drawing/2014/main" id="{C2B11433-BFDB-477D-858E-AEC97604F6DC}"/>
              </a:ext>
            </a:extLst>
          </p:cNvPr>
          <p:cNvSpPr>
            <a:spLocks noGrp="1"/>
          </p:cNvSpPr>
          <p:nvPr>
            <p:ph idx="1"/>
          </p:nvPr>
        </p:nvSpPr>
        <p:spPr>
          <a:xfrm>
            <a:off x="514108" y="1412114"/>
            <a:ext cx="11394359" cy="4548851"/>
          </a:xfrm>
        </p:spPr>
        <p:txBody>
          <a:bodyPr vert="horz" lIns="91440" tIns="45720" rIns="91440" bIns="45720" rtlCol="0" anchor="t">
            <a:noAutofit/>
          </a:bodyPr>
          <a:lstStyle/>
          <a:p>
            <a:pPr marL="0" indent="0">
              <a:buNone/>
            </a:pPr>
            <a:r>
              <a:rPr lang="en-US" sz="2400" b="1" dirty="0">
                <a:latin typeface="Arial" panose="020B0604020202020204" pitchFamily="34" charset="0"/>
                <a:cs typeface="Arial" panose="020B0604020202020204" pitchFamily="34" charset="0"/>
              </a:rPr>
              <a:t>Texas ideal to lead H</a:t>
            </a:r>
            <a:r>
              <a:rPr lang="en-US" sz="2400" b="1" baseline="-25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production for a sustainable energy system</a:t>
            </a:r>
          </a:p>
          <a:p>
            <a:pPr>
              <a:buFont typeface="Arial" panose="020B0604020202020204" pitchFamily="34" charset="0"/>
              <a:buChar char="•"/>
            </a:pPr>
            <a:r>
              <a:rPr lang="en-US" sz="2400" dirty="0">
                <a:latin typeface="Arial" panose="020B0604020202020204" pitchFamily="34" charset="0"/>
                <a:cs typeface="Arial" panose="020B0604020202020204" pitchFamily="34" charset="0"/>
              </a:rPr>
              <a:t>Excellent resources of natural gas, solar and wind for RH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p>
          <a:p>
            <a:pPr>
              <a:buFont typeface="Arial" panose="020B0604020202020204" pitchFamily="34" charset="0"/>
              <a:buChar char="•"/>
            </a:pPr>
            <a:r>
              <a:rPr lang="en-US" sz="2400" dirty="0">
                <a:latin typeface="Arial" panose="020B0604020202020204" pitchFamily="34" charset="0"/>
                <a:cs typeface="Arial" panose="020B0604020202020204" pitchFamily="34" charset="0"/>
              </a:rPr>
              <a:t>Largest H</a:t>
            </a:r>
            <a:r>
              <a:rPr lang="en-US" sz="2400" baseline="-25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producer in the nation</a:t>
            </a:r>
          </a:p>
          <a:p>
            <a:pPr>
              <a:buFont typeface="Arial" panose="020B0604020202020204" pitchFamily="34" charset="0"/>
              <a:buChar char="•"/>
            </a:pPr>
            <a:r>
              <a:rPr lang="en-US" sz="2400" dirty="0">
                <a:latin typeface="Arial" panose="020B0604020202020204" pitchFamily="34" charset="0"/>
                <a:cs typeface="Arial" panose="020B0604020202020204" pitchFamily="34" charset="0"/>
              </a:rPr>
              <a:t>Major industry leaders on Hydrogen Council                                                                                      have significant presence in Texas </a:t>
            </a:r>
          </a:p>
        </p:txBody>
      </p:sp>
      <p:sp>
        <p:nvSpPr>
          <p:cNvPr id="4" name="Slide Number Placeholder 3">
            <a:extLst>
              <a:ext uri="{FF2B5EF4-FFF2-40B4-BE49-F238E27FC236}">
                <a16:creationId xmlns:a16="http://schemas.microsoft.com/office/drawing/2014/main" id="{0D907C9D-0218-490E-8B88-CAA3C39669B5}"/>
              </a:ext>
            </a:extLst>
          </p:cNvPr>
          <p:cNvSpPr>
            <a:spLocks noGrp="1"/>
          </p:cNvSpPr>
          <p:nvPr>
            <p:ph type="sldNum" sz="quarter" idx="12"/>
          </p:nvPr>
        </p:nvSpPr>
        <p:spPr>
          <a:xfrm>
            <a:off x="10938076" y="6391074"/>
            <a:ext cx="554620" cy="365125"/>
          </a:xfrm>
          <a:prstGeom prst="rect">
            <a:avLst/>
          </a:prstGeom>
        </p:spPr>
        <p:txBody>
          <a:bodyPr vert="horz" lIns="91440" tIns="45720" rIns="91440" bIns="45720" rtlCol="0" anchor="t"/>
          <a:lstStyle>
            <a:defPPr>
              <a:defRPr lang="en-US"/>
            </a:defPPr>
            <a:lvl1pPr marL="0" algn="r" defTabSz="914400" rtl="0" eaLnBrk="1" latinLnBrk="0" hangingPunct="1">
              <a:defRPr sz="14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0D9DA9-5B82-4194-9CC5-617E737A7C31}" type="slidenum">
              <a:rPr lang="en-US" smtClean="0"/>
              <a:pPr/>
              <a:t>15</a:t>
            </a:fld>
            <a:endParaRPr lang="en-US"/>
          </a:p>
        </p:txBody>
      </p:sp>
      <p:pic>
        <p:nvPicPr>
          <p:cNvPr id="6" name="Picture 9" descr="Diagram&#10;&#10;Description automatically generated">
            <a:extLst>
              <a:ext uri="{FF2B5EF4-FFF2-40B4-BE49-F238E27FC236}">
                <a16:creationId xmlns:a16="http://schemas.microsoft.com/office/drawing/2014/main" id="{71EFF197-58E7-417B-BC97-B4378104F3CC}"/>
              </a:ext>
            </a:extLst>
          </p:cNvPr>
          <p:cNvPicPr>
            <a:picLocks noChangeAspect="1"/>
          </p:cNvPicPr>
          <p:nvPr/>
        </p:nvPicPr>
        <p:blipFill>
          <a:blip r:embed="rId3"/>
          <a:stretch>
            <a:fillRect/>
          </a:stretch>
        </p:blipFill>
        <p:spPr>
          <a:xfrm>
            <a:off x="1678713" y="4153988"/>
            <a:ext cx="3512592" cy="2419647"/>
          </a:xfrm>
          <a:prstGeom prst="rect">
            <a:avLst/>
          </a:prstGeom>
        </p:spPr>
      </p:pic>
      <p:pic>
        <p:nvPicPr>
          <p:cNvPr id="7" name="Picture 10">
            <a:extLst>
              <a:ext uri="{FF2B5EF4-FFF2-40B4-BE49-F238E27FC236}">
                <a16:creationId xmlns:a16="http://schemas.microsoft.com/office/drawing/2014/main" id="{D18FEB0B-9FB7-464A-87DF-331658E14358}"/>
              </a:ext>
            </a:extLst>
          </p:cNvPr>
          <p:cNvPicPr>
            <a:picLocks noChangeAspect="1"/>
          </p:cNvPicPr>
          <p:nvPr/>
        </p:nvPicPr>
        <p:blipFill>
          <a:blip r:embed="rId4"/>
          <a:stretch>
            <a:fillRect/>
          </a:stretch>
        </p:blipFill>
        <p:spPr>
          <a:xfrm>
            <a:off x="3821577" y="6375140"/>
            <a:ext cx="2510203" cy="250580"/>
          </a:xfrm>
          <a:prstGeom prst="rect">
            <a:avLst/>
          </a:prstGeom>
        </p:spPr>
      </p:pic>
    </p:spTree>
    <p:extLst>
      <p:ext uri="{BB962C8B-B14F-4D97-AF65-F5344CB8AC3E}">
        <p14:creationId xmlns:p14="http://schemas.microsoft.com/office/powerpoint/2010/main" val="4055501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7600" y="1693668"/>
            <a:ext cx="5805262" cy="4155539"/>
          </a:xfrm>
          <a:prstGeom prst="rect">
            <a:avLst/>
          </a:prstGeom>
        </p:spPr>
      </p:pic>
      <p:sp>
        <p:nvSpPr>
          <p:cNvPr id="2" name="Title 1">
            <a:extLst>
              <a:ext uri="{FF2B5EF4-FFF2-40B4-BE49-F238E27FC236}">
                <a16:creationId xmlns:a16="http://schemas.microsoft.com/office/drawing/2014/main" id="{33A9FAD6-4C87-419D-B431-534A93422315}"/>
              </a:ext>
            </a:extLst>
          </p:cNvPr>
          <p:cNvSpPr>
            <a:spLocks noGrp="1"/>
          </p:cNvSpPr>
          <p:nvPr>
            <p:ph type="title"/>
          </p:nvPr>
        </p:nvSpPr>
        <p:spPr/>
        <p:txBody>
          <a:bodyPr/>
          <a:lstStyle/>
          <a:p>
            <a:r>
              <a:rPr lang="en-US" b="1" dirty="0">
                <a:latin typeface="Trebuchet MS" panose="020B0603020202020204" pitchFamily="34" charset="0"/>
              </a:rPr>
              <a:t>Approach</a:t>
            </a:r>
          </a:p>
        </p:txBody>
      </p:sp>
      <p:sp>
        <p:nvSpPr>
          <p:cNvPr id="3" name="Content Placeholder 2">
            <a:extLst>
              <a:ext uri="{FF2B5EF4-FFF2-40B4-BE49-F238E27FC236}">
                <a16:creationId xmlns:a16="http://schemas.microsoft.com/office/drawing/2014/main" id="{C2B11433-BFDB-477D-858E-AEC97604F6DC}"/>
              </a:ext>
            </a:extLst>
          </p:cNvPr>
          <p:cNvSpPr>
            <a:spLocks noGrp="1"/>
          </p:cNvSpPr>
          <p:nvPr>
            <p:ph idx="1"/>
          </p:nvPr>
        </p:nvSpPr>
        <p:spPr>
          <a:xfrm>
            <a:off x="514108" y="1412112"/>
            <a:ext cx="11059825" cy="4344876"/>
          </a:xfrm>
        </p:spPr>
        <p:txBody>
          <a:bodyPr vert="horz" lIns="91440" tIns="45720" rIns="91440" bIns="45720" rtlCol="0" anchor="t">
            <a:noAutofit/>
          </a:bodyPr>
          <a:lstStyle/>
          <a:p>
            <a:pPr marL="0" indent="0">
              <a:spcBef>
                <a:spcPct val="50000"/>
              </a:spcBef>
              <a:buNone/>
              <a:defRPr/>
            </a:pPr>
            <a:r>
              <a:rPr lang="en-US" altLang="en-US" sz="2400" b="1" dirty="0">
                <a:latin typeface="Arial" panose="020B0604020202020204" pitchFamily="34" charset="0"/>
                <a:cs typeface="Arial" panose="020B0604020202020204" pitchFamily="34" charset="0"/>
              </a:rPr>
              <a:t>Show H2@Scale benefits</a:t>
            </a:r>
          </a:p>
          <a:p>
            <a:pPr marL="457200" indent="-457200">
              <a:buFont typeface="+mj-lt"/>
              <a:buAutoNum type="arabicPeriod"/>
            </a:pPr>
            <a:r>
              <a:rPr lang="en-US" sz="2000" dirty="0">
                <a:latin typeface="Arial" panose="020B0604020202020204" pitchFamily="34" charset="0"/>
                <a:cs typeface="Arial" panose="020B0604020202020204" pitchFamily="34" charset="0"/>
              </a:rPr>
              <a:t>Demonstrate multiple RH</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generation options,                                                                                   co-located with vehicle fueling and a large                                                                                base load consumer to enable cost-effective                                                                               H</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energy solutions</a:t>
            </a:r>
          </a:p>
          <a:p>
            <a:pPr marL="457200" indent="-457200">
              <a:buFont typeface="+mj-lt"/>
              <a:buAutoNum type="arabicPeriod"/>
            </a:pPr>
            <a:r>
              <a:rPr lang="en-US" sz="2000" dirty="0">
                <a:latin typeface="Arial" panose="020B0604020202020204" pitchFamily="34" charset="0"/>
                <a:cs typeface="Arial" panose="020B0604020202020204" pitchFamily="34" charset="0"/>
              </a:rPr>
              <a:t>Develop framework for actionable H2@Scale                                                                          pilot plans in Texas, Port of Houston and Gulf                                                                                  Coast region, including energy storage</a:t>
            </a:r>
          </a:p>
        </p:txBody>
      </p:sp>
      <p:sp>
        <p:nvSpPr>
          <p:cNvPr id="4" name="Slide Number Placeholder 3">
            <a:extLst>
              <a:ext uri="{FF2B5EF4-FFF2-40B4-BE49-F238E27FC236}">
                <a16:creationId xmlns:a16="http://schemas.microsoft.com/office/drawing/2014/main" id="{0D907C9D-0218-490E-8B88-CAA3C39669B5}"/>
              </a:ext>
            </a:extLst>
          </p:cNvPr>
          <p:cNvSpPr>
            <a:spLocks noGrp="1"/>
          </p:cNvSpPr>
          <p:nvPr>
            <p:ph type="sldNum" sz="quarter" idx="12"/>
          </p:nvPr>
        </p:nvSpPr>
        <p:spPr>
          <a:xfrm>
            <a:off x="10938076" y="6391074"/>
            <a:ext cx="554620" cy="365125"/>
          </a:xfrm>
          <a:prstGeom prst="rect">
            <a:avLst/>
          </a:prstGeom>
        </p:spPr>
        <p:txBody>
          <a:bodyPr vert="horz" lIns="91440" tIns="45720" rIns="91440" bIns="45720" rtlCol="0" anchor="t"/>
          <a:lstStyle>
            <a:defPPr>
              <a:defRPr lang="en-US"/>
            </a:defPPr>
            <a:lvl1pPr marL="0" algn="r" defTabSz="914400" rtl="0" eaLnBrk="1" latinLnBrk="0" hangingPunct="1">
              <a:defRPr sz="14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0D9DA9-5B82-4194-9CC5-617E737A7C31}" type="slidenum">
              <a:rPr lang="en-US" smtClean="0"/>
              <a:pPr/>
              <a:t>16</a:t>
            </a:fld>
            <a:endParaRPr lang="en-US"/>
          </a:p>
        </p:txBody>
      </p:sp>
    </p:spTree>
    <p:extLst>
      <p:ext uri="{BB962C8B-B14F-4D97-AF65-F5344CB8AC3E}">
        <p14:creationId xmlns:p14="http://schemas.microsoft.com/office/powerpoint/2010/main" val="875332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9FAD6-4C87-419D-B431-534A93422315}"/>
              </a:ext>
            </a:extLst>
          </p:cNvPr>
          <p:cNvSpPr>
            <a:spLocks noGrp="1"/>
          </p:cNvSpPr>
          <p:nvPr>
            <p:ph type="title"/>
          </p:nvPr>
        </p:nvSpPr>
        <p:spPr>
          <a:xfrm>
            <a:off x="473013" y="492448"/>
            <a:ext cx="10956403" cy="919664"/>
          </a:xfrm>
        </p:spPr>
        <p:txBody>
          <a:bodyPr/>
          <a:lstStyle/>
          <a:p>
            <a:r>
              <a:rPr lang="en-US" b="1" dirty="0">
                <a:latin typeface="Trebuchet MS" panose="020B0603020202020204" pitchFamily="34" charset="0"/>
              </a:rPr>
              <a:t>Demonstration activities at UT </a:t>
            </a:r>
            <a:r>
              <a:rPr lang="en-US" sz="3200" b="1" i="1" dirty="0">
                <a:latin typeface="Trebuchet MS" panose="020B0603020202020204" pitchFamily="34" charset="0"/>
              </a:rPr>
              <a:t>(track 1)</a:t>
            </a:r>
            <a:endParaRPr lang="en-US" b="1" i="1" dirty="0">
              <a:latin typeface="Trebuchet MS" panose="020B0603020202020204" pitchFamily="34" charset="0"/>
            </a:endParaRPr>
          </a:p>
        </p:txBody>
      </p:sp>
      <p:sp>
        <p:nvSpPr>
          <p:cNvPr id="3" name="Content Placeholder 2">
            <a:extLst>
              <a:ext uri="{FF2B5EF4-FFF2-40B4-BE49-F238E27FC236}">
                <a16:creationId xmlns:a16="http://schemas.microsoft.com/office/drawing/2014/main" id="{C2B11433-BFDB-477D-858E-AEC97604F6DC}"/>
              </a:ext>
            </a:extLst>
          </p:cNvPr>
          <p:cNvSpPr>
            <a:spLocks noGrp="1"/>
          </p:cNvSpPr>
          <p:nvPr>
            <p:ph idx="1"/>
          </p:nvPr>
        </p:nvSpPr>
        <p:spPr>
          <a:xfrm>
            <a:off x="514107" y="1413416"/>
            <a:ext cx="11754093" cy="4548851"/>
          </a:xfrm>
        </p:spPr>
        <p:txBody>
          <a:bodyPr vert="horz" lIns="91440" tIns="45720" rIns="91440" bIns="45720" rtlCol="0" anchor="t">
            <a:noAutofit/>
          </a:bodyPr>
          <a:lstStyle/>
          <a:p>
            <a:pPr marL="0" indent="0">
              <a:buNone/>
            </a:pPr>
            <a:r>
              <a:rPr lang="en-US" sz="2400" b="1" dirty="0">
                <a:latin typeface="Arial" panose="020B0604020202020204" pitchFamily="34" charset="0"/>
                <a:cs typeface="Arial" panose="020B0604020202020204" pitchFamily="34" charset="0"/>
              </a:rPr>
              <a:t>~100% renewable H</a:t>
            </a:r>
            <a:r>
              <a:rPr lang="en-US" sz="2400" b="1" baseline="-25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generation</a:t>
            </a:r>
          </a:p>
          <a:p>
            <a:pPr lvl="1">
              <a:buFont typeface="Arial" panose="020B0604020202020204" pitchFamily="34" charset="0"/>
              <a:buChar char="•"/>
            </a:pPr>
            <a:r>
              <a:rPr lang="en-US" sz="2000" dirty="0">
                <a:latin typeface="Arial" panose="020B0604020202020204" pitchFamily="34" charset="0"/>
                <a:cs typeface="Arial" panose="020B0604020202020204" pitchFamily="34" charset="0"/>
              </a:rPr>
              <a:t>Two small-scale, on-site SMR’s (GTI and OneH2)</a:t>
            </a:r>
          </a:p>
          <a:p>
            <a:pPr lvl="1">
              <a:buFont typeface="Arial" panose="020B0604020202020204" pitchFamily="34" charset="0"/>
              <a:buChar char="•"/>
            </a:pPr>
            <a:r>
              <a:rPr lang="en-US" sz="2000" dirty="0">
                <a:latin typeface="Arial" panose="020B0604020202020204" pitchFamily="34" charset="0"/>
                <a:cs typeface="Arial" panose="020B0604020202020204" pitchFamily="34" charset="0"/>
              </a:rPr>
              <a:t>Two on-site small scale PEM </a:t>
            </a:r>
            <a:r>
              <a:rPr lang="en-US" sz="2000" dirty="0" err="1">
                <a:latin typeface="Arial" panose="020B0604020202020204" pitchFamily="34" charset="0"/>
                <a:cs typeface="Arial" panose="020B0604020202020204" pitchFamily="34" charset="0"/>
              </a:rPr>
              <a:t>electrolyzers</a:t>
            </a:r>
            <a:r>
              <a:rPr lang="en-US" sz="2000" dirty="0">
                <a:latin typeface="Arial" panose="020B0604020202020204" pitchFamily="34" charset="0"/>
                <a:cs typeface="Arial" panose="020B0604020202020204" pitchFamily="34" charset="0"/>
              </a:rPr>
              <a:t> using power from Wind (virtual deliveries) and solar (adjoining solar facility at project site)</a:t>
            </a:r>
            <a:endParaRPr lang="en-US" sz="1800"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Large scale, industry H</a:t>
            </a:r>
            <a:r>
              <a:rPr lang="en-US" sz="2400" b="1" baseline="-25000" dirty="0">
                <a:latin typeface="Arial" panose="020B0604020202020204" pitchFamily="34" charset="0"/>
                <a:cs typeface="Arial" panose="020B0604020202020204" pitchFamily="34" charset="0"/>
              </a:rPr>
              <a:t>2 </a:t>
            </a:r>
            <a:r>
              <a:rPr lang="en-US" sz="2400" b="1" dirty="0">
                <a:latin typeface="Arial" panose="020B0604020202020204" pitchFamily="34" charset="0"/>
                <a:cs typeface="Arial" panose="020B0604020202020204" pitchFamily="34" charset="0"/>
              </a:rPr>
              <a:t>user</a:t>
            </a:r>
          </a:p>
          <a:p>
            <a:pPr lvl="1">
              <a:buFont typeface="Arial" panose="020B0604020202020204" pitchFamily="34" charset="0"/>
              <a:buChar char="•"/>
            </a:pPr>
            <a:r>
              <a:rPr lang="en-US" sz="2000" dirty="0" err="1">
                <a:latin typeface="Arial" panose="020B0604020202020204" pitchFamily="34" charset="0"/>
                <a:cs typeface="Arial" panose="020B0604020202020204" pitchFamily="34" charset="0"/>
              </a:rPr>
              <a:t>PowerCell</a:t>
            </a:r>
            <a:r>
              <a:rPr lang="en-US" sz="2000" dirty="0">
                <a:latin typeface="Arial" panose="020B0604020202020204" pitchFamily="34" charset="0"/>
                <a:cs typeface="Arial" panose="020B0604020202020204" pitchFamily="34" charset="0"/>
              </a:rPr>
              <a:t> fuel cell powering Texas Advanced Computing Center</a:t>
            </a:r>
          </a:p>
          <a:p>
            <a:pPr marL="0" indent="0">
              <a:buNone/>
            </a:pPr>
            <a:r>
              <a:rPr lang="en-US" sz="2400" b="1" dirty="0">
                <a:latin typeface="Arial" panose="020B0604020202020204" pitchFamily="34" charset="0"/>
                <a:cs typeface="Arial" panose="020B0604020202020204" pitchFamily="34" charset="0"/>
              </a:rPr>
              <a:t>Vehicle refueling</a:t>
            </a:r>
          </a:p>
          <a:p>
            <a:pPr lvl="1">
              <a:buFont typeface="Arial" panose="020B0604020202020204" pitchFamily="34" charset="0"/>
              <a:buChar char="•"/>
            </a:pPr>
            <a:r>
              <a:rPr lang="en-US" sz="2000" dirty="0">
                <a:latin typeface="Arial" panose="020B0604020202020204" pitchFamily="34" charset="0"/>
                <a:cs typeface="Arial" panose="020B0604020202020204" pitchFamily="34" charset="0"/>
              </a:rPr>
              <a:t>Published SAE J2601-4 fueling of 7-10 Toyota </a:t>
            </a:r>
            <a:r>
              <a:rPr lang="en-US" sz="2000" dirty="0" err="1">
                <a:latin typeface="Arial" panose="020B0604020202020204" pitchFamily="34" charset="0"/>
                <a:cs typeface="Arial" panose="020B0604020202020204" pitchFamily="34" charset="0"/>
              </a:rPr>
              <a:t>Mirai’s</a:t>
            </a:r>
            <a:r>
              <a:rPr lang="en-US" sz="2000" dirty="0">
                <a:latin typeface="Arial" panose="020B0604020202020204" pitchFamily="34" charset="0"/>
                <a:cs typeface="Arial" panose="020B0604020202020204" pitchFamily="34" charset="0"/>
              </a:rPr>
              <a:t> with 700 Bar and 350 Bar fueling on-site</a:t>
            </a:r>
          </a:p>
          <a:p>
            <a:pPr lvl="1">
              <a:buFont typeface="Arial" panose="020B0604020202020204" pitchFamily="34" charset="0"/>
              <a:buChar char="•"/>
            </a:pPr>
            <a:r>
              <a:rPr lang="en-US" sz="2000" dirty="0">
                <a:latin typeface="Arial" panose="020B0604020202020204" pitchFamily="34" charset="0"/>
                <a:cs typeface="Arial" panose="020B0604020202020204" pitchFamily="34" charset="0"/>
              </a:rPr>
              <a:t>Fuel cell Drones </a:t>
            </a:r>
            <a:r>
              <a:rPr lang="en-US" sz="2000" u="sng" dirty="0">
                <a:latin typeface="Arial" panose="020B0604020202020204" pitchFamily="34" charset="0"/>
                <a:cs typeface="Arial" panose="020B0604020202020204" pitchFamily="34" charset="0"/>
              </a:rPr>
              <a:t>included</a:t>
            </a:r>
          </a:p>
        </p:txBody>
      </p:sp>
      <p:sp>
        <p:nvSpPr>
          <p:cNvPr id="4" name="Slide Number Placeholder 3">
            <a:extLst>
              <a:ext uri="{FF2B5EF4-FFF2-40B4-BE49-F238E27FC236}">
                <a16:creationId xmlns:a16="http://schemas.microsoft.com/office/drawing/2014/main" id="{0D907C9D-0218-490E-8B88-CAA3C39669B5}"/>
              </a:ext>
            </a:extLst>
          </p:cNvPr>
          <p:cNvSpPr>
            <a:spLocks noGrp="1"/>
          </p:cNvSpPr>
          <p:nvPr>
            <p:ph type="sldNum" sz="quarter" idx="12"/>
          </p:nvPr>
        </p:nvSpPr>
        <p:spPr>
          <a:xfrm>
            <a:off x="10938076" y="6391074"/>
            <a:ext cx="554620" cy="365125"/>
          </a:xfrm>
          <a:prstGeom prst="rect">
            <a:avLst/>
          </a:prstGeom>
        </p:spPr>
        <p:txBody>
          <a:bodyPr vert="horz" lIns="91440" tIns="45720" rIns="91440" bIns="45720" rtlCol="0" anchor="t"/>
          <a:lstStyle>
            <a:defPPr>
              <a:defRPr lang="en-US"/>
            </a:defPPr>
            <a:lvl1pPr marL="0" algn="r" defTabSz="914400" rtl="0" eaLnBrk="1" latinLnBrk="0" hangingPunct="1">
              <a:defRPr sz="14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0D9DA9-5B82-4194-9CC5-617E737A7C31}" type="slidenum">
              <a:rPr lang="en-US" smtClean="0"/>
              <a:pPr/>
              <a:t>17</a:t>
            </a:fld>
            <a:endParaRPr lang="en-US" dirty="0"/>
          </a:p>
        </p:txBody>
      </p:sp>
    </p:spTree>
    <p:extLst>
      <p:ext uri="{BB962C8B-B14F-4D97-AF65-F5344CB8AC3E}">
        <p14:creationId xmlns:p14="http://schemas.microsoft.com/office/powerpoint/2010/main" val="202705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9FAD6-4C87-419D-B431-534A93422315}"/>
              </a:ext>
            </a:extLst>
          </p:cNvPr>
          <p:cNvSpPr>
            <a:spLocks noGrp="1"/>
          </p:cNvSpPr>
          <p:nvPr>
            <p:ph type="title"/>
          </p:nvPr>
        </p:nvSpPr>
        <p:spPr/>
        <p:txBody>
          <a:bodyPr/>
          <a:lstStyle/>
          <a:p>
            <a:r>
              <a:rPr lang="en-US" b="1" dirty="0">
                <a:latin typeface="Trebuchet MS" panose="020B0603020202020204" pitchFamily="34" charset="0"/>
              </a:rPr>
              <a:t>Port of Houston H</a:t>
            </a:r>
            <a:r>
              <a:rPr lang="en-US" b="1" baseline="-25000" dirty="0">
                <a:latin typeface="Trebuchet MS" panose="020B0603020202020204" pitchFamily="34" charset="0"/>
              </a:rPr>
              <a:t>2</a:t>
            </a:r>
            <a:r>
              <a:rPr lang="en-US" b="1" dirty="0">
                <a:latin typeface="Trebuchet MS" panose="020B0603020202020204" pitchFamily="34" charset="0"/>
              </a:rPr>
              <a:t> Framework </a:t>
            </a:r>
            <a:r>
              <a:rPr lang="en-US" sz="3200" b="1" i="1" dirty="0">
                <a:latin typeface="Trebuchet MS" panose="020B0603020202020204" pitchFamily="34" charset="0"/>
              </a:rPr>
              <a:t>(track 2)</a:t>
            </a:r>
            <a:endParaRPr lang="en-US" sz="3200" b="1" dirty="0">
              <a:latin typeface="Trebuchet MS" panose="020B0603020202020204" pitchFamily="34" charset="0"/>
            </a:endParaRPr>
          </a:p>
        </p:txBody>
      </p:sp>
      <p:sp>
        <p:nvSpPr>
          <p:cNvPr id="3" name="Content Placeholder 2">
            <a:extLst>
              <a:ext uri="{FF2B5EF4-FFF2-40B4-BE49-F238E27FC236}">
                <a16:creationId xmlns:a16="http://schemas.microsoft.com/office/drawing/2014/main" id="{C2B11433-BFDB-477D-858E-AEC97604F6DC}"/>
              </a:ext>
            </a:extLst>
          </p:cNvPr>
          <p:cNvSpPr>
            <a:spLocks noGrp="1"/>
          </p:cNvSpPr>
          <p:nvPr>
            <p:ph idx="1"/>
          </p:nvPr>
        </p:nvSpPr>
        <p:spPr>
          <a:xfrm>
            <a:off x="514106" y="1412112"/>
            <a:ext cx="7918693" cy="4708031"/>
          </a:xfrm>
        </p:spPr>
        <p:txBody>
          <a:bodyPr vert="horz" wrap="square" lIns="91440" tIns="45720" rIns="91440" bIns="45720" rtlCol="0" anchor="t">
            <a:noAutofit/>
          </a:bodyPr>
          <a:lstStyle/>
          <a:p>
            <a:pPr>
              <a:spcBef>
                <a:spcPts val="2400"/>
              </a:spcBef>
            </a:pPr>
            <a:r>
              <a:rPr lang="en-US" sz="2400" dirty="0">
                <a:latin typeface="Arial" panose="020B0604020202020204" pitchFamily="34" charset="0"/>
                <a:cs typeface="Arial" panose="020B0604020202020204" pitchFamily="34" charset="0"/>
              </a:rPr>
              <a:t>Identify policy and regulatory barriers</a:t>
            </a:r>
          </a:p>
          <a:p>
            <a:pPr>
              <a:spcBef>
                <a:spcPts val="2400"/>
              </a:spcBef>
            </a:pPr>
            <a:r>
              <a:rPr lang="en-US" sz="2400" dirty="0">
                <a:latin typeface="Arial" panose="020B0604020202020204" pitchFamily="34" charset="0"/>
                <a:cs typeface="Arial" panose="020B0604020202020204" pitchFamily="34" charset="0"/>
              </a:rPr>
              <a:t>Define use and implementation plans leveraging existing industry resources</a:t>
            </a:r>
          </a:p>
          <a:p>
            <a:pPr>
              <a:spcBef>
                <a:spcPts val="2400"/>
              </a:spcBef>
            </a:pPr>
            <a:r>
              <a:rPr lang="en-US" sz="2400" dirty="0">
                <a:latin typeface="Arial" panose="020B0604020202020204" pitchFamily="34" charset="0"/>
                <a:cs typeface="Arial" panose="020B0604020202020204" pitchFamily="34" charset="0"/>
              </a:rPr>
              <a:t>Develop actionable plan for H2@Scale and FCEV rollout in region</a:t>
            </a:r>
          </a:p>
          <a:p>
            <a:pPr marL="228600" lvl="1">
              <a:lnSpc>
                <a:spcPts val="3000"/>
              </a:lnSpc>
              <a:spcBef>
                <a:spcPts val="2400"/>
              </a:spcBef>
              <a:buFont typeface="Symbol" panose="05050102010706020507" pitchFamily="18" charset="2"/>
              <a:buChar char="·"/>
            </a:pPr>
            <a:r>
              <a:rPr lang="en-US" dirty="0">
                <a:latin typeface="Arial" panose="020B0604020202020204" pitchFamily="34" charset="0"/>
                <a:cs typeface="Arial" panose="020B0604020202020204" pitchFamily="34" charset="0"/>
              </a:rPr>
              <a:t>Identify specific “actionable” projects for near-term deployment in or near to Port Houston, e.g.; power generation, fleet operations, hydrogen export, hydrogen generation.</a:t>
            </a:r>
          </a:p>
        </p:txBody>
      </p:sp>
      <p:sp>
        <p:nvSpPr>
          <p:cNvPr id="4" name="Slide Number Placeholder 3">
            <a:extLst>
              <a:ext uri="{FF2B5EF4-FFF2-40B4-BE49-F238E27FC236}">
                <a16:creationId xmlns:a16="http://schemas.microsoft.com/office/drawing/2014/main" id="{0D907C9D-0218-490E-8B88-CAA3C39669B5}"/>
              </a:ext>
            </a:extLst>
          </p:cNvPr>
          <p:cNvSpPr>
            <a:spLocks noGrp="1"/>
          </p:cNvSpPr>
          <p:nvPr>
            <p:ph type="sldNum" sz="quarter" idx="12"/>
          </p:nvPr>
        </p:nvSpPr>
        <p:spPr>
          <a:xfrm>
            <a:off x="10938076" y="6391074"/>
            <a:ext cx="554620" cy="365125"/>
          </a:xfrm>
          <a:prstGeom prst="rect">
            <a:avLst/>
          </a:prstGeom>
        </p:spPr>
        <p:txBody>
          <a:bodyPr vert="horz" lIns="91440" tIns="45720" rIns="91440" bIns="45720" rtlCol="0" anchor="t"/>
          <a:lstStyle>
            <a:defPPr>
              <a:defRPr lang="en-US"/>
            </a:defPPr>
            <a:lvl1pPr marL="0" algn="r" defTabSz="914400" rtl="0" eaLnBrk="1" latinLnBrk="0" hangingPunct="1">
              <a:defRPr sz="14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0D9DA9-5B82-4194-9CC5-617E737A7C31}" type="slidenum">
              <a:rPr lang="en-US" smtClean="0"/>
              <a:pPr/>
              <a:t>18</a:t>
            </a:fld>
            <a:endParaRPr lang="en-US"/>
          </a:p>
        </p:txBody>
      </p:sp>
      <p:pic>
        <p:nvPicPr>
          <p:cNvPr id="7" name="Picture 2" descr="Image result for fuel cell drayage truck toyota">
            <a:extLst>
              <a:ext uri="{FF2B5EF4-FFF2-40B4-BE49-F238E27FC236}">
                <a16:creationId xmlns:a16="http://schemas.microsoft.com/office/drawing/2014/main" id="{4C0E34E5-43BF-42CD-88E7-3A90B8CE47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2375" y="4932315"/>
            <a:ext cx="2540948" cy="14829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 result for hydrogen port houston airliquide">
            <a:extLst>
              <a:ext uri="{FF2B5EF4-FFF2-40B4-BE49-F238E27FC236}">
                <a16:creationId xmlns:a16="http://schemas.microsoft.com/office/drawing/2014/main" id="{1BDDC6E3-45EE-4BED-8459-46D3D3132D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0003" y="1297877"/>
            <a:ext cx="2499926" cy="16693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port houston drayage trucks">
            <a:extLst>
              <a:ext uri="{FF2B5EF4-FFF2-40B4-BE49-F238E27FC236}">
                <a16:creationId xmlns:a16="http://schemas.microsoft.com/office/drawing/2014/main" id="{1918E68F-514E-44E9-AE3C-8F06CF4EEC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36981" y="3115684"/>
            <a:ext cx="2516180" cy="168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856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4102E9-FCD7-4B08-AC5F-4664C5C7E20C}"/>
              </a:ext>
            </a:extLst>
          </p:cNvPr>
          <p:cNvSpPr>
            <a:spLocks noGrp="1"/>
          </p:cNvSpPr>
          <p:nvPr>
            <p:ph type="sldNum" sz="quarter" idx="12"/>
          </p:nvPr>
        </p:nvSpPr>
        <p:spPr>
          <a:xfrm>
            <a:off x="10938076" y="6391074"/>
            <a:ext cx="554620" cy="365125"/>
          </a:xfrm>
          <a:prstGeom prst="rect">
            <a:avLst/>
          </a:prstGeom>
        </p:spPr>
        <p:txBody>
          <a:bodyPr vert="horz" lIns="91440" tIns="45720" rIns="91440" bIns="45720" rtlCol="0" anchor="t"/>
          <a:lstStyle>
            <a:defPPr>
              <a:defRPr lang="en-US"/>
            </a:defPPr>
            <a:lvl1pPr marL="0" algn="r" defTabSz="914400" rtl="0" eaLnBrk="1" latinLnBrk="0" hangingPunct="1">
              <a:defRPr sz="14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0D9DA9-5B82-4194-9CC5-617E737A7C31}" type="slidenum">
              <a:rPr lang="en-US" smtClean="0"/>
              <a:pPr/>
              <a:t>19</a:t>
            </a:fld>
            <a:endParaRPr lang="en-US" dirty="0"/>
          </a:p>
        </p:txBody>
      </p:sp>
      <p:sp>
        <p:nvSpPr>
          <p:cNvPr id="5" name="Title 1">
            <a:extLst>
              <a:ext uri="{FF2B5EF4-FFF2-40B4-BE49-F238E27FC236}">
                <a16:creationId xmlns:a16="http://schemas.microsoft.com/office/drawing/2014/main" id="{2105DED3-7879-4A7E-B5A3-A618A8388F33}"/>
              </a:ext>
            </a:extLst>
          </p:cNvPr>
          <p:cNvSpPr txBox="1">
            <a:spLocks/>
          </p:cNvSpPr>
          <p:nvPr/>
        </p:nvSpPr>
        <p:spPr>
          <a:xfrm>
            <a:off x="203214" y="56918"/>
            <a:ext cx="10956403" cy="919664"/>
          </a:xfrm>
          <a:prstGeom prst="rect">
            <a:avLst/>
          </a:prstGeom>
        </p:spPr>
        <p:txBody>
          <a:bodyPr/>
          <a:lstStyle>
            <a:lvl1pPr algn="l" defTabSz="914400" rtl="0" eaLnBrk="1" latinLnBrk="0" hangingPunct="1">
              <a:lnSpc>
                <a:spcPts val="4600"/>
              </a:lnSpc>
              <a:spcBef>
                <a:spcPct val="0"/>
              </a:spcBef>
              <a:buNone/>
              <a:defRPr sz="4400" kern="1200">
                <a:solidFill>
                  <a:srgbClr val="008CA7"/>
                </a:solidFill>
                <a:latin typeface="Franklin Gothic Medium" panose="020B0603020102020204" pitchFamily="34" charset="0"/>
                <a:ea typeface="+mj-ea"/>
                <a:cs typeface="+mj-cs"/>
              </a:defRPr>
            </a:lvl1pPr>
          </a:lstStyle>
          <a:p>
            <a:pPr algn="ctr"/>
            <a:r>
              <a:rPr lang="en-US" b="1" dirty="0">
                <a:latin typeface="Trebuchet MS" panose="020B0603020202020204" pitchFamily="34" charset="0"/>
                <a:ea typeface="Verdana" panose="020B0604030504040204" pitchFamily="34" charset="0"/>
              </a:rPr>
              <a:t>Project Stakeholders</a:t>
            </a:r>
          </a:p>
        </p:txBody>
      </p:sp>
      <p:sp>
        <p:nvSpPr>
          <p:cNvPr id="9" name="Text Box 10">
            <a:extLst>
              <a:ext uri="{FF2B5EF4-FFF2-40B4-BE49-F238E27FC236}">
                <a16:creationId xmlns:a16="http://schemas.microsoft.com/office/drawing/2014/main" id="{B271B966-5210-49F0-A653-1A8EE1938ACE}"/>
              </a:ext>
            </a:extLst>
          </p:cNvPr>
          <p:cNvSpPr txBox="1">
            <a:spLocks noChangeArrowheads="1"/>
          </p:cNvSpPr>
          <p:nvPr/>
        </p:nvSpPr>
        <p:spPr bwMode="auto">
          <a:xfrm>
            <a:off x="6232634" y="845312"/>
            <a:ext cx="3514725" cy="4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953" tIns="42977" rIns="85953" bIns="42977">
            <a:spAutoFit/>
          </a:bodyPr>
          <a:lstStyle>
            <a:lvl1pPr defTabSz="958850">
              <a:spcBef>
                <a:spcPct val="20000"/>
              </a:spcBef>
              <a:buChar char="•"/>
              <a:defRPr sz="3400">
                <a:solidFill>
                  <a:schemeClr val="tx1"/>
                </a:solidFill>
                <a:latin typeface="Arial" panose="020B0604020202020204" pitchFamily="34" charset="0"/>
              </a:defRPr>
            </a:lvl1pPr>
            <a:lvl2pPr marL="742950" indent="-285750" defTabSz="958850">
              <a:spcBef>
                <a:spcPct val="20000"/>
              </a:spcBef>
              <a:buChar char="–"/>
              <a:defRPr sz="2900">
                <a:solidFill>
                  <a:schemeClr val="tx1"/>
                </a:solidFill>
                <a:latin typeface="Arial" panose="020B0604020202020204" pitchFamily="34" charset="0"/>
              </a:defRPr>
            </a:lvl2pPr>
            <a:lvl3pPr marL="1143000" indent="-228600" defTabSz="958850">
              <a:spcBef>
                <a:spcPct val="20000"/>
              </a:spcBef>
              <a:buChar char="•"/>
              <a:defRPr sz="2500">
                <a:solidFill>
                  <a:schemeClr val="tx1"/>
                </a:solidFill>
                <a:latin typeface="Arial" panose="020B0604020202020204" pitchFamily="34" charset="0"/>
              </a:defRPr>
            </a:lvl3pPr>
            <a:lvl4pPr marL="1600200" indent="-228600" defTabSz="958850">
              <a:spcBef>
                <a:spcPct val="20000"/>
              </a:spcBef>
              <a:buChar char="–"/>
              <a:defRPr sz="2100">
                <a:solidFill>
                  <a:schemeClr val="tx1"/>
                </a:solidFill>
                <a:latin typeface="Arial" panose="020B0604020202020204" pitchFamily="34" charset="0"/>
              </a:defRPr>
            </a:lvl4pPr>
            <a:lvl5pPr marL="2057400" indent="-228600" defTabSz="958850">
              <a:spcBef>
                <a:spcPct val="20000"/>
              </a:spcBef>
              <a:buChar char="»"/>
              <a:defRPr sz="2100">
                <a:solidFill>
                  <a:schemeClr val="tx1"/>
                </a:solidFill>
                <a:latin typeface="Arial" panose="020B0604020202020204" pitchFamily="34" charset="0"/>
              </a:defRPr>
            </a:lvl5pPr>
            <a:lvl6pPr marL="25146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6pPr>
            <a:lvl7pPr marL="29718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7pPr>
            <a:lvl8pPr marL="34290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8pPr>
            <a:lvl9pPr marL="38862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9pPr>
          </a:lstStyle>
          <a:p>
            <a:pPr eaLnBrk="1" hangingPunct="1">
              <a:spcBef>
                <a:spcPct val="0"/>
              </a:spcBef>
              <a:buFontTx/>
              <a:buNone/>
            </a:pPr>
            <a:r>
              <a:rPr lang="en-US" altLang="en-US" sz="2400" b="1" dirty="0"/>
              <a:t>Project Leadership</a:t>
            </a:r>
          </a:p>
        </p:txBody>
      </p:sp>
      <p:sp>
        <p:nvSpPr>
          <p:cNvPr id="11" name="Rectangle 13">
            <a:extLst>
              <a:ext uri="{FF2B5EF4-FFF2-40B4-BE49-F238E27FC236}">
                <a16:creationId xmlns:a16="http://schemas.microsoft.com/office/drawing/2014/main" id="{990CA1C4-54C5-4980-BBF4-4C1E3E26E863}"/>
              </a:ext>
            </a:extLst>
          </p:cNvPr>
          <p:cNvSpPr>
            <a:spLocks noChangeArrowheads="1"/>
          </p:cNvSpPr>
          <p:nvPr/>
        </p:nvSpPr>
        <p:spPr bwMode="auto">
          <a:xfrm>
            <a:off x="1029115" y="1481103"/>
            <a:ext cx="726852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80" tIns="47840" rIns="95680" bIns="47840"/>
          <a:lstStyle>
            <a:lvl1pPr marL="360363" indent="-360363" defTabSz="958850">
              <a:spcBef>
                <a:spcPct val="20000"/>
              </a:spcBef>
              <a:buChar char="•"/>
              <a:defRPr sz="3400">
                <a:solidFill>
                  <a:schemeClr val="tx1"/>
                </a:solidFill>
                <a:latin typeface="Arial" panose="020B0604020202020204" pitchFamily="34" charset="0"/>
              </a:defRPr>
            </a:lvl1pPr>
            <a:lvl2pPr marL="742950" indent="-285750" defTabSz="958850">
              <a:spcBef>
                <a:spcPct val="20000"/>
              </a:spcBef>
              <a:buChar char="–"/>
              <a:defRPr sz="2900">
                <a:solidFill>
                  <a:schemeClr val="tx1"/>
                </a:solidFill>
                <a:latin typeface="Arial" panose="020B0604020202020204" pitchFamily="34" charset="0"/>
              </a:defRPr>
            </a:lvl2pPr>
            <a:lvl3pPr marL="1143000" indent="-228600" defTabSz="958850">
              <a:spcBef>
                <a:spcPct val="20000"/>
              </a:spcBef>
              <a:buChar char="•"/>
              <a:defRPr sz="2500">
                <a:solidFill>
                  <a:schemeClr val="tx1"/>
                </a:solidFill>
                <a:latin typeface="Arial" panose="020B0604020202020204" pitchFamily="34" charset="0"/>
              </a:defRPr>
            </a:lvl3pPr>
            <a:lvl4pPr marL="1600200" indent="-228600" defTabSz="958850">
              <a:spcBef>
                <a:spcPct val="20000"/>
              </a:spcBef>
              <a:buChar char="–"/>
              <a:defRPr sz="2100">
                <a:solidFill>
                  <a:schemeClr val="tx1"/>
                </a:solidFill>
                <a:latin typeface="Arial" panose="020B0604020202020204" pitchFamily="34" charset="0"/>
              </a:defRPr>
            </a:lvl4pPr>
            <a:lvl5pPr marL="2057400" indent="-228600" defTabSz="958850">
              <a:spcBef>
                <a:spcPct val="20000"/>
              </a:spcBef>
              <a:buChar char="»"/>
              <a:defRPr sz="2100">
                <a:solidFill>
                  <a:schemeClr val="tx1"/>
                </a:solidFill>
                <a:latin typeface="Arial" panose="020B0604020202020204" pitchFamily="34" charset="0"/>
              </a:defRPr>
            </a:lvl5pPr>
            <a:lvl6pPr marL="25146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6pPr>
            <a:lvl7pPr marL="29718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7pPr>
            <a:lvl8pPr marL="34290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8pPr>
            <a:lvl9pPr marL="38862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9pPr>
          </a:lstStyle>
          <a:p>
            <a:pPr eaLnBrk="1" hangingPunct="1">
              <a:lnSpc>
                <a:spcPct val="90000"/>
              </a:lnSpc>
              <a:buClr>
                <a:srgbClr val="008CA7"/>
              </a:buClr>
              <a:buFont typeface="Arial" panose="020B0604020202020204" pitchFamily="34" charset="0"/>
              <a:buChar char="•"/>
            </a:pPr>
            <a:r>
              <a:rPr lang="en-US" altLang="en-US" sz="1800" dirty="0"/>
              <a:t>Air Liquide</a:t>
            </a:r>
          </a:p>
          <a:p>
            <a:pPr eaLnBrk="1" hangingPunct="1">
              <a:lnSpc>
                <a:spcPct val="90000"/>
              </a:lnSpc>
              <a:buClr>
                <a:srgbClr val="008CA7"/>
              </a:buClr>
              <a:buFont typeface="Arial" panose="020B0604020202020204" pitchFamily="34" charset="0"/>
              <a:buChar char="•"/>
            </a:pPr>
            <a:r>
              <a:rPr lang="en-US" altLang="en-US" sz="1800" dirty="0"/>
              <a:t>Chart Industries</a:t>
            </a:r>
          </a:p>
          <a:p>
            <a:pPr eaLnBrk="1" hangingPunct="1">
              <a:lnSpc>
                <a:spcPct val="90000"/>
              </a:lnSpc>
              <a:buClr>
                <a:srgbClr val="008CA7"/>
              </a:buClr>
              <a:buFont typeface="Arial" panose="020B0604020202020204" pitchFamily="34" charset="0"/>
              <a:buChar char="•"/>
            </a:pPr>
            <a:r>
              <a:rPr lang="en-US" altLang="en-US" sz="1800" dirty="0"/>
              <a:t>Mitsubishi Heavy Industries </a:t>
            </a:r>
          </a:p>
          <a:p>
            <a:pPr eaLnBrk="1" hangingPunct="1">
              <a:lnSpc>
                <a:spcPct val="90000"/>
              </a:lnSpc>
              <a:buClr>
                <a:srgbClr val="008CA7"/>
              </a:buClr>
              <a:buFont typeface="Arial" panose="020B0604020202020204" pitchFamily="34" charset="0"/>
              <a:buChar char="•"/>
            </a:pPr>
            <a:r>
              <a:rPr lang="en-US" altLang="en-US" sz="1800" dirty="0"/>
              <a:t>OneH2</a:t>
            </a:r>
          </a:p>
          <a:p>
            <a:pPr eaLnBrk="1" hangingPunct="1">
              <a:lnSpc>
                <a:spcPct val="90000"/>
              </a:lnSpc>
              <a:buClr>
                <a:srgbClr val="008CA7"/>
              </a:buClr>
              <a:buFont typeface="Arial" panose="020B0604020202020204" pitchFamily="34" charset="0"/>
              <a:buChar char="•"/>
            </a:pPr>
            <a:r>
              <a:rPr lang="en-US" altLang="en-US" sz="1800" dirty="0"/>
              <a:t>ONE Gas</a:t>
            </a:r>
          </a:p>
          <a:p>
            <a:pPr eaLnBrk="1" hangingPunct="1">
              <a:lnSpc>
                <a:spcPct val="90000"/>
              </a:lnSpc>
              <a:buClr>
                <a:srgbClr val="008CA7"/>
              </a:buClr>
              <a:buFont typeface="Arial" panose="020B0604020202020204" pitchFamily="34" charset="0"/>
              <a:buChar char="•"/>
            </a:pPr>
            <a:r>
              <a:rPr lang="en-US" altLang="en-US" sz="1800" dirty="0"/>
              <a:t>ONEOK</a:t>
            </a:r>
          </a:p>
          <a:p>
            <a:pPr eaLnBrk="1" hangingPunct="1">
              <a:lnSpc>
                <a:spcPct val="90000"/>
              </a:lnSpc>
              <a:buClr>
                <a:srgbClr val="008CA7"/>
              </a:buClr>
              <a:buFont typeface="Arial" panose="020B0604020202020204" pitchFamily="34" charset="0"/>
              <a:buChar char="•"/>
            </a:pPr>
            <a:r>
              <a:rPr lang="en-US" altLang="en-US" sz="1800" dirty="0"/>
              <a:t>Shell</a:t>
            </a:r>
          </a:p>
          <a:p>
            <a:pPr>
              <a:lnSpc>
                <a:spcPct val="90000"/>
              </a:lnSpc>
              <a:buClr>
                <a:srgbClr val="008CA7"/>
              </a:buClr>
              <a:buFont typeface="Arial" panose="020B0604020202020204" pitchFamily="34" charset="0"/>
              <a:buChar char="•"/>
            </a:pPr>
            <a:r>
              <a:rPr lang="en-US" altLang="en-US" sz="1800" dirty="0"/>
              <a:t>SoCalGas</a:t>
            </a:r>
          </a:p>
          <a:p>
            <a:pPr>
              <a:lnSpc>
                <a:spcPct val="90000"/>
              </a:lnSpc>
              <a:buClr>
                <a:srgbClr val="008CA7"/>
              </a:buClr>
              <a:buFont typeface="Arial" panose="020B0604020202020204" pitchFamily="34" charset="0"/>
              <a:buChar char="•"/>
            </a:pPr>
            <a:r>
              <a:rPr lang="en-US" altLang="en-US" sz="1800" dirty="0"/>
              <a:t>Toyota</a:t>
            </a:r>
          </a:p>
          <a:p>
            <a:pPr eaLnBrk="1" hangingPunct="1">
              <a:lnSpc>
                <a:spcPct val="90000"/>
              </a:lnSpc>
              <a:buClr>
                <a:srgbClr val="008CA7"/>
              </a:buClr>
              <a:buFont typeface="Arial" panose="020B0604020202020204" pitchFamily="34" charset="0"/>
              <a:buChar char="•"/>
            </a:pPr>
            <a:r>
              <a:rPr lang="en-US" altLang="en-US" sz="1800" dirty="0"/>
              <a:t>Waste Management Inc.</a:t>
            </a:r>
          </a:p>
        </p:txBody>
      </p:sp>
      <p:sp>
        <p:nvSpPr>
          <p:cNvPr id="12" name="Rectangle 14">
            <a:extLst>
              <a:ext uri="{FF2B5EF4-FFF2-40B4-BE49-F238E27FC236}">
                <a16:creationId xmlns:a16="http://schemas.microsoft.com/office/drawing/2014/main" id="{DE7E195C-2D1B-47ED-BCAB-9F834B8215A5}"/>
              </a:ext>
            </a:extLst>
          </p:cNvPr>
          <p:cNvSpPr>
            <a:spLocks noChangeArrowheads="1"/>
          </p:cNvSpPr>
          <p:nvPr/>
        </p:nvSpPr>
        <p:spPr bwMode="auto">
          <a:xfrm>
            <a:off x="653575" y="994832"/>
            <a:ext cx="1592243" cy="4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5953" tIns="42977" rIns="85953" bIns="42977">
            <a:spAutoFit/>
          </a:bodyPr>
          <a:lstStyle>
            <a:lvl1pPr defTabSz="958850">
              <a:spcBef>
                <a:spcPct val="20000"/>
              </a:spcBef>
              <a:buChar char="•"/>
              <a:defRPr sz="3400">
                <a:solidFill>
                  <a:schemeClr val="tx1"/>
                </a:solidFill>
                <a:latin typeface="Arial" panose="020B0604020202020204" pitchFamily="34" charset="0"/>
              </a:defRPr>
            </a:lvl1pPr>
            <a:lvl2pPr marL="742950" indent="-285750" defTabSz="958850">
              <a:spcBef>
                <a:spcPct val="20000"/>
              </a:spcBef>
              <a:buChar char="–"/>
              <a:defRPr sz="2900">
                <a:solidFill>
                  <a:schemeClr val="tx1"/>
                </a:solidFill>
                <a:latin typeface="Arial" panose="020B0604020202020204" pitchFamily="34" charset="0"/>
              </a:defRPr>
            </a:lvl2pPr>
            <a:lvl3pPr marL="1143000" indent="-228600" defTabSz="958850">
              <a:spcBef>
                <a:spcPct val="20000"/>
              </a:spcBef>
              <a:buChar char="•"/>
              <a:defRPr sz="2500">
                <a:solidFill>
                  <a:schemeClr val="tx1"/>
                </a:solidFill>
                <a:latin typeface="Arial" panose="020B0604020202020204" pitchFamily="34" charset="0"/>
              </a:defRPr>
            </a:lvl3pPr>
            <a:lvl4pPr marL="1600200" indent="-228600" defTabSz="958850">
              <a:spcBef>
                <a:spcPct val="20000"/>
              </a:spcBef>
              <a:buChar char="–"/>
              <a:defRPr sz="2100">
                <a:solidFill>
                  <a:schemeClr val="tx1"/>
                </a:solidFill>
                <a:latin typeface="Arial" panose="020B0604020202020204" pitchFamily="34" charset="0"/>
              </a:defRPr>
            </a:lvl4pPr>
            <a:lvl5pPr marL="2057400" indent="-228600" defTabSz="958850">
              <a:spcBef>
                <a:spcPct val="20000"/>
              </a:spcBef>
              <a:buChar char="»"/>
              <a:defRPr sz="2100">
                <a:solidFill>
                  <a:schemeClr val="tx1"/>
                </a:solidFill>
                <a:latin typeface="Arial" panose="020B0604020202020204" pitchFamily="34" charset="0"/>
              </a:defRPr>
            </a:lvl5pPr>
            <a:lvl6pPr marL="25146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6pPr>
            <a:lvl7pPr marL="29718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7pPr>
            <a:lvl8pPr marL="34290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8pPr>
            <a:lvl9pPr marL="38862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9pPr>
          </a:lstStyle>
          <a:p>
            <a:pPr eaLnBrk="1" hangingPunct="1">
              <a:spcBef>
                <a:spcPct val="0"/>
              </a:spcBef>
              <a:buFontTx/>
              <a:buNone/>
            </a:pPr>
            <a:r>
              <a:rPr lang="en-US" altLang="en-US" sz="2400" b="1" dirty="0"/>
              <a:t>Sponsors</a:t>
            </a:r>
          </a:p>
        </p:txBody>
      </p:sp>
      <p:sp>
        <p:nvSpPr>
          <p:cNvPr id="10" name="Rectangle 13">
            <a:extLst>
              <a:ext uri="{FF2B5EF4-FFF2-40B4-BE49-F238E27FC236}">
                <a16:creationId xmlns:a16="http://schemas.microsoft.com/office/drawing/2014/main" id="{E5090FAB-6DC0-4120-9987-4D630B257D0B}"/>
              </a:ext>
            </a:extLst>
          </p:cNvPr>
          <p:cNvSpPr>
            <a:spLocks noChangeArrowheads="1"/>
          </p:cNvSpPr>
          <p:nvPr/>
        </p:nvSpPr>
        <p:spPr bwMode="auto">
          <a:xfrm>
            <a:off x="1029115" y="4494028"/>
            <a:ext cx="520351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80" tIns="47840" rIns="95680" bIns="47840"/>
          <a:lstStyle>
            <a:lvl1pPr marL="360363" indent="-360363" defTabSz="958850">
              <a:spcBef>
                <a:spcPct val="20000"/>
              </a:spcBef>
              <a:buChar char="•"/>
              <a:defRPr sz="3400">
                <a:solidFill>
                  <a:schemeClr val="tx1"/>
                </a:solidFill>
                <a:latin typeface="Arial" panose="020B0604020202020204" pitchFamily="34" charset="0"/>
              </a:defRPr>
            </a:lvl1pPr>
            <a:lvl2pPr marL="742950" indent="-285750" defTabSz="958850">
              <a:spcBef>
                <a:spcPct val="20000"/>
              </a:spcBef>
              <a:buChar char="–"/>
              <a:defRPr sz="2900">
                <a:solidFill>
                  <a:schemeClr val="tx1"/>
                </a:solidFill>
                <a:latin typeface="Arial" panose="020B0604020202020204" pitchFamily="34" charset="0"/>
              </a:defRPr>
            </a:lvl2pPr>
            <a:lvl3pPr marL="1143000" indent="-228600" defTabSz="958850">
              <a:spcBef>
                <a:spcPct val="20000"/>
              </a:spcBef>
              <a:buChar char="•"/>
              <a:defRPr sz="2500">
                <a:solidFill>
                  <a:schemeClr val="tx1"/>
                </a:solidFill>
                <a:latin typeface="Arial" panose="020B0604020202020204" pitchFamily="34" charset="0"/>
              </a:defRPr>
            </a:lvl3pPr>
            <a:lvl4pPr marL="1600200" indent="-228600" defTabSz="958850">
              <a:spcBef>
                <a:spcPct val="20000"/>
              </a:spcBef>
              <a:buChar char="–"/>
              <a:defRPr sz="2100">
                <a:solidFill>
                  <a:schemeClr val="tx1"/>
                </a:solidFill>
                <a:latin typeface="Arial" panose="020B0604020202020204" pitchFamily="34" charset="0"/>
              </a:defRPr>
            </a:lvl4pPr>
            <a:lvl5pPr marL="2057400" indent="-228600" defTabSz="958850">
              <a:spcBef>
                <a:spcPct val="20000"/>
              </a:spcBef>
              <a:buChar char="»"/>
              <a:defRPr sz="2100">
                <a:solidFill>
                  <a:schemeClr val="tx1"/>
                </a:solidFill>
                <a:latin typeface="Arial" panose="020B0604020202020204" pitchFamily="34" charset="0"/>
              </a:defRPr>
            </a:lvl5pPr>
            <a:lvl6pPr marL="25146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6pPr>
            <a:lvl7pPr marL="29718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7pPr>
            <a:lvl8pPr marL="34290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8pPr>
            <a:lvl9pPr marL="38862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9pPr>
          </a:lstStyle>
          <a:p>
            <a:pPr>
              <a:lnSpc>
                <a:spcPct val="90000"/>
              </a:lnSpc>
              <a:buClr>
                <a:srgbClr val="008CA7"/>
              </a:buClr>
            </a:pPr>
            <a:r>
              <a:rPr lang="en-US" altLang="en-US" sz="1800" dirty="0"/>
              <a:t>ConocoPhillips</a:t>
            </a:r>
          </a:p>
          <a:p>
            <a:pPr eaLnBrk="1" hangingPunct="1">
              <a:lnSpc>
                <a:spcPct val="90000"/>
              </a:lnSpc>
              <a:buClr>
                <a:srgbClr val="008CA7"/>
              </a:buClr>
              <a:buFont typeface="Arial" panose="020B0604020202020204" pitchFamily="34" charset="0"/>
              <a:buChar char="•"/>
            </a:pPr>
            <a:r>
              <a:rPr lang="en-US" altLang="en-US" sz="1800" dirty="0"/>
              <a:t>LCRI</a:t>
            </a:r>
          </a:p>
          <a:p>
            <a:pPr eaLnBrk="1" hangingPunct="1">
              <a:lnSpc>
                <a:spcPct val="90000"/>
              </a:lnSpc>
              <a:buClr>
                <a:srgbClr val="008CA7"/>
              </a:buClr>
              <a:buFont typeface="Arial" panose="020B0604020202020204" pitchFamily="34" charset="0"/>
              <a:buChar char="•"/>
            </a:pPr>
            <a:r>
              <a:rPr lang="en-US" altLang="en-US" sz="1800" dirty="0"/>
              <a:t>CenterPoint Energy</a:t>
            </a:r>
          </a:p>
          <a:p>
            <a:pPr eaLnBrk="1" hangingPunct="1">
              <a:lnSpc>
                <a:spcPct val="90000"/>
              </a:lnSpc>
              <a:buClr>
                <a:srgbClr val="008CA7"/>
              </a:buClr>
              <a:buFont typeface="Arial" panose="020B0604020202020204" pitchFamily="34" charset="0"/>
              <a:buChar char="•"/>
            </a:pPr>
            <a:r>
              <a:rPr lang="en-US" altLang="en-US" sz="1800" dirty="0"/>
              <a:t>McDermott International</a:t>
            </a:r>
          </a:p>
          <a:p>
            <a:pPr eaLnBrk="1" hangingPunct="1">
              <a:lnSpc>
                <a:spcPct val="90000"/>
              </a:lnSpc>
              <a:buClr>
                <a:srgbClr val="008CA7"/>
              </a:buClr>
              <a:buFont typeface="Arial" panose="020B0604020202020204" pitchFamily="34" charset="0"/>
              <a:buChar char="•"/>
            </a:pPr>
            <a:r>
              <a:rPr lang="en-US" altLang="en-US" sz="1800" dirty="0"/>
              <a:t>U.S. Department of Energy</a:t>
            </a:r>
          </a:p>
          <a:p>
            <a:pPr eaLnBrk="1" hangingPunct="1">
              <a:lnSpc>
                <a:spcPct val="90000"/>
              </a:lnSpc>
              <a:buClr>
                <a:srgbClr val="008CA7"/>
              </a:buClr>
              <a:buFont typeface="Arial" panose="020B0604020202020204" pitchFamily="34" charset="0"/>
              <a:buChar char="•"/>
            </a:pPr>
            <a:r>
              <a:rPr lang="en-US" altLang="en-US" sz="1800" dirty="0"/>
              <a:t>Texas Commission on Environmental Quality</a:t>
            </a:r>
          </a:p>
        </p:txBody>
      </p:sp>
      <p:sp>
        <p:nvSpPr>
          <p:cNvPr id="13" name="Rectangle 13">
            <a:extLst>
              <a:ext uri="{FF2B5EF4-FFF2-40B4-BE49-F238E27FC236}">
                <a16:creationId xmlns:a16="http://schemas.microsoft.com/office/drawing/2014/main" id="{62C26D96-714F-430A-B5B2-CB70F1EE177A}"/>
              </a:ext>
            </a:extLst>
          </p:cNvPr>
          <p:cNvSpPr>
            <a:spLocks noChangeArrowheads="1"/>
          </p:cNvSpPr>
          <p:nvPr/>
        </p:nvSpPr>
        <p:spPr bwMode="auto">
          <a:xfrm>
            <a:off x="5940797" y="3451485"/>
            <a:ext cx="43519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80" tIns="47840" rIns="95680" bIns="47840"/>
          <a:lstStyle>
            <a:lvl1pPr marL="360363" indent="-360363" defTabSz="958850">
              <a:spcBef>
                <a:spcPct val="20000"/>
              </a:spcBef>
              <a:buChar char="•"/>
              <a:defRPr sz="3400">
                <a:solidFill>
                  <a:schemeClr val="tx1"/>
                </a:solidFill>
                <a:latin typeface="Arial" panose="020B0604020202020204" pitchFamily="34" charset="0"/>
              </a:defRPr>
            </a:lvl1pPr>
            <a:lvl2pPr marL="742950" indent="-285750" defTabSz="958850">
              <a:spcBef>
                <a:spcPct val="20000"/>
              </a:spcBef>
              <a:buChar char="–"/>
              <a:defRPr sz="2900">
                <a:solidFill>
                  <a:schemeClr val="tx1"/>
                </a:solidFill>
                <a:latin typeface="Arial" panose="020B0604020202020204" pitchFamily="34" charset="0"/>
              </a:defRPr>
            </a:lvl2pPr>
            <a:lvl3pPr marL="1143000" indent="-228600" defTabSz="958850">
              <a:spcBef>
                <a:spcPct val="20000"/>
              </a:spcBef>
              <a:buChar char="•"/>
              <a:defRPr sz="2500">
                <a:solidFill>
                  <a:schemeClr val="tx1"/>
                </a:solidFill>
                <a:latin typeface="Arial" panose="020B0604020202020204" pitchFamily="34" charset="0"/>
              </a:defRPr>
            </a:lvl3pPr>
            <a:lvl4pPr marL="1600200" indent="-228600" defTabSz="958850">
              <a:spcBef>
                <a:spcPct val="20000"/>
              </a:spcBef>
              <a:buChar char="–"/>
              <a:defRPr sz="2100">
                <a:solidFill>
                  <a:schemeClr val="tx1"/>
                </a:solidFill>
                <a:latin typeface="Arial" panose="020B0604020202020204" pitchFamily="34" charset="0"/>
              </a:defRPr>
            </a:lvl4pPr>
            <a:lvl5pPr marL="2057400" indent="-228600" defTabSz="958850">
              <a:spcBef>
                <a:spcPct val="20000"/>
              </a:spcBef>
              <a:buChar char="»"/>
              <a:defRPr sz="2100">
                <a:solidFill>
                  <a:schemeClr val="tx1"/>
                </a:solidFill>
                <a:latin typeface="Arial" panose="020B0604020202020204" pitchFamily="34" charset="0"/>
              </a:defRPr>
            </a:lvl5pPr>
            <a:lvl6pPr marL="25146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6pPr>
            <a:lvl7pPr marL="29718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7pPr>
            <a:lvl8pPr marL="34290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8pPr>
            <a:lvl9pPr marL="38862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9pPr>
          </a:lstStyle>
          <a:p>
            <a:pPr marL="0" indent="0" eaLnBrk="1" hangingPunct="1">
              <a:lnSpc>
                <a:spcPct val="90000"/>
              </a:lnSpc>
              <a:buClr>
                <a:srgbClr val="008CA7"/>
              </a:buClr>
              <a:buNone/>
            </a:pPr>
            <a:r>
              <a:rPr lang="en-US" altLang="en-US" sz="1800" b="1" i="1" dirty="0"/>
              <a:t>Content Contributors (not comprehensive)</a:t>
            </a:r>
          </a:p>
          <a:p>
            <a:pPr>
              <a:lnSpc>
                <a:spcPct val="90000"/>
              </a:lnSpc>
              <a:buClr>
                <a:srgbClr val="008CA7"/>
              </a:buClr>
              <a:buFont typeface="Arial" panose="020B0604020202020204" pitchFamily="34" charset="0"/>
              <a:buChar char="•"/>
            </a:pPr>
            <a:r>
              <a:rPr lang="en-US" altLang="en-US" sz="1800" dirty="0"/>
              <a:t>Port Houston</a:t>
            </a:r>
          </a:p>
          <a:p>
            <a:pPr eaLnBrk="1" hangingPunct="1">
              <a:lnSpc>
                <a:spcPct val="90000"/>
              </a:lnSpc>
              <a:buClr>
                <a:srgbClr val="008CA7"/>
              </a:buClr>
              <a:buFont typeface="Arial" panose="020B0604020202020204" pitchFamily="34" charset="0"/>
              <a:buChar char="•"/>
            </a:pPr>
            <a:r>
              <a:rPr lang="en-US" altLang="en-US" sz="1800" dirty="0"/>
              <a:t>Rice University / Baker Institute</a:t>
            </a:r>
          </a:p>
          <a:p>
            <a:pPr eaLnBrk="1" hangingPunct="1">
              <a:lnSpc>
                <a:spcPct val="90000"/>
              </a:lnSpc>
              <a:buClr>
                <a:srgbClr val="008CA7"/>
              </a:buClr>
              <a:buFont typeface="Arial" panose="020B0604020202020204" pitchFamily="34" charset="0"/>
              <a:buChar char="•"/>
            </a:pPr>
            <a:r>
              <a:rPr lang="en-US" altLang="en-US" sz="1800" dirty="0"/>
              <a:t>Center for Houston’s Future</a:t>
            </a:r>
          </a:p>
          <a:p>
            <a:pPr eaLnBrk="1" hangingPunct="1">
              <a:lnSpc>
                <a:spcPct val="90000"/>
              </a:lnSpc>
              <a:buClr>
                <a:srgbClr val="008CA7"/>
              </a:buClr>
              <a:buFont typeface="Arial" panose="020B0604020202020204" pitchFamily="34" charset="0"/>
              <a:buChar char="•"/>
            </a:pPr>
            <a:r>
              <a:rPr lang="en-US" altLang="en-US" sz="1800" dirty="0"/>
              <a:t>Linde</a:t>
            </a:r>
          </a:p>
          <a:p>
            <a:pPr eaLnBrk="1" hangingPunct="1">
              <a:lnSpc>
                <a:spcPct val="90000"/>
              </a:lnSpc>
              <a:buClr>
                <a:srgbClr val="008CA7"/>
              </a:buClr>
              <a:buFont typeface="Arial" panose="020B0604020202020204" pitchFamily="34" charset="0"/>
              <a:buChar char="•"/>
            </a:pPr>
            <a:r>
              <a:rPr lang="en-US" altLang="en-US" sz="1800" dirty="0"/>
              <a:t>Air Products</a:t>
            </a:r>
          </a:p>
          <a:p>
            <a:pPr>
              <a:lnSpc>
                <a:spcPct val="90000"/>
              </a:lnSpc>
              <a:buClr>
                <a:srgbClr val="008CA7"/>
              </a:buClr>
              <a:buFont typeface="Arial" panose="020B0604020202020204" pitchFamily="34" charset="0"/>
              <a:buChar char="•"/>
            </a:pPr>
            <a:r>
              <a:rPr lang="en-US" altLang="en-US" sz="1800" dirty="0"/>
              <a:t>Denbury Resources</a:t>
            </a:r>
          </a:p>
          <a:p>
            <a:pPr eaLnBrk="1" hangingPunct="1">
              <a:lnSpc>
                <a:spcPct val="90000"/>
              </a:lnSpc>
              <a:buClr>
                <a:srgbClr val="008CA7"/>
              </a:buClr>
              <a:buFont typeface="Arial" panose="020B0604020202020204" pitchFamily="34" charset="0"/>
              <a:buChar char="•"/>
            </a:pPr>
            <a:endParaRPr lang="en-US" altLang="en-US" sz="1800" dirty="0"/>
          </a:p>
        </p:txBody>
      </p:sp>
      <p:graphicFrame>
        <p:nvGraphicFramePr>
          <p:cNvPr id="3" name="Table 5">
            <a:extLst>
              <a:ext uri="{FF2B5EF4-FFF2-40B4-BE49-F238E27FC236}">
                <a16:creationId xmlns:a16="http://schemas.microsoft.com/office/drawing/2014/main" id="{37E3A35E-791E-41A8-BA8D-BADD9D1B1EDB}"/>
              </a:ext>
            </a:extLst>
          </p:cNvPr>
          <p:cNvGraphicFramePr>
            <a:graphicFrameLocks noGrp="1"/>
          </p:cNvGraphicFramePr>
          <p:nvPr>
            <p:extLst>
              <p:ext uri="{D42A27DB-BD31-4B8C-83A1-F6EECF244321}">
                <p14:modId xmlns:p14="http://schemas.microsoft.com/office/powerpoint/2010/main" val="2965210070"/>
              </p:ext>
            </p:extLst>
          </p:nvPr>
        </p:nvGraphicFramePr>
        <p:xfrm>
          <a:off x="4801587" y="1315720"/>
          <a:ext cx="6736838" cy="2113280"/>
        </p:xfrm>
        <a:graphic>
          <a:graphicData uri="http://schemas.openxmlformats.org/drawingml/2006/table">
            <a:tbl>
              <a:tblPr firstRow="1" bandRow="1">
                <a:tableStyleId>{5C22544A-7EE6-4342-B048-85BDC9FD1C3A}</a:tableStyleId>
              </a:tblPr>
              <a:tblGrid>
                <a:gridCol w="2194494">
                  <a:extLst>
                    <a:ext uri="{9D8B030D-6E8A-4147-A177-3AD203B41FA5}">
                      <a16:colId xmlns:a16="http://schemas.microsoft.com/office/drawing/2014/main" val="3146661046"/>
                    </a:ext>
                  </a:extLst>
                </a:gridCol>
                <a:gridCol w="4542344">
                  <a:extLst>
                    <a:ext uri="{9D8B030D-6E8A-4147-A177-3AD203B41FA5}">
                      <a16:colId xmlns:a16="http://schemas.microsoft.com/office/drawing/2014/main" val="2103678602"/>
                    </a:ext>
                  </a:extLst>
                </a:gridCol>
              </a:tblGrid>
              <a:tr h="370840">
                <a:tc>
                  <a:txBody>
                    <a:bodyPr/>
                    <a:lstStyle/>
                    <a:p>
                      <a:r>
                        <a:rPr lang="en-US" dirty="0"/>
                        <a:t>Co-Leads</a:t>
                      </a:r>
                    </a:p>
                  </a:txBody>
                  <a:tcPr/>
                </a:tc>
                <a:tc>
                  <a:txBody>
                    <a:bodyPr/>
                    <a:lstStyle/>
                    <a:p>
                      <a:pPr algn="ctr"/>
                      <a:r>
                        <a:rPr lang="en-US" dirty="0"/>
                        <a:t>Role</a:t>
                      </a:r>
                    </a:p>
                  </a:txBody>
                  <a:tcPr/>
                </a:tc>
                <a:extLst>
                  <a:ext uri="{0D108BD9-81ED-4DB2-BD59-A6C34878D82A}">
                    <a16:rowId xmlns:a16="http://schemas.microsoft.com/office/drawing/2014/main" val="802821634"/>
                  </a:ext>
                </a:extLst>
              </a:tr>
              <a:tr h="370840">
                <a:tc>
                  <a:txBody>
                    <a:bodyPr/>
                    <a:lstStyle/>
                    <a:p>
                      <a:r>
                        <a:rPr lang="en-US" sz="1800" dirty="0"/>
                        <a:t>Frontier Energy</a:t>
                      </a:r>
                    </a:p>
                  </a:txBody>
                  <a:tcPr/>
                </a:tc>
                <a:tc>
                  <a:txBody>
                    <a:bodyPr/>
                    <a:lstStyle/>
                    <a:p>
                      <a:r>
                        <a:rPr lang="en-US" sz="1200" dirty="0"/>
                        <a:t>Prime Applicant / Overall Project coordination</a:t>
                      </a:r>
                    </a:p>
                  </a:txBody>
                  <a:tcPr/>
                </a:tc>
                <a:extLst>
                  <a:ext uri="{0D108BD9-81ED-4DB2-BD59-A6C34878D82A}">
                    <a16:rowId xmlns:a16="http://schemas.microsoft.com/office/drawing/2014/main" val="2477631878"/>
                  </a:ext>
                </a:extLst>
              </a:tr>
              <a:tr h="370840">
                <a:tc>
                  <a:txBody>
                    <a:bodyPr/>
                    <a:lstStyle/>
                    <a:p>
                      <a:r>
                        <a:rPr lang="en-US" sz="1800" dirty="0"/>
                        <a:t>GTI</a:t>
                      </a:r>
                    </a:p>
                  </a:txBody>
                  <a:tcPr/>
                </a:tc>
                <a:tc>
                  <a:txBody>
                    <a:bodyPr/>
                    <a:lstStyle/>
                    <a:p>
                      <a:r>
                        <a:rPr lang="en-US" sz="1200" dirty="0"/>
                        <a:t>Site Design/build-out, Planning, Engineering, Safety, Techno-Economic Analysis, Study Co-Lead</a:t>
                      </a:r>
                    </a:p>
                  </a:txBody>
                  <a:tcPr/>
                </a:tc>
                <a:extLst>
                  <a:ext uri="{0D108BD9-81ED-4DB2-BD59-A6C34878D82A}">
                    <a16:rowId xmlns:a16="http://schemas.microsoft.com/office/drawing/2014/main" val="218265972"/>
                  </a:ext>
                </a:extLst>
              </a:tr>
              <a:tr h="370840">
                <a:tc>
                  <a:txBody>
                    <a:bodyPr/>
                    <a:lstStyle/>
                    <a:p>
                      <a:r>
                        <a:rPr lang="en-US" sz="1800" dirty="0"/>
                        <a:t>University of Texas, Center for </a:t>
                      </a:r>
                      <a:r>
                        <a:rPr lang="en-US" sz="1800" dirty="0" err="1"/>
                        <a:t>ElectroMechanics</a:t>
                      </a:r>
                      <a:endParaRPr lang="en-US" sz="1800" dirty="0"/>
                    </a:p>
                  </a:txBody>
                  <a:tcPr/>
                </a:tc>
                <a:tc>
                  <a:txBody>
                    <a:bodyPr/>
                    <a:lstStyle/>
                    <a:p>
                      <a:r>
                        <a:rPr lang="en-US" sz="1200" dirty="0"/>
                        <a:t>Site Host, Demonstration Operations, Modeling / Techno-Economic Analysis, Study Co-Lead</a:t>
                      </a:r>
                    </a:p>
                  </a:txBody>
                  <a:tcPr/>
                </a:tc>
                <a:extLst>
                  <a:ext uri="{0D108BD9-81ED-4DB2-BD59-A6C34878D82A}">
                    <a16:rowId xmlns:a16="http://schemas.microsoft.com/office/drawing/2014/main" val="1782055276"/>
                  </a:ext>
                </a:extLst>
              </a:tr>
            </a:tbl>
          </a:graphicData>
        </a:graphic>
      </p:graphicFrame>
    </p:spTree>
    <p:extLst>
      <p:ext uri="{BB962C8B-B14F-4D97-AF65-F5344CB8AC3E}">
        <p14:creationId xmlns:p14="http://schemas.microsoft.com/office/powerpoint/2010/main" val="4098825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908" y="-126898"/>
            <a:ext cx="11024092" cy="1143000"/>
          </a:xfrm>
        </p:spPr>
        <p:txBody>
          <a:bodyPr/>
          <a:lstStyle/>
          <a:p>
            <a:r>
              <a:rPr lang="en-US" sz="3200" dirty="0"/>
              <a:t>80-year History of Turning Raw Technology into Practical Energy Solutions</a:t>
            </a:r>
          </a:p>
        </p:txBody>
      </p:sp>
      <p:grpSp>
        <p:nvGrpSpPr>
          <p:cNvPr id="5" name="Group 4"/>
          <p:cNvGrpSpPr/>
          <p:nvPr/>
        </p:nvGrpSpPr>
        <p:grpSpPr>
          <a:xfrm>
            <a:off x="332756" y="1944348"/>
            <a:ext cx="8907439" cy="1828800"/>
            <a:chOff x="0" y="4387923"/>
            <a:chExt cx="8907439" cy="1828800"/>
          </a:xfrm>
        </p:grpSpPr>
        <p:pic>
          <p:nvPicPr>
            <p:cNvPr id="6" name="Picture 5" descr="ENERGY CHAIN 12-15-0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387923"/>
              <a:ext cx="8907439" cy="1828800"/>
            </a:xfrm>
            <a:prstGeom prst="rect">
              <a:avLst/>
            </a:prstGeom>
          </p:spPr>
        </p:pic>
        <p:grpSp>
          <p:nvGrpSpPr>
            <p:cNvPr id="7" name="Group 6"/>
            <p:cNvGrpSpPr/>
            <p:nvPr/>
          </p:nvGrpSpPr>
          <p:grpSpPr>
            <a:xfrm>
              <a:off x="94436" y="4505245"/>
              <a:ext cx="8713082" cy="457200"/>
              <a:chOff x="94436" y="4505245"/>
              <a:chExt cx="8713082" cy="457200"/>
            </a:xfrm>
          </p:grpSpPr>
          <p:sp>
            <p:nvSpPr>
              <p:cNvPr id="8" name="Rectangle 7"/>
              <p:cNvSpPr/>
              <p:nvPr/>
            </p:nvSpPr>
            <p:spPr>
              <a:xfrm>
                <a:off x="94436" y="4505245"/>
                <a:ext cx="2194560" cy="4572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SUPPLY</a:t>
                </a:r>
              </a:p>
            </p:txBody>
          </p:sp>
          <p:sp>
            <p:nvSpPr>
              <p:cNvPr id="9" name="Rectangle 8"/>
              <p:cNvSpPr/>
              <p:nvPr/>
            </p:nvSpPr>
            <p:spPr>
              <a:xfrm>
                <a:off x="2278328" y="4505245"/>
                <a:ext cx="2194560" cy="4572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CONVERSION</a:t>
                </a:r>
              </a:p>
            </p:txBody>
          </p:sp>
          <p:sp>
            <p:nvSpPr>
              <p:cNvPr id="10" name="Rectangle 9"/>
              <p:cNvSpPr/>
              <p:nvPr/>
            </p:nvSpPr>
            <p:spPr>
              <a:xfrm>
                <a:off x="4456126" y="4505245"/>
                <a:ext cx="2194560" cy="4572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DELIVERY</a:t>
                </a:r>
              </a:p>
            </p:txBody>
          </p:sp>
          <p:sp>
            <p:nvSpPr>
              <p:cNvPr id="11" name="Rectangle 10"/>
              <p:cNvSpPr/>
              <p:nvPr/>
            </p:nvSpPr>
            <p:spPr>
              <a:xfrm>
                <a:off x="6612958" y="4505245"/>
                <a:ext cx="2194560" cy="4572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UTILIZATION</a:t>
                </a:r>
              </a:p>
            </p:txBody>
          </p:sp>
          <p:sp>
            <p:nvSpPr>
              <p:cNvPr id="12" name="Isosceles Triangle 11"/>
              <p:cNvSpPr/>
              <p:nvPr/>
            </p:nvSpPr>
            <p:spPr>
              <a:xfrm rot="5400000">
                <a:off x="2203381" y="4648358"/>
                <a:ext cx="198329" cy="170974"/>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Isosceles Triangle 12"/>
              <p:cNvSpPr/>
              <p:nvPr/>
            </p:nvSpPr>
            <p:spPr>
              <a:xfrm rot="5400000">
                <a:off x="4385243" y="4648358"/>
                <a:ext cx="198329" cy="170974"/>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p:cNvSpPr/>
              <p:nvPr/>
            </p:nvSpPr>
            <p:spPr>
              <a:xfrm rot="5400000">
                <a:off x="6554915" y="4648358"/>
                <a:ext cx="198329" cy="170974"/>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5" name="TextBox 14"/>
          <p:cNvSpPr txBox="1"/>
          <p:nvPr/>
        </p:nvSpPr>
        <p:spPr>
          <a:xfrm>
            <a:off x="436904" y="1658624"/>
            <a:ext cx="8699191" cy="400110"/>
          </a:xfrm>
          <a:prstGeom prst="rect">
            <a:avLst/>
          </a:prstGeom>
          <a:solidFill>
            <a:schemeClr val="accent1"/>
          </a:solidFill>
        </p:spPr>
        <p:txBody>
          <a:bodyPr wrap="square" rtlCol="0">
            <a:spAutoFit/>
          </a:bodyPr>
          <a:lstStyle/>
          <a:p>
            <a:pPr algn="ctr">
              <a:spcBef>
                <a:spcPts val="300"/>
              </a:spcBef>
              <a:spcAft>
                <a:spcPts val="300"/>
              </a:spcAft>
              <a:defRPr/>
            </a:pPr>
            <a:r>
              <a:rPr lang="en-US" sz="2000" b="1" dirty="0">
                <a:solidFill>
                  <a:schemeClr val="bg1"/>
                </a:solidFill>
                <a:latin typeface="Arial" panose="020B0604020202020204" pitchFamily="34" charset="0"/>
                <a:cs typeface="Arial" panose="020B0604020202020204" pitchFamily="34" charset="0"/>
              </a:rPr>
              <a:t>FOR A BETTER ECONOMY AND A BETTER ENVIRONMENT</a:t>
            </a:r>
          </a:p>
        </p:txBody>
      </p:sp>
      <p:grpSp>
        <p:nvGrpSpPr>
          <p:cNvPr id="16" name="Group 15"/>
          <p:cNvGrpSpPr/>
          <p:nvPr/>
        </p:nvGrpSpPr>
        <p:grpSpPr>
          <a:xfrm>
            <a:off x="9113196" y="3760163"/>
            <a:ext cx="2787121" cy="2058425"/>
            <a:chOff x="134754" y="3357218"/>
            <a:chExt cx="4399539" cy="3249276"/>
          </a:xfrm>
        </p:grpSpPr>
        <p:pic>
          <p:nvPicPr>
            <p:cNvPr id="17" name="Picture 3" descr="U:\GTI Headquaters images 10.31\GTI exterior aerials 7-09\best\-IMG_0053 fueling-fftf emphasis.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45173" y="3357218"/>
              <a:ext cx="4389120" cy="1790096"/>
            </a:xfrm>
            <a:prstGeom prst="rect">
              <a:avLst/>
            </a:prstGeom>
            <a:noFill/>
          </p:spPr>
        </p:pic>
        <p:sp>
          <p:nvSpPr>
            <p:cNvPr id="18" name="TextBox 17"/>
            <p:cNvSpPr txBox="1"/>
            <p:nvPr/>
          </p:nvSpPr>
          <p:spPr>
            <a:xfrm>
              <a:off x="134754" y="5148994"/>
              <a:ext cx="4389121" cy="1457500"/>
            </a:xfrm>
            <a:prstGeom prst="rect">
              <a:avLst/>
            </a:prstGeom>
            <a:solidFill>
              <a:schemeClr val="tx2"/>
            </a:solidFill>
          </p:spPr>
          <p:txBody>
            <a:bodyPr wrap="square" rtlCol="0">
              <a:spAutoFit/>
            </a:bodyPr>
            <a:lstStyle/>
            <a:p>
              <a:pPr algn="ctr"/>
              <a:r>
                <a:rPr lang="en-US" b="1" spc="-20" dirty="0">
                  <a:solidFill>
                    <a:schemeClr val="bg1"/>
                  </a:solidFill>
                  <a:latin typeface="Arial" panose="020B0604020202020204" pitchFamily="34" charset="0"/>
                  <a:cs typeface="Arial" panose="020B0604020202020204" pitchFamily="34" charset="0"/>
                </a:rPr>
                <a:t>World-class piloting facilities headquartered in Chicago area</a:t>
              </a:r>
            </a:p>
          </p:txBody>
        </p:sp>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756" y="4395371"/>
            <a:ext cx="6118148" cy="1265043"/>
          </a:xfrm>
          <a:prstGeom prst="rect">
            <a:avLst/>
          </a:prstGeom>
        </p:spPr>
      </p:pic>
      <p:grpSp>
        <p:nvGrpSpPr>
          <p:cNvPr id="19" name="Group 18">
            <a:extLst>
              <a:ext uri="{FF2B5EF4-FFF2-40B4-BE49-F238E27FC236}">
                <a16:creationId xmlns:a16="http://schemas.microsoft.com/office/drawing/2014/main" id="{231C6897-92A0-4B06-B0AA-C125859AA4C4}"/>
              </a:ext>
            </a:extLst>
          </p:cNvPr>
          <p:cNvGrpSpPr/>
          <p:nvPr/>
        </p:nvGrpSpPr>
        <p:grpSpPr>
          <a:xfrm>
            <a:off x="6635043" y="4415670"/>
            <a:ext cx="2200732" cy="1044694"/>
            <a:chOff x="6635043" y="4478016"/>
            <a:chExt cx="2200732" cy="1044694"/>
          </a:xfrm>
        </p:grpSpPr>
        <p:pic>
          <p:nvPicPr>
            <p:cNvPr id="20" name="Graphic 19">
              <a:extLst>
                <a:ext uri="{FF2B5EF4-FFF2-40B4-BE49-F238E27FC236}">
                  <a16:creationId xmlns:a16="http://schemas.microsoft.com/office/drawing/2014/main" id="{E63D9A26-BB84-46D7-97F4-7DFA3231E7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34366" y="4478016"/>
              <a:ext cx="801409" cy="1044694"/>
            </a:xfrm>
            <a:prstGeom prst="rect">
              <a:avLst/>
            </a:prstGeom>
          </p:spPr>
        </p:pic>
        <p:pic>
          <p:nvPicPr>
            <p:cNvPr id="22" name="Graphic 21">
              <a:extLst>
                <a:ext uri="{FF2B5EF4-FFF2-40B4-BE49-F238E27FC236}">
                  <a16:creationId xmlns:a16="http://schemas.microsoft.com/office/drawing/2014/main" id="{7B912A59-E60E-4822-8C11-D7798683491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35043" y="4686038"/>
              <a:ext cx="1280362" cy="836672"/>
            </a:xfrm>
            <a:prstGeom prst="rect">
              <a:avLst/>
            </a:prstGeom>
          </p:spPr>
        </p:pic>
      </p:grpSp>
      <p:pic>
        <p:nvPicPr>
          <p:cNvPr id="23" name="Picture 22">
            <a:extLst>
              <a:ext uri="{FF2B5EF4-FFF2-40B4-BE49-F238E27FC236}">
                <a16:creationId xmlns:a16="http://schemas.microsoft.com/office/drawing/2014/main" id="{C399429E-3D85-4F8D-8D0D-1EEAC24E2897}"/>
              </a:ext>
            </a:extLst>
          </p:cNvPr>
          <p:cNvPicPr>
            <a:picLocks noChangeAspect="1"/>
          </p:cNvPicPr>
          <p:nvPr/>
        </p:nvPicPr>
        <p:blipFill>
          <a:blip r:embed="rId10"/>
          <a:stretch>
            <a:fillRect/>
          </a:stretch>
        </p:blipFill>
        <p:spPr>
          <a:xfrm>
            <a:off x="9249907" y="1777235"/>
            <a:ext cx="2661879" cy="1762755"/>
          </a:xfrm>
          <a:prstGeom prst="rect">
            <a:avLst/>
          </a:prstGeom>
        </p:spPr>
      </p:pic>
      <p:sp>
        <p:nvSpPr>
          <p:cNvPr id="4" name="TextBox 3">
            <a:extLst>
              <a:ext uri="{FF2B5EF4-FFF2-40B4-BE49-F238E27FC236}">
                <a16:creationId xmlns:a16="http://schemas.microsoft.com/office/drawing/2014/main" id="{E39FD81A-FF48-4268-A5F2-3E672E4C2AB3}"/>
              </a:ext>
            </a:extLst>
          </p:cNvPr>
          <p:cNvSpPr txBox="1"/>
          <p:nvPr/>
        </p:nvSpPr>
        <p:spPr>
          <a:xfrm>
            <a:off x="2327564" y="5818588"/>
            <a:ext cx="3002972" cy="369332"/>
          </a:xfrm>
          <a:prstGeom prst="rect">
            <a:avLst/>
          </a:prstGeom>
          <a:noFill/>
        </p:spPr>
        <p:txBody>
          <a:bodyPr wrap="square" rtlCol="0">
            <a:spAutoFit/>
          </a:bodyPr>
          <a:lstStyle/>
          <a:p>
            <a:r>
              <a:rPr lang="en-US" dirty="0"/>
              <a:t>www.gti.energy</a:t>
            </a:r>
          </a:p>
        </p:txBody>
      </p:sp>
    </p:spTree>
    <p:extLst>
      <p:ext uri="{BB962C8B-B14F-4D97-AF65-F5344CB8AC3E}">
        <p14:creationId xmlns:p14="http://schemas.microsoft.com/office/powerpoint/2010/main" val="1145142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F3F90B-ADF0-40DB-AFDB-C68F4CC10714}"/>
              </a:ext>
            </a:extLst>
          </p:cNvPr>
          <p:cNvSpPr>
            <a:spLocks noGrp="1"/>
          </p:cNvSpPr>
          <p:nvPr>
            <p:ph type="sldNum" sz="quarter" idx="12"/>
          </p:nvPr>
        </p:nvSpPr>
        <p:spPr>
          <a:xfrm>
            <a:off x="10938076" y="6391074"/>
            <a:ext cx="554620" cy="365125"/>
          </a:xfrm>
          <a:prstGeom prst="rect">
            <a:avLst/>
          </a:prstGeom>
        </p:spPr>
        <p:txBody>
          <a:bodyPr vert="horz" lIns="91440" tIns="45720" rIns="91440" bIns="45720" rtlCol="0" anchor="t"/>
          <a:lstStyle>
            <a:defPPr>
              <a:defRPr lang="en-US"/>
            </a:defPPr>
            <a:lvl1pPr marL="0" algn="r" defTabSz="914400" rtl="0" eaLnBrk="1" latinLnBrk="0" hangingPunct="1">
              <a:defRPr sz="14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0D9DA9-5B82-4194-9CC5-617E737A7C31}" type="slidenum">
              <a:rPr lang="en-US" smtClean="0"/>
              <a:pPr/>
              <a:t>20</a:t>
            </a:fld>
            <a:endParaRPr lang="en-US"/>
          </a:p>
        </p:txBody>
      </p:sp>
      <p:pic>
        <p:nvPicPr>
          <p:cNvPr id="3" name="Content Placeholder 3">
            <a:extLst>
              <a:ext uri="{FF2B5EF4-FFF2-40B4-BE49-F238E27FC236}">
                <a16:creationId xmlns:a16="http://schemas.microsoft.com/office/drawing/2014/main" id="{77DA085F-5F7F-46DC-94D1-B3A19229B9D5}"/>
              </a:ext>
            </a:extLst>
          </p:cNvPr>
          <p:cNvPicPr>
            <a:picLocks noGrp="1" noChangeAspect="1"/>
          </p:cNvPicPr>
          <p:nvPr/>
        </p:nvPicPr>
        <p:blipFill rotWithShape="1">
          <a:blip r:embed="rId2">
            <a:extLst>
              <a:ext uri="{28A0092B-C50C-407E-A947-70E740481C1C}">
                <a14:useLocalDpi xmlns:a14="http://schemas.microsoft.com/office/drawing/2010/main" val="0"/>
              </a:ext>
            </a:extLst>
          </a:blip>
          <a:srcRect l="18359" r="9602" b="16735"/>
          <a:stretch/>
        </p:blipFill>
        <p:spPr bwMode="auto">
          <a:xfrm>
            <a:off x="596446" y="1524000"/>
            <a:ext cx="8107702" cy="4483026"/>
          </a:xfrm>
          <a:prstGeom prst="rect">
            <a:avLst/>
          </a:prstGeom>
          <a:noFill/>
          <a:ln>
            <a:noFill/>
          </a:ln>
        </p:spPr>
      </p:pic>
      <p:pic>
        <p:nvPicPr>
          <p:cNvPr id="4" name="Picture 3">
            <a:extLst>
              <a:ext uri="{FF2B5EF4-FFF2-40B4-BE49-F238E27FC236}">
                <a16:creationId xmlns:a16="http://schemas.microsoft.com/office/drawing/2014/main" id="{AC580732-CC1E-4ED7-8A58-5406EE32DB8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0745" y="233182"/>
            <a:ext cx="4107148" cy="2581636"/>
          </a:xfrm>
          <a:prstGeom prst="rect">
            <a:avLst/>
          </a:prstGeom>
          <a:noFill/>
          <a:ln w="38100">
            <a:solidFill>
              <a:srgbClr val="FF0000"/>
            </a:solidFill>
          </a:ln>
        </p:spPr>
      </p:pic>
      <p:sp>
        <p:nvSpPr>
          <p:cNvPr id="5" name="Title 1">
            <a:extLst>
              <a:ext uri="{FF2B5EF4-FFF2-40B4-BE49-F238E27FC236}">
                <a16:creationId xmlns:a16="http://schemas.microsoft.com/office/drawing/2014/main" id="{824DF4D7-EC81-400D-A07F-E29BCE2EFCE5}"/>
              </a:ext>
            </a:extLst>
          </p:cNvPr>
          <p:cNvSpPr txBox="1">
            <a:spLocks/>
          </p:cNvSpPr>
          <p:nvPr/>
        </p:nvSpPr>
        <p:spPr>
          <a:xfrm>
            <a:off x="-18327" y="233182"/>
            <a:ext cx="10956403" cy="919664"/>
          </a:xfrm>
          <a:prstGeom prst="rect">
            <a:avLst/>
          </a:prstGeom>
        </p:spPr>
        <p:txBody>
          <a:bodyPr/>
          <a:lstStyle>
            <a:lvl1pPr algn="l" defTabSz="914400" rtl="0" eaLnBrk="1" latinLnBrk="0" hangingPunct="1">
              <a:lnSpc>
                <a:spcPts val="4600"/>
              </a:lnSpc>
              <a:spcBef>
                <a:spcPct val="0"/>
              </a:spcBef>
              <a:buNone/>
              <a:defRPr sz="4400" kern="1200">
                <a:solidFill>
                  <a:srgbClr val="008CA7"/>
                </a:solidFill>
                <a:latin typeface="Franklin Gothic Medium" panose="020B0603020102020204" pitchFamily="34" charset="0"/>
                <a:ea typeface="+mj-ea"/>
                <a:cs typeface="+mj-cs"/>
              </a:defRPr>
            </a:lvl1pPr>
          </a:lstStyle>
          <a:p>
            <a:r>
              <a:rPr lang="en-US" b="1" dirty="0">
                <a:latin typeface="Trebuchet MS" panose="020B0603020202020204" pitchFamily="34" charset="0"/>
              </a:rPr>
              <a:t>Project demonstration site</a:t>
            </a:r>
          </a:p>
        </p:txBody>
      </p:sp>
      <p:pic>
        <p:nvPicPr>
          <p:cNvPr id="6" name="Picture 13" descr="Austin Map">
            <a:extLst>
              <a:ext uri="{FF2B5EF4-FFF2-40B4-BE49-F238E27FC236}">
                <a16:creationId xmlns:a16="http://schemas.microsoft.com/office/drawing/2014/main" id="{55D7F924-7E79-43B5-A541-9A7C574ABF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9921" y="3022714"/>
            <a:ext cx="2907972" cy="324138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AutoShape 14">
            <a:extLst>
              <a:ext uri="{FF2B5EF4-FFF2-40B4-BE49-F238E27FC236}">
                <a16:creationId xmlns:a16="http://schemas.microsoft.com/office/drawing/2014/main" id="{4D21BFED-8EB6-41A2-9164-8040883B0D8C}"/>
              </a:ext>
            </a:extLst>
          </p:cNvPr>
          <p:cNvSpPr>
            <a:spLocks noChangeArrowheads="1"/>
          </p:cNvSpPr>
          <p:nvPr/>
        </p:nvSpPr>
        <p:spPr bwMode="auto">
          <a:xfrm>
            <a:off x="10358438" y="4064000"/>
            <a:ext cx="114300" cy="103188"/>
          </a:xfrm>
          <a:prstGeom prst="star5">
            <a:avLst>
              <a:gd name="adj" fmla="val 19098"/>
              <a:gd name="hf" fmla="val 105146"/>
              <a:gd name="vf" fmla="val 110557"/>
            </a:avLst>
          </a:prstGeom>
          <a:solidFill>
            <a:srgbClr val="FF6600"/>
          </a:solidFill>
          <a:ln w="9525">
            <a:noFill/>
            <a:miter lim="800000"/>
            <a:headEnd/>
            <a:tailEnd/>
          </a:ln>
          <a:effectLst/>
        </p:spPr>
        <p:txBody>
          <a:bodyPr wrap="square" anchor="ctr">
            <a:spAutoFit/>
          </a:bodyPr>
          <a:lstStyle/>
          <a:p>
            <a:pPr>
              <a:defRPr/>
            </a:pPr>
            <a:endParaRPr lang="en-US">
              <a:latin typeface="Arial" charset="0"/>
              <a:cs typeface="Arial" charset="0"/>
            </a:endParaRPr>
          </a:p>
        </p:txBody>
      </p:sp>
    </p:spTree>
    <p:extLst>
      <p:ext uri="{BB962C8B-B14F-4D97-AF65-F5344CB8AC3E}">
        <p14:creationId xmlns:p14="http://schemas.microsoft.com/office/powerpoint/2010/main" val="4223533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2C7671-684F-4E30-86F3-D9B4245C7CBB}"/>
              </a:ext>
            </a:extLst>
          </p:cNvPr>
          <p:cNvSpPr>
            <a:spLocks noGrp="1"/>
          </p:cNvSpPr>
          <p:nvPr>
            <p:ph type="sldNum" sz="quarter" idx="12"/>
          </p:nvPr>
        </p:nvSpPr>
        <p:spPr>
          <a:xfrm>
            <a:off x="10938076" y="6391074"/>
            <a:ext cx="554620" cy="365125"/>
          </a:xfrm>
          <a:prstGeom prst="rect">
            <a:avLst/>
          </a:prstGeom>
        </p:spPr>
        <p:txBody>
          <a:bodyPr vert="horz" lIns="91440" tIns="45720" rIns="91440" bIns="45720" rtlCol="0" anchor="t"/>
          <a:lstStyle>
            <a:defPPr>
              <a:defRPr lang="en-US"/>
            </a:defPPr>
            <a:lvl1pPr marL="0" algn="r" defTabSz="914400" rtl="0" eaLnBrk="1" latinLnBrk="0" hangingPunct="1">
              <a:defRPr sz="14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0D9DA9-5B82-4194-9CC5-617E737A7C31}" type="slidenum">
              <a:rPr lang="en-US" smtClean="0"/>
              <a:pPr/>
              <a:t>21</a:t>
            </a:fld>
            <a:endParaRPr lang="en-US"/>
          </a:p>
        </p:txBody>
      </p:sp>
      <p:sp>
        <p:nvSpPr>
          <p:cNvPr id="3" name="Title 1">
            <a:extLst>
              <a:ext uri="{FF2B5EF4-FFF2-40B4-BE49-F238E27FC236}">
                <a16:creationId xmlns:a16="http://schemas.microsoft.com/office/drawing/2014/main" id="{62F06B6D-9B67-4707-B130-6D85B1E38B3A}"/>
              </a:ext>
            </a:extLst>
          </p:cNvPr>
          <p:cNvSpPr txBox="1">
            <a:spLocks/>
          </p:cNvSpPr>
          <p:nvPr/>
        </p:nvSpPr>
        <p:spPr>
          <a:xfrm>
            <a:off x="514107" y="441078"/>
            <a:ext cx="10956403" cy="919664"/>
          </a:xfrm>
          <a:prstGeom prst="rect">
            <a:avLst/>
          </a:prstGeom>
        </p:spPr>
        <p:txBody>
          <a:bodyPr/>
          <a:lstStyle>
            <a:lvl1pPr algn="l" defTabSz="914400" rtl="0" eaLnBrk="1" latinLnBrk="0" hangingPunct="1">
              <a:lnSpc>
                <a:spcPts val="4600"/>
              </a:lnSpc>
              <a:spcBef>
                <a:spcPct val="0"/>
              </a:spcBef>
              <a:buNone/>
              <a:defRPr sz="4400" kern="1200">
                <a:solidFill>
                  <a:srgbClr val="008CA7"/>
                </a:solidFill>
                <a:latin typeface="Franklin Gothic Medium" panose="020B0603020102020204" pitchFamily="34" charset="0"/>
                <a:ea typeface="+mj-ea"/>
                <a:cs typeface="+mj-cs"/>
              </a:defRPr>
            </a:lvl1pPr>
          </a:lstStyle>
          <a:p>
            <a:r>
              <a:rPr lang="en-US" b="1" dirty="0">
                <a:latin typeface="Trebuchet MS" panose="020B0603020202020204" pitchFamily="34" charset="0"/>
              </a:rPr>
              <a:t>Preliminary site layout</a:t>
            </a:r>
          </a:p>
        </p:txBody>
      </p:sp>
      <p:pic>
        <p:nvPicPr>
          <p:cNvPr id="4" name="Content Placeholder 4">
            <a:extLst>
              <a:ext uri="{FF2B5EF4-FFF2-40B4-BE49-F238E27FC236}">
                <a16:creationId xmlns:a16="http://schemas.microsoft.com/office/drawing/2014/main" id="{D601DB31-AE10-483C-8F93-E20F72E3CBBF}"/>
              </a:ext>
            </a:extLst>
          </p:cNvPr>
          <p:cNvPicPr>
            <a:picLocks noGrp="1" noChangeAspect="1"/>
          </p:cNvPicPr>
          <p:nvPr/>
        </p:nvPicPr>
        <p:blipFill rotWithShape="1">
          <a:blip r:embed="rId2"/>
          <a:srcRect l="10762" t="7130" r="1351" b="24137"/>
          <a:stretch/>
        </p:blipFill>
        <p:spPr>
          <a:xfrm>
            <a:off x="2140383" y="1168400"/>
            <a:ext cx="9352314" cy="4730691"/>
          </a:xfrm>
          <a:prstGeom prst="rect">
            <a:avLst/>
          </a:prstGeom>
        </p:spPr>
      </p:pic>
      <p:sp>
        <p:nvSpPr>
          <p:cNvPr id="5" name="TextBox 16">
            <a:extLst>
              <a:ext uri="{FF2B5EF4-FFF2-40B4-BE49-F238E27FC236}">
                <a16:creationId xmlns:a16="http://schemas.microsoft.com/office/drawing/2014/main" id="{E779804E-CA22-497E-831C-BB558536679F}"/>
              </a:ext>
            </a:extLst>
          </p:cNvPr>
          <p:cNvSpPr txBox="1"/>
          <p:nvPr/>
        </p:nvSpPr>
        <p:spPr>
          <a:xfrm>
            <a:off x="699303" y="2495603"/>
            <a:ext cx="2046514" cy="1477328"/>
          </a:xfrm>
          <a:prstGeom prst="rect">
            <a:avLst/>
          </a:prstGeom>
          <a:solidFill>
            <a:schemeClr val="bg1"/>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Finalizing utility requirements and locations prior to handing off to UT facilities engineers</a:t>
            </a:r>
          </a:p>
        </p:txBody>
      </p:sp>
      <p:grpSp>
        <p:nvGrpSpPr>
          <p:cNvPr id="12" name="Group 11">
            <a:extLst>
              <a:ext uri="{FF2B5EF4-FFF2-40B4-BE49-F238E27FC236}">
                <a16:creationId xmlns:a16="http://schemas.microsoft.com/office/drawing/2014/main" id="{D3533F95-AF20-49A7-A2B7-915C0974F21C}"/>
              </a:ext>
            </a:extLst>
          </p:cNvPr>
          <p:cNvGrpSpPr/>
          <p:nvPr/>
        </p:nvGrpSpPr>
        <p:grpSpPr>
          <a:xfrm>
            <a:off x="5355447" y="4969247"/>
            <a:ext cx="5859939" cy="720353"/>
            <a:chOff x="5418290" y="5696569"/>
            <a:chExt cx="5859939" cy="720353"/>
          </a:xfrm>
        </p:grpSpPr>
        <p:sp>
          <p:nvSpPr>
            <p:cNvPr id="6" name="TextBox 5">
              <a:extLst>
                <a:ext uri="{FF2B5EF4-FFF2-40B4-BE49-F238E27FC236}">
                  <a16:creationId xmlns:a16="http://schemas.microsoft.com/office/drawing/2014/main" id="{5A1D825E-0892-4D58-93DE-4FAC6CC759DB}"/>
                </a:ext>
              </a:extLst>
            </p:cNvPr>
            <p:cNvSpPr txBox="1"/>
            <p:nvPr/>
          </p:nvSpPr>
          <p:spPr>
            <a:xfrm>
              <a:off x="9169382" y="5770591"/>
              <a:ext cx="2108847" cy="646331"/>
            </a:xfrm>
            <a:prstGeom prst="rect">
              <a:avLst/>
            </a:prstGeom>
            <a:solidFill>
              <a:schemeClr val="bg1"/>
            </a:solidFill>
            <a:ln>
              <a:solidFill>
                <a:srgbClr val="FF0000"/>
              </a:solidFill>
            </a:ln>
          </p:spPr>
          <p:txBody>
            <a:bodyPr wrap="none" rtlCol="0">
              <a:spAutoFit/>
            </a:bodyPr>
            <a:lstStyle/>
            <a:p>
              <a:r>
                <a:rPr lang="en-US" dirty="0">
                  <a:solidFill>
                    <a:srgbClr val="FF0000"/>
                  </a:solidFill>
                </a:rPr>
                <a:t>Electrical Equipment</a:t>
              </a:r>
            </a:p>
            <a:p>
              <a:r>
                <a:rPr lang="en-US" dirty="0">
                  <a:solidFill>
                    <a:srgbClr val="FF0000"/>
                  </a:solidFill>
                </a:rPr>
                <a:t>Non-hazard zone</a:t>
              </a:r>
            </a:p>
          </p:txBody>
        </p:sp>
        <p:cxnSp>
          <p:nvCxnSpPr>
            <p:cNvPr id="7" name="Straight Connector 6">
              <a:extLst>
                <a:ext uri="{FF2B5EF4-FFF2-40B4-BE49-F238E27FC236}">
                  <a16:creationId xmlns:a16="http://schemas.microsoft.com/office/drawing/2014/main" id="{3D8B48DF-007F-4379-B0E0-18CD38E19280}"/>
                </a:ext>
              </a:extLst>
            </p:cNvPr>
            <p:cNvCxnSpPr/>
            <p:nvPr/>
          </p:nvCxnSpPr>
          <p:spPr>
            <a:xfrm>
              <a:off x="8764451" y="5700921"/>
              <a:ext cx="8709" cy="7053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497E1B1-5E99-4706-8C66-12F2DD645E9D}"/>
                </a:ext>
              </a:extLst>
            </p:cNvPr>
            <p:cNvCxnSpPr/>
            <p:nvPr/>
          </p:nvCxnSpPr>
          <p:spPr>
            <a:xfrm>
              <a:off x="8773160" y="6093756"/>
              <a:ext cx="39622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D082692-A4B5-4281-AD8E-BD30C98EC718}"/>
                </a:ext>
              </a:extLst>
            </p:cNvPr>
            <p:cNvCxnSpPr/>
            <p:nvPr/>
          </p:nvCxnSpPr>
          <p:spPr>
            <a:xfrm>
              <a:off x="7985030" y="5696569"/>
              <a:ext cx="8709" cy="70539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4A49D0A-B086-4DAD-875C-17053232F9E8}"/>
                </a:ext>
              </a:extLst>
            </p:cNvPr>
            <p:cNvCxnSpPr/>
            <p:nvPr/>
          </p:nvCxnSpPr>
          <p:spPr>
            <a:xfrm flipH="1">
              <a:off x="7588794" y="6089404"/>
              <a:ext cx="404945" cy="435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E451A86-528C-40EC-BA79-68E46C35C05C}"/>
                </a:ext>
              </a:extLst>
            </p:cNvPr>
            <p:cNvSpPr txBox="1"/>
            <p:nvPr/>
          </p:nvSpPr>
          <p:spPr>
            <a:xfrm>
              <a:off x="5418290" y="5726100"/>
              <a:ext cx="2171364" cy="646331"/>
            </a:xfrm>
            <a:prstGeom prst="rect">
              <a:avLst/>
            </a:prstGeom>
            <a:solidFill>
              <a:schemeClr val="bg1"/>
            </a:solidFill>
            <a:ln>
              <a:solidFill>
                <a:srgbClr val="00B050"/>
              </a:solidFill>
            </a:ln>
          </p:spPr>
          <p:txBody>
            <a:bodyPr wrap="none" rtlCol="0">
              <a:spAutoFit/>
            </a:bodyPr>
            <a:lstStyle/>
            <a:p>
              <a:pPr algn="r"/>
              <a:r>
                <a:rPr lang="en-US" dirty="0">
                  <a:solidFill>
                    <a:srgbClr val="00B050"/>
                  </a:solidFill>
                </a:rPr>
                <a:t>Hydrogen Equipment</a:t>
              </a:r>
            </a:p>
            <a:p>
              <a:pPr algn="r"/>
              <a:r>
                <a:rPr lang="en-US" dirty="0">
                  <a:solidFill>
                    <a:srgbClr val="00B050"/>
                  </a:solidFill>
                </a:rPr>
                <a:t>Hazard zone</a:t>
              </a:r>
            </a:p>
          </p:txBody>
        </p:sp>
      </p:grpSp>
    </p:spTree>
    <p:extLst>
      <p:ext uri="{BB962C8B-B14F-4D97-AF65-F5344CB8AC3E}">
        <p14:creationId xmlns:p14="http://schemas.microsoft.com/office/powerpoint/2010/main" val="2129100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43C920-7752-4AB7-BDE8-467AD7B8F044}"/>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76732" y="1478697"/>
            <a:ext cx="4782472" cy="4831776"/>
          </a:xfrm>
          <a:prstGeom prst="rect">
            <a:avLst/>
          </a:prstGeom>
        </p:spPr>
      </p:pic>
      <p:sp>
        <p:nvSpPr>
          <p:cNvPr id="4" name="Title 1">
            <a:extLst>
              <a:ext uri="{FF2B5EF4-FFF2-40B4-BE49-F238E27FC236}">
                <a16:creationId xmlns:a16="http://schemas.microsoft.com/office/drawing/2014/main" id="{D041BF42-ACF1-44AC-B798-E9385049334C}"/>
              </a:ext>
            </a:extLst>
          </p:cNvPr>
          <p:cNvSpPr txBox="1">
            <a:spLocks/>
          </p:cNvSpPr>
          <p:nvPr/>
        </p:nvSpPr>
        <p:spPr>
          <a:xfrm>
            <a:off x="553400" y="348582"/>
            <a:ext cx="10956403" cy="919664"/>
          </a:xfrm>
          <a:prstGeom prst="rect">
            <a:avLst/>
          </a:prstGeom>
        </p:spPr>
        <p:txBody>
          <a:bodyPr/>
          <a:lstStyle>
            <a:lvl1pPr algn="l" defTabSz="914400" rtl="0" eaLnBrk="1" latinLnBrk="0" hangingPunct="1">
              <a:lnSpc>
                <a:spcPts val="4600"/>
              </a:lnSpc>
              <a:spcBef>
                <a:spcPct val="0"/>
              </a:spcBef>
              <a:buNone/>
              <a:defRPr sz="4400" kern="1200">
                <a:solidFill>
                  <a:srgbClr val="008CA7"/>
                </a:solidFill>
                <a:latin typeface="Franklin Gothic Medium" panose="020B0603020102020204" pitchFamily="34" charset="0"/>
                <a:ea typeface="+mj-ea"/>
                <a:cs typeface="+mj-cs"/>
              </a:defRPr>
            </a:lvl1pPr>
          </a:lstStyle>
          <a:p>
            <a:r>
              <a:rPr lang="en-US" b="1" dirty="0">
                <a:latin typeface="Trebuchet MS" panose="020B0603020202020204" pitchFamily="34" charset="0"/>
              </a:rPr>
              <a:t>H2@Scale in TX Supplemental Projects</a:t>
            </a:r>
          </a:p>
        </p:txBody>
      </p:sp>
      <p:sp>
        <p:nvSpPr>
          <p:cNvPr id="5" name="Oval 4">
            <a:extLst>
              <a:ext uri="{FF2B5EF4-FFF2-40B4-BE49-F238E27FC236}">
                <a16:creationId xmlns:a16="http://schemas.microsoft.com/office/drawing/2014/main" id="{A1EB02FC-BE82-4006-984E-C6A934ACDF9E}"/>
              </a:ext>
            </a:extLst>
          </p:cNvPr>
          <p:cNvSpPr/>
          <p:nvPr/>
        </p:nvSpPr>
        <p:spPr>
          <a:xfrm rot="19489370">
            <a:off x="6474767" y="4111272"/>
            <a:ext cx="1552735" cy="63121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ECA075C-86EB-4D2C-822B-76EF90FCE72E}"/>
              </a:ext>
            </a:extLst>
          </p:cNvPr>
          <p:cNvSpPr/>
          <p:nvPr/>
        </p:nvSpPr>
        <p:spPr>
          <a:xfrm rot="660542">
            <a:off x="4699913" y="2492616"/>
            <a:ext cx="947071" cy="173357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2F1CC5B-EF7C-4088-932D-C737E138D49D}"/>
              </a:ext>
            </a:extLst>
          </p:cNvPr>
          <p:cNvSpPr/>
          <p:nvPr/>
        </p:nvSpPr>
        <p:spPr>
          <a:xfrm>
            <a:off x="877938" y="1374080"/>
            <a:ext cx="2667000" cy="1288277"/>
          </a:xfrm>
          <a:prstGeom prst="rect">
            <a:avLst/>
          </a:prstGeom>
          <a:solidFill>
            <a:schemeClr val="accent1">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a:solidFill>
                  <a:schemeClr val="tx1"/>
                </a:solidFill>
              </a:rPr>
              <a:t>West Texas Wind Farm Study</a:t>
            </a:r>
          </a:p>
          <a:p>
            <a:pPr marL="285750" indent="-285750">
              <a:buFont typeface="Arial" panose="020B0604020202020204" pitchFamily="34" charset="0"/>
              <a:buChar char="•"/>
            </a:pPr>
            <a:r>
              <a:rPr lang="en-US" sz="1200" dirty="0">
                <a:solidFill>
                  <a:schemeClr val="tx1"/>
                </a:solidFill>
              </a:rPr>
              <a:t>Contributors:  GTI and UT</a:t>
            </a:r>
          </a:p>
          <a:p>
            <a:pPr marL="285750" indent="-285750">
              <a:buFont typeface="Arial" panose="020B0604020202020204" pitchFamily="34" charset="0"/>
              <a:buChar char="•"/>
            </a:pPr>
            <a:r>
              <a:rPr lang="en-US" sz="1200" dirty="0">
                <a:solidFill>
                  <a:schemeClr val="tx1"/>
                </a:solidFill>
              </a:rPr>
              <a:t>Scope:  Assess H2 potential at wind farm facility.  Use wind farm data for demonstration.</a:t>
            </a:r>
          </a:p>
        </p:txBody>
      </p:sp>
      <p:pic>
        <p:nvPicPr>
          <p:cNvPr id="8" name="Picture 3">
            <a:extLst>
              <a:ext uri="{FF2B5EF4-FFF2-40B4-BE49-F238E27FC236}">
                <a16:creationId xmlns:a16="http://schemas.microsoft.com/office/drawing/2014/main" id="{51D27568-166E-46C2-993E-3442D9D92D6E}"/>
              </a:ext>
            </a:extLst>
          </p:cNvPr>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72508" y="1076838"/>
            <a:ext cx="615632" cy="592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2AA58518-44BF-4645-9CEB-33C7DC7B976B}"/>
              </a:ext>
            </a:extLst>
          </p:cNvPr>
          <p:cNvSpPr/>
          <p:nvPr/>
        </p:nvSpPr>
        <p:spPr>
          <a:xfrm>
            <a:off x="403056" y="3042224"/>
            <a:ext cx="2667000" cy="1288277"/>
          </a:xfrm>
          <a:prstGeom prst="rect">
            <a:avLst/>
          </a:prstGeom>
          <a:solidFill>
            <a:schemeClr val="accent1">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a:solidFill>
                  <a:schemeClr val="tx1"/>
                </a:solidFill>
              </a:rPr>
              <a:t>Permian Basin H2 Study</a:t>
            </a:r>
          </a:p>
          <a:p>
            <a:pPr marL="285750" indent="-285750">
              <a:buFont typeface="Arial" panose="020B0604020202020204" pitchFamily="34" charset="0"/>
              <a:buChar char="•"/>
            </a:pPr>
            <a:r>
              <a:rPr lang="en-US" sz="1200" dirty="0">
                <a:solidFill>
                  <a:schemeClr val="tx1"/>
                </a:solidFill>
              </a:rPr>
              <a:t>Contributor:  UT</a:t>
            </a:r>
          </a:p>
          <a:p>
            <a:pPr marL="285750" indent="-285750">
              <a:buFont typeface="Arial" panose="020B0604020202020204" pitchFamily="34" charset="0"/>
              <a:buChar char="•"/>
            </a:pPr>
            <a:r>
              <a:rPr lang="en-US" sz="1200" dirty="0">
                <a:solidFill>
                  <a:schemeClr val="tx1"/>
                </a:solidFill>
              </a:rPr>
              <a:t>Scope:  Assess H2 potential and pathways from Permian Basin to Gulf Coast (blue, green, ammonia).</a:t>
            </a:r>
          </a:p>
        </p:txBody>
      </p:sp>
      <p:pic>
        <p:nvPicPr>
          <p:cNvPr id="10" name="Picture 3">
            <a:extLst>
              <a:ext uri="{FF2B5EF4-FFF2-40B4-BE49-F238E27FC236}">
                <a16:creationId xmlns:a16="http://schemas.microsoft.com/office/drawing/2014/main" id="{725048C3-3DF8-42FA-BFA2-9E594CDB219B}"/>
              </a:ext>
            </a:extLst>
          </p:cNvPr>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7626" y="2744982"/>
            <a:ext cx="615632" cy="592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1">
            <a:extLst>
              <a:ext uri="{FF2B5EF4-FFF2-40B4-BE49-F238E27FC236}">
                <a16:creationId xmlns:a16="http://schemas.microsoft.com/office/drawing/2014/main" id="{E11EC444-7FC8-4AD0-97BF-711EA694F352}"/>
              </a:ext>
            </a:extLst>
          </p:cNvPr>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7626" y="4060834"/>
            <a:ext cx="566758" cy="539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Arrow Connector 11">
            <a:extLst>
              <a:ext uri="{FF2B5EF4-FFF2-40B4-BE49-F238E27FC236}">
                <a16:creationId xmlns:a16="http://schemas.microsoft.com/office/drawing/2014/main" id="{ACA6B8BF-8D82-4295-A0E8-F1AC6DC68E44}"/>
              </a:ext>
            </a:extLst>
          </p:cNvPr>
          <p:cNvCxnSpPr/>
          <p:nvPr/>
        </p:nvCxnSpPr>
        <p:spPr>
          <a:xfrm>
            <a:off x="3652986" y="2097637"/>
            <a:ext cx="1584598" cy="29743"/>
          </a:xfrm>
          <a:prstGeom prst="straightConnector1">
            <a:avLst/>
          </a:prstGeom>
          <a:ln w="25400">
            <a:solidFill>
              <a:schemeClr val="tx1"/>
            </a:solidFill>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FD1D325-1EDC-478C-AA61-C8D9F9B8938C}"/>
              </a:ext>
            </a:extLst>
          </p:cNvPr>
          <p:cNvCxnSpPr/>
          <p:nvPr/>
        </p:nvCxnSpPr>
        <p:spPr>
          <a:xfrm flipV="1">
            <a:off x="3173661" y="3642382"/>
            <a:ext cx="1743150" cy="139626"/>
          </a:xfrm>
          <a:prstGeom prst="straightConnector1">
            <a:avLst/>
          </a:prstGeom>
          <a:ln w="25400">
            <a:solidFill>
              <a:schemeClr val="tx1"/>
            </a:solidFill>
            <a:headEnd type="none"/>
            <a:tailEnd type="oval" w="lg" len="lg"/>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B189607-4F10-4559-9C9A-B1B00EE3D846}"/>
              </a:ext>
            </a:extLst>
          </p:cNvPr>
          <p:cNvSpPr/>
          <p:nvPr/>
        </p:nvSpPr>
        <p:spPr>
          <a:xfrm>
            <a:off x="938885" y="4834249"/>
            <a:ext cx="2667000" cy="1288277"/>
          </a:xfrm>
          <a:prstGeom prst="rect">
            <a:avLst/>
          </a:prstGeom>
          <a:solidFill>
            <a:schemeClr val="accent1">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a:solidFill>
                  <a:schemeClr val="tx1"/>
                </a:solidFill>
              </a:rPr>
              <a:t>Pipeline Study – NG +H2, CO2</a:t>
            </a:r>
          </a:p>
          <a:p>
            <a:pPr marL="285750" indent="-285750">
              <a:buFont typeface="Arial" panose="020B0604020202020204" pitchFamily="34" charset="0"/>
              <a:buChar char="•"/>
            </a:pPr>
            <a:r>
              <a:rPr lang="en-US" sz="1200" dirty="0">
                <a:solidFill>
                  <a:schemeClr val="tx1"/>
                </a:solidFill>
              </a:rPr>
              <a:t>Contributor:  GTI </a:t>
            </a:r>
          </a:p>
          <a:p>
            <a:pPr marL="285750" indent="-285750">
              <a:buFont typeface="Arial" panose="020B0604020202020204" pitchFamily="34" charset="0"/>
              <a:buChar char="•"/>
            </a:pPr>
            <a:r>
              <a:rPr lang="en-US" sz="1200" dirty="0">
                <a:solidFill>
                  <a:schemeClr val="tx1"/>
                </a:solidFill>
              </a:rPr>
              <a:t>Scope:  Assess Texas pipelines suitability for blending H2 with natural gas, as well as CO2.  </a:t>
            </a:r>
          </a:p>
        </p:txBody>
      </p:sp>
      <p:sp>
        <p:nvSpPr>
          <p:cNvPr id="15" name="Oval 14">
            <a:extLst>
              <a:ext uri="{FF2B5EF4-FFF2-40B4-BE49-F238E27FC236}">
                <a16:creationId xmlns:a16="http://schemas.microsoft.com/office/drawing/2014/main" id="{AF49CA4A-402B-4697-8F9E-DA49EB81AFFE}"/>
              </a:ext>
            </a:extLst>
          </p:cNvPr>
          <p:cNvSpPr/>
          <p:nvPr/>
        </p:nvSpPr>
        <p:spPr>
          <a:xfrm>
            <a:off x="3340274" y="4587322"/>
            <a:ext cx="531223" cy="533656"/>
          </a:xfrm>
          <a:prstGeom prst="ellipse">
            <a:avLst/>
          </a:prstGeom>
          <a:solidFill>
            <a:schemeClr val="bg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2CBF8EE-49DD-430E-85D7-3E7947A9A00A}"/>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22368" y="4547253"/>
            <a:ext cx="573459" cy="573459"/>
          </a:xfrm>
          <a:prstGeom prst="rect">
            <a:avLst/>
          </a:prstGeom>
        </p:spPr>
      </p:pic>
      <p:sp>
        <p:nvSpPr>
          <p:cNvPr id="17" name="Rectangle 16">
            <a:extLst>
              <a:ext uri="{FF2B5EF4-FFF2-40B4-BE49-F238E27FC236}">
                <a16:creationId xmlns:a16="http://schemas.microsoft.com/office/drawing/2014/main" id="{0886017F-51AF-4CA6-B5C3-9E8139083A44}"/>
              </a:ext>
            </a:extLst>
          </p:cNvPr>
          <p:cNvSpPr/>
          <p:nvPr/>
        </p:nvSpPr>
        <p:spPr>
          <a:xfrm>
            <a:off x="4013499" y="5677864"/>
            <a:ext cx="2667000" cy="1049647"/>
          </a:xfrm>
          <a:prstGeom prst="rect">
            <a:avLst/>
          </a:prstGeom>
          <a:solidFill>
            <a:schemeClr val="accent1">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a:solidFill>
                  <a:schemeClr val="tx1"/>
                </a:solidFill>
              </a:rPr>
              <a:t>H2 Liquefaction Study</a:t>
            </a:r>
          </a:p>
          <a:p>
            <a:pPr marL="285750" indent="-285750">
              <a:buFont typeface="Arial" panose="020B0604020202020204" pitchFamily="34" charset="0"/>
              <a:buChar char="•"/>
            </a:pPr>
            <a:r>
              <a:rPr lang="en-US" sz="1200" dirty="0">
                <a:solidFill>
                  <a:schemeClr val="tx1"/>
                </a:solidFill>
              </a:rPr>
              <a:t>Contributor:  GTI </a:t>
            </a:r>
          </a:p>
          <a:p>
            <a:pPr marL="285750" indent="-285750">
              <a:buFont typeface="Arial" panose="020B0604020202020204" pitchFamily="34" charset="0"/>
              <a:buChar char="•"/>
            </a:pPr>
            <a:r>
              <a:rPr lang="en-US" sz="1200" dirty="0">
                <a:solidFill>
                  <a:schemeClr val="tx1"/>
                </a:solidFill>
              </a:rPr>
              <a:t>Scope:  Assess H2 liquefaction opportunities in Texas</a:t>
            </a:r>
          </a:p>
        </p:txBody>
      </p:sp>
      <p:sp>
        <p:nvSpPr>
          <p:cNvPr id="18" name="Oval 17">
            <a:extLst>
              <a:ext uri="{FF2B5EF4-FFF2-40B4-BE49-F238E27FC236}">
                <a16:creationId xmlns:a16="http://schemas.microsoft.com/office/drawing/2014/main" id="{8254385D-C8E3-4BBF-B52F-DC7E8E62044D}"/>
              </a:ext>
            </a:extLst>
          </p:cNvPr>
          <p:cNvSpPr/>
          <p:nvPr/>
        </p:nvSpPr>
        <p:spPr>
          <a:xfrm>
            <a:off x="6414888" y="5430937"/>
            <a:ext cx="531223" cy="533656"/>
          </a:xfrm>
          <a:prstGeom prst="ellipse">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2E2DDF0-5376-441C-811B-364CE9EA0BC7}"/>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6758" t="13127" r="17415" b="17312"/>
          <a:stretch/>
        </p:blipFill>
        <p:spPr>
          <a:xfrm>
            <a:off x="6488865" y="5473146"/>
            <a:ext cx="383268" cy="405014"/>
          </a:xfrm>
          <a:prstGeom prst="rect">
            <a:avLst/>
          </a:prstGeom>
        </p:spPr>
      </p:pic>
      <p:cxnSp>
        <p:nvCxnSpPr>
          <p:cNvPr id="20" name="Straight Connector 19">
            <a:extLst>
              <a:ext uri="{FF2B5EF4-FFF2-40B4-BE49-F238E27FC236}">
                <a16:creationId xmlns:a16="http://schemas.microsoft.com/office/drawing/2014/main" id="{C70A011B-9174-49EE-9D37-274B48EAEA56}"/>
              </a:ext>
            </a:extLst>
          </p:cNvPr>
          <p:cNvCxnSpPr/>
          <p:nvPr/>
        </p:nvCxnSpPr>
        <p:spPr>
          <a:xfrm>
            <a:off x="4989152" y="3460297"/>
            <a:ext cx="543078" cy="253568"/>
          </a:xfrm>
          <a:prstGeom prst="line">
            <a:avLst/>
          </a:prstGeom>
          <a:ln w="28575">
            <a:no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C3DF285-D165-4552-AB16-87CD872559E5}"/>
              </a:ext>
            </a:extLst>
          </p:cNvPr>
          <p:cNvCxnSpPr/>
          <p:nvPr/>
        </p:nvCxnSpPr>
        <p:spPr>
          <a:xfrm>
            <a:off x="5539413" y="3247028"/>
            <a:ext cx="1085801" cy="60214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FE4012A-186C-4B62-97B7-A37EEC21FB2F}"/>
              </a:ext>
            </a:extLst>
          </p:cNvPr>
          <p:cNvCxnSpPr/>
          <p:nvPr/>
        </p:nvCxnSpPr>
        <p:spPr>
          <a:xfrm>
            <a:off x="6625214" y="3849168"/>
            <a:ext cx="372512" cy="50194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EEB8316-A886-494F-99EF-57D820704363}"/>
              </a:ext>
            </a:extLst>
          </p:cNvPr>
          <p:cNvCxnSpPr/>
          <p:nvPr/>
        </p:nvCxnSpPr>
        <p:spPr>
          <a:xfrm>
            <a:off x="6997726" y="4351111"/>
            <a:ext cx="535077" cy="508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A0E3644-CE98-4003-900B-59AE988B0709}"/>
              </a:ext>
            </a:extLst>
          </p:cNvPr>
          <p:cNvCxnSpPr/>
          <p:nvPr/>
        </p:nvCxnSpPr>
        <p:spPr>
          <a:xfrm flipH="1">
            <a:off x="6918782" y="4351111"/>
            <a:ext cx="78944" cy="237436"/>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79F078F-641D-448F-81D4-D3F2086A7903}"/>
              </a:ext>
            </a:extLst>
          </p:cNvPr>
          <p:cNvCxnSpPr/>
          <p:nvPr/>
        </p:nvCxnSpPr>
        <p:spPr>
          <a:xfrm flipV="1">
            <a:off x="5179983" y="3460297"/>
            <a:ext cx="122411" cy="2095142"/>
          </a:xfrm>
          <a:prstGeom prst="straightConnector1">
            <a:avLst/>
          </a:prstGeom>
          <a:ln w="25400">
            <a:solidFill>
              <a:schemeClr val="tx1"/>
            </a:solidFill>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D00BBDA-90BF-447C-B90C-0E152458E4FE}"/>
              </a:ext>
            </a:extLst>
          </p:cNvPr>
          <p:cNvCxnSpPr/>
          <p:nvPr/>
        </p:nvCxnSpPr>
        <p:spPr>
          <a:xfrm flipV="1">
            <a:off x="5178240" y="4524515"/>
            <a:ext cx="2262530" cy="1030923"/>
          </a:xfrm>
          <a:prstGeom prst="straightConnector1">
            <a:avLst/>
          </a:prstGeom>
          <a:ln w="25400">
            <a:solidFill>
              <a:schemeClr val="tx1"/>
            </a:solidFill>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668A326-4355-48F1-B2D5-946364D55BB6}"/>
              </a:ext>
            </a:extLst>
          </p:cNvPr>
          <p:cNvCxnSpPr/>
          <p:nvPr/>
        </p:nvCxnSpPr>
        <p:spPr>
          <a:xfrm flipV="1">
            <a:off x="3961275" y="4101220"/>
            <a:ext cx="1711734" cy="651967"/>
          </a:xfrm>
          <a:prstGeom prst="straightConnector1">
            <a:avLst/>
          </a:prstGeom>
          <a:ln w="25400">
            <a:solidFill>
              <a:schemeClr val="tx1"/>
            </a:solidFill>
            <a:headEnd type="none"/>
            <a:tailEnd type="oval" w="lg" len="lg"/>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F90B7D2-D676-47D6-988C-2DAACA22F90B}"/>
              </a:ext>
            </a:extLst>
          </p:cNvPr>
          <p:cNvSpPr/>
          <p:nvPr/>
        </p:nvSpPr>
        <p:spPr>
          <a:xfrm>
            <a:off x="7416304" y="5728841"/>
            <a:ext cx="3256900" cy="1040469"/>
          </a:xfrm>
          <a:prstGeom prst="rect">
            <a:avLst/>
          </a:prstGeom>
          <a:solidFill>
            <a:schemeClr val="accent1">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a:solidFill>
                  <a:schemeClr val="tx1"/>
                </a:solidFill>
              </a:rPr>
              <a:t>H2 Drone Fueling Assessment</a:t>
            </a:r>
          </a:p>
          <a:p>
            <a:pPr marL="285750" indent="-285750">
              <a:buFont typeface="Arial" panose="020B0604020202020204" pitchFamily="34" charset="0"/>
              <a:buChar char="•"/>
            </a:pPr>
            <a:r>
              <a:rPr lang="en-US" sz="1200" dirty="0">
                <a:solidFill>
                  <a:schemeClr val="tx1"/>
                </a:solidFill>
              </a:rPr>
              <a:t>Contributors:  GTI, DMI</a:t>
            </a:r>
          </a:p>
          <a:p>
            <a:pPr marL="285750" indent="-285750">
              <a:buFont typeface="Arial" panose="020B0604020202020204" pitchFamily="34" charset="0"/>
              <a:buChar char="•"/>
            </a:pPr>
            <a:r>
              <a:rPr lang="en-US" sz="1200" dirty="0">
                <a:solidFill>
                  <a:schemeClr val="tx1"/>
                </a:solidFill>
              </a:rPr>
              <a:t>Scope:  Assess refueling of hydrogen powered drones.  Support demonstrations.  </a:t>
            </a:r>
          </a:p>
        </p:txBody>
      </p:sp>
      <p:pic>
        <p:nvPicPr>
          <p:cNvPr id="29" name="Picture 11">
            <a:extLst>
              <a:ext uri="{FF2B5EF4-FFF2-40B4-BE49-F238E27FC236}">
                <a16:creationId xmlns:a16="http://schemas.microsoft.com/office/drawing/2014/main" id="{E09E8A5F-C9FD-4C6C-9BF2-EE583C593F2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5920" r="3073" b="7823"/>
          <a:stretch/>
        </p:blipFill>
        <p:spPr bwMode="auto">
          <a:xfrm>
            <a:off x="7117885" y="5421668"/>
            <a:ext cx="596837" cy="595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ectangle 29">
            <a:extLst>
              <a:ext uri="{FF2B5EF4-FFF2-40B4-BE49-F238E27FC236}">
                <a16:creationId xmlns:a16="http://schemas.microsoft.com/office/drawing/2014/main" id="{17AF092D-5647-4E13-82DC-664B493D9E43}"/>
              </a:ext>
            </a:extLst>
          </p:cNvPr>
          <p:cNvSpPr/>
          <p:nvPr/>
        </p:nvSpPr>
        <p:spPr>
          <a:xfrm>
            <a:off x="8449739" y="3111658"/>
            <a:ext cx="3222123" cy="1290254"/>
          </a:xfrm>
          <a:prstGeom prst="rect">
            <a:avLst/>
          </a:prstGeom>
          <a:solidFill>
            <a:schemeClr val="accent1">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a:solidFill>
                  <a:schemeClr val="tx1"/>
                </a:solidFill>
              </a:rPr>
              <a:t>FCEVs in Texas Study</a:t>
            </a:r>
          </a:p>
          <a:p>
            <a:pPr marL="285750" indent="-285750">
              <a:buFont typeface="Arial" panose="020B0604020202020204" pitchFamily="34" charset="0"/>
              <a:buChar char="•"/>
            </a:pPr>
            <a:r>
              <a:rPr lang="en-US" sz="1200" dirty="0">
                <a:solidFill>
                  <a:schemeClr val="tx1"/>
                </a:solidFill>
              </a:rPr>
              <a:t>Contributors:  GTI, UT, Frontier, Lone Star Clean Fuels Alliance</a:t>
            </a:r>
          </a:p>
          <a:p>
            <a:pPr marL="285750" indent="-285750">
              <a:buFont typeface="Arial" panose="020B0604020202020204" pitchFamily="34" charset="0"/>
              <a:buChar char="•"/>
            </a:pPr>
            <a:r>
              <a:rPr lang="en-US" sz="1200" dirty="0">
                <a:solidFill>
                  <a:schemeClr val="tx1"/>
                </a:solidFill>
              </a:rPr>
              <a:t>Scope:  Assess use of fuel cell electric vehicles in Austin, TX and necessary hydrogen infrastructure.</a:t>
            </a:r>
          </a:p>
        </p:txBody>
      </p:sp>
      <p:pic>
        <p:nvPicPr>
          <p:cNvPr id="31" name="Picture 12">
            <a:extLst>
              <a:ext uri="{FF2B5EF4-FFF2-40B4-BE49-F238E27FC236}">
                <a16:creationId xmlns:a16="http://schemas.microsoft.com/office/drawing/2014/main" id="{4ECD11FA-7A6B-4B5B-AE3A-D34F973BF7B0}"/>
              </a:ext>
            </a:extLst>
          </p:cNvPr>
          <p:cNvPicPr>
            <a:picLocks noChangeAspect="1" noChangeArrowheads="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166920" y="2786531"/>
            <a:ext cx="571500" cy="645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2" name="Straight Arrow Connector 31">
            <a:extLst>
              <a:ext uri="{FF2B5EF4-FFF2-40B4-BE49-F238E27FC236}">
                <a16:creationId xmlns:a16="http://schemas.microsoft.com/office/drawing/2014/main" id="{575DE2FC-DE4D-49F0-8F7A-B3A56CEA84A5}"/>
              </a:ext>
            </a:extLst>
          </p:cNvPr>
          <p:cNvCxnSpPr/>
          <p:nvPr/>
        </p:nvCxnSpPr>
        <p:spPr>
          <a:xfrm flipH="1">
            <a:off x="6364536" y="3710095"/>
            <a:ext cx="1946442" cy="290461"/>
          </a:xfrm>
          <a:prstGeom prst="straightConnector1">
            <a:avLst/>
          </a:prstGeom>
          <a:ln w="25400">
            <a:solidFill>
              <a:schemeClr val="tx1"/>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CA66D0A-852B-4460-A36A-1995EFF40B27}"/>
              </a:ext>
            </a:extLst>
          </p:cNvPr>
          <p:cNvCxnSpPr/>
          <p:nvPr/>
        </p:nvCxnSpPr>
        <p:spPr>
          <a:xfrm>
            <a:off x="5082269" y="3631957"/>
            <a:ext cx="1181480" cy="94337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1BCE9A8-B469-42D1-96B7-88968ABFAE39}"/>
              </a:ext>
            </a:extLst>
          </p:cNvPr>
          <p:cNvCxnSpPr/>
          <p:nvPr/>
        </p:nvCxnSpPr>
        <p:spPr>
          <a:xfrm>
            <a:off x="6258572" y="4588547"/>
            <a:ext cx="455371" cy="47402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5" name="5-Point Star 40">
            <a:extLst>
              <a:ext uri="{FF2B5EF4-FFF2-40B4-BE49-F238E27FC236}">
                <a16:creationId xmlns:a16="http://schemas.microsoft.com/office/drawing/2014/main" id="{D566AB0D-E9A4-4928-BAF8-9E35981E1B19}"/>
              </a:ext>
            </a:extLst>
          </p:cNvPr>
          <p:cNvSpPr/>
          <p:nvPr/>
        </p:nvSpPr>
        <p:spPr>
          <a:xfrm>
            <a:off x="6273093" y="3892976"/>
            <a:ext cx="182875" cy="201893"/>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F559DB7-5AE2-47D0-83CE-FDE47091CE7D}"/>
              </a:ext>
            </a:extLst>
          </p:cNvPr>
          <p:cNvSpPr/>
          <p:nvPr/>
        </p:nvSpPr>
        <p:spPr>
          <a:xfrm>
            <a:off x="8773227" y="4526793"/>
            <a:ext cx="2687778" cy="1049647"/>
          </a:xfrm>
          <a:prstGeom prst="rect">
            <a:avLst/>
          </a:prstGeom>
          <a:solidFill>
            <a:schemeClr val="accent1">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dirty="0">
                <a:solidFill>
                  <a:schemeClr val="tx1"/>
                </a:solidFill>
              </a:rPr>
              <a:t>Hydrogen Modeling / ESG Study</a:t>
            </a:r>
          </a:p>
          <a:p>
            <a:pPr marL="285750" indent="-285750">
              <a:buFont typeface="Arial" panose="020B0604020202020204" pitchFamily="34" charset="0"/>
              <a:buChar char="•"/>
            </a:pPr>
            <a:r>
              <a:rPr lang="en-US" sz="1200" dirty="0">
                <a:solidFill>
                  <a:schemeClr val="tx1"/>
                </a:solidFill>
              </a:rPr>
              <a:t>Contributors:  GTI, CHF, Rice</a:t>
            </a:r>
          </a:p>
          <a:p>
            <a:pPr marL="285750" indent="-285750">
              <a:buFont typeface="Arial" panose="020B0604020202020204" pitchFamily="34" charset="0"/>
              <a:buChar char="•"/>
            </a:pPr>
            <a:r>
              <a:rPr lang="en-US" sz="1200" dirty="0">
                <a:solidFill>
                  <a:schemeClr val="tx1"/>
                </a:solidFill>
              </a:rPr>
              <a:t>Scope:  Mapping social, health, and carbon intensity impacts.</a:t>
            </a:r>
          </a:p>
        </p:txBody>
      </p:sp>
      <p:sp>
        <p:nvSpPr>
          <p:cNvPr id="37" name="Oval 36">
            <a:extLst>
              <a:ext uri="{FF2B5EF4-FFF2-40B4-BE49-F238E27FC236}">
                <a16:creationId xmlns:a16="http://schemas.microsoft.com/office/drawing/2014/main" id="{9BF4DECC-9F0B-4AB3-B378-8865A79F8748}"/>
              </a:ext>
            </a:extLst>
          </p:cNvPr>
          <p:cNvSpPr/>
          <p:nvPr/>
        </p:nvSpPr>
        <p:spPr>
          <a:xfrm>
            <a:off x="11195394" y="5312452"/>
            <a:ext cx="531223" cy="533656"/>
          </a:xfrm>
          <a:prstGeom prst="ellipse">
            <a:avLst/>
          </a:prstGeom>
          <a:solidFill>
            <a:schemeClr val="accent2">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A4457288-8ABD-4E9B-8BD5-CB56B2470E83}"/>
              </a:ext>
            </a:extLst>
          </p:cNvPr>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rightnessContrast contrast="40000"/>
                    </a14:imgEffect>
                  </a14:imgLayer>
                </a14:imgProps>
              </a:ext>
            </a:extLst>
          </a:blip>
          <a:stretch>
            <a:fillRect/>
          </a:stretch>
        </p:blipFill>
        <p:spPr>
          <a:xfrm>
            <a:off x="11244011" y="5369121"/>
            <a:ext cx="427851" cy="420318"/>
          </a:xfrm>
          <a:prstGeom prst="rect">
            <a:avLst/>
          </a:prstGeom>
        </p:spPr>
      </p:pic>
      <p:cxnSp>
        <p:nvCxnSpPr>
          <p:cNvPr id="39" name="Straight Arrow Connector 38">
            <a:extLst>
              <a:ext uri="{FF2B5EF4-FFF2-40B4-BE49-F238E27FC236}">
                <a16:creationId xmlns:a16="http://schemas.microsoft.com/office/drawing/2014/main" id="{B811857A-B7E6-4FE3-8364-3DD70A358CA1}"/>
              </a:ext>
            </a:extLst>
          </p:cNvPr>
          <p:cNvCxnSpPr/>
          <p:nvPr/>
        </p:nvCxnSpPr>
        <p:spPr>
          <a:xfrm flipH="1" flipV="1">
            <a:off x="7611749" y="4347312"/>
            <a:ext cx="1044626" cy="472578"/>
          </a:xfrm>
          <a:prstGeom prst="straightConnector1">
            <a:avLst/>
          </a:prstGeom>
          <a:ln w="25400">
            <a:solidFill>
              <a:schemeClr val="tx1"/>
            </a:solidFill>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8BA8D9C-C5E0-42C0-9B90-A3A536594161}"/>
              </a:ext>
            </a:extLst>
          </p:cNvPr>
          <p:cNvCxnSpPr/>
          <p:nvPr/>
        </p:nvCxnSpPr>
        <p:spPr>
          <a:xfrm flipV="1">
            <a:off x="6228949" y="4490184"/>
            <a:ext cx="451550" cy="8513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D288EDDB-E768-40C3-A842-9B5D83BF84B8}"/>
              </a:ext>
            </a:extLst>
          </p:cNvPr>
          <p:cNvSpPr/>
          <p:nvPr/>
        </p:nvSpPr>
        <p:spPr>
          <a:xfrm>
            <a:off x="6772982" y="1156875"/>
            <a:ext cx="5017431" cy="1339284"/>
          </a:xfrm>
          <a:prstGeom prst="rect">
            <a:avLst/>
          </a:prstGeom>
          <a:solidFill>
            <a:srgbClr val="92D050">
              <a:alpha val="81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u="sng" dirty="0">
                <a:solidFill>
                  <a:schemeClr val="tx1"/>
                </a:solidFill>
              </a:rPr>
              <a:t>Demonstration and Framework for H2@Scale in Texas and Beyond</a:t>
            </a:r>
          </a:p>
          <a:p>
            <a:pPr marL="285750" indent="-285750">
              <a:buFont typeface="Arial" panose="020B0604020202020204" pitchFamily="34" charset="0"/>
              <a:buChar char="•"/>
            </a:pPr>
            <a:r>
              <a:rPr lang="en-US" sz="1200" dirty="0">
                <a:solidFill>
                  <a:schemeClr val="tx1"/>
                </a:solidFill>
              </a:rPr>
              <a:t>Sponsors:  Air Liquide, CenterPoint, Chart, Chevron, ConocoPhillips, Frontier Energy, GTI, LCRI, McDermott, MHIA, ONE Gas, OneH2, ONEOK, Shell, SoCalGas, Toyota, UT Austin, US DOE, Waste Management</a:t>
            </a:r>
          </a:p>
          <a:p>
            <a:pPr marL="285750" indent="-285750">
              <a:buFont typeface="Arial" panose="020B0604020202020204" pitchFamily="34" charset="0"/>
              <a:buChar char="•"/>
            </a:pPr>
            <a:r>
              <a:rPr lang="en-US" sz="1200" dirty="0">
                <a:solidFill>
                  <a:schemeClr val="tx1"/>
                </a:solidFill>
              </a:rPr>
              <a:t>Scope:  H2@Scale TX – demonstration and strategic roadmap</a:t>
            </a:r>
          </a:p>
        </p:txBody>
      </p:sp>
      <p:pic>
        <p:nvPicPr>
          <p:cNvPr id="43" name="Picture 3">
            <a:extLst>
              <a:ext uri="{FF2B5EF4-FFF2-40B4-BE49-F238E27FC236}">
                <a16:creationId xmlns:a16="http://schemas.microsoft.com/office/drawing/2014/main" id="{CAD16FA4-23BB-4AEE-B533-E1C762FB7186}"/>
              </a:ext>
            </a:extLst>
          </p:cNvPr>
          <p:cNvPicPr>
            <a:picLocks noChangeAspect="1" noChangeArrowheads="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616174" y="2508550"/>
            <a:ext cx="461378" cy="442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12">
            <a:extLst>
              <a:ext uri="{FF2B5EF4-FFF2-40B4-BE49-F238E27FC236}">
                <a16:creationId xmlns:a16="http://schemas.microsoft.com/office/drawing/2014/main" id="{C21AA74C-1810-4DE5-AEBF-14CCF55947E8}"/>
              </a:ext>
            </a:extLst>
          </p:cNvPr>
          <p:cNvPicPr>
            <a:picLocks noChangeAspect="1" noChangeArrowheads="1"/>
          </p:cNvPicPr>
          <p:nvPr/>
        </p:nvPicPr>
        <p:blipFill>
          <a:blip r:embed="rId1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099233" y="2483930"/>
            <a:ext cx="427087" cy="48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11">
            <a:extLst>
              <a:ext uri="{FF2B5EF4-FFF2-40B4-BE49-F238E27FC236}">
                <a16:creationId xmlns:a16="http://schemas.microsoft.com/office/drawing/2014/main" id="{CE72DEF6-B11C-45CD-9E43-7ECDA60F4979}"/>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t="5920" r="3073" b="7823"/>
          <a:stretch/>
        </p:blipFill>
        <p:spPr bwMode="auto">
          <a:xfrm>
            <a:off x="11569705" y="2498643"/>
            <a:ext cx="441417" cy="440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21">
            <a:extLst>
              <a:ext uri="{FF2B5EF4-FFF2-40B4-BE49-F238E27FC236}">
                <a16:creationId xmlns:a16="http://schemas.microsoft.com/office/drawing/2014/main" id="{E0BDC7F2-130B-46F0-8578-B1F073548A08}"/>
              </a:ext>
            </a:extLst>
          </p:cNvPr>
          <p:cNvPicPr>
            <a:picLocks noChangeAspect="1" noChangeArrowheads="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129424" y="2524159"/>
            <a:ext cx="454014" cy="433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7">
            <a:extLst>
              <a:ext uri="{FF2B5EF4-FFF2-40B4-BE49-F238E27FC236}">
                <a16:creationId xmlns:a16="http://schemas.microsoft.com/office/drawing/2014/main" id="{B2CFF6D7-3C81-4833-880F-007391D3DCCD}"/>
              </a:ext>
            </a:extLst>
          </p:cNvPr>
          <p:cNvPicPr>
            <a:picLocks noChangeAspect="1" noChangeArrowheads="1"/>
          </p:cNvPicPr>
          <p:nvPr/>
        </p:nvPicPr>
        <p:blipFill>
          <a:blip r:embed="rId1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171623" y="2504839"/>
            <a:ext cx="444803" cy="441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14">
            <a:extLst>
              <a:ext uri="{FF2B5EF4-FFF2-40B4-BE49-F238E27FC236}">
                <a16:creationId xmlns:a16="http://schemas.microsoft.com/office/drawing/2014/main" id="{DE875031-C67F-46AC-807C-C3CC85E33FB0}"/>
              </a:ext>
            </a:extLst>
          </p:cNvPr>
          <p:cNvPicPr>
            <a:picLocks noChangeAspect="1" noChangeArrowheads="1"/>
          </p:cNvPicPr>
          <p:nvPr/>
        </p:nvPicPr>
        <p:blipFill>
          <a:blip r:embed="rId1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634779" y="2529566"/>
            <a:ext cx="430205" cy="414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9" name="Group 48">
            <a:extLst>
              <a:ext uri="{FF2B5EF4-FFF2-40B4-BE49-F238E27FC236}">
                <a16:creationId xmlns:a16="http://schemas.microsoft.com/office/drawing/2014/main" id="{F9E477C2-4BBE-4EA8-9CAB-2B3F8DC4A0F2}"/>
              </a:ext>
            </a:extLst>
          </p:cNvPr>
          <p:cNvGrpSpPr/>
          <p:nvPr/>
        </p:nvGrpSpPr>
        <p:grpSpPr>
          <a:xfrm>
            <a:off x="11508358" y="981025"/>
            <a:ext cx="531223" cy="533656"/>
            <a:chOff x="9223804" y="53178"/>
            <a:chExt cx="531223" cy="533656"/>
          </a:xfrm>
        </p:grpSpPr>
        <p:sp>
          <p:nvSpPr>
            <p:cNvPr id="63" name="Oval 62">
              <a:extLst>
                <a:ext uri="{FF2B5EF4-FFF2-40B4-BE49-F238E27FC236}">
                  <a16:creationId xmlns:a16="http://schemas.microsoft.com/office/drawing/2014/main" id="{78247404-F3CA-430A-AE68-4A4541ED450E}"/>
                </a:ext>
              </a:extLst>
            </p:cNvPr>
            <p:cNvSpPr/>
            <p:nvPr/>
          </p:nvSpPr>
          <p:spPr>
            <a:xfrm>
              <a:off x="9223804" y="53178"/>
              <a:ext cx="531223" cy="533656"/>
            </a:xfrm>
            <a:prstGeom prst="ellipse">
              <a:avLst/>
            </a:prstGeom>
            <a:solidFill>
              <a:schemeClr val="accent6">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id="{6900088B-D534-4A43-B04A-DBE6C2D93BB8}"/>
                </a:ext>
              </a:extLst>
            </p:cNvPr>
            <p:cNvPicPr>
              <a:picLocks noChangeAspect="1"/>
            </p:cNvPicPr>
            <p:nvPr/>
          </p:nvPicPr>
          <p:blipFill>
            <a:blip r:embed="rId17">
              <a:clrChange>
                <a:clrFrom>
                  <a:srgbClr val="F8F9FA"/>
                </a:clrFrom>
                <a:clrTo>
                  <a:srgbClr val="F8F9FA">
                    <a:alpha val="0"/>
                  </a:srgbClr>
                </a:clrTo>
              </a:clrChange>
            </a:blip>
            <a:stretch>
              <a:fillRect/>
            </a:stretch>
          </p:blipFill>
          <p:spPr>
            <a:xfrm>
              <a:off x="9234566" y="67106"/>
              <a:ext cx="515660" cy="514810"/>
            </a:xfrm>
            <a:prstGeom prst="rect">
              <a:avLst/>
            </a:prstGeom>
          </p:spPr>
        </p:pic>
      </p:grpSp>
      <p:grpSp>
        <p:nvGrpSpPr>
          <p:cNvPr id="50" name="Group 49">
            <a:extLst>
              <a:ext uri="{FF2B5EF4-FFF2-40B4-BE49-F238E27FC236}">
                <a16:creationId xmlns:a16="http://schemas.microsoft.com/office/drawing/2014/main" id="{A52A9BB6-B79F-4A7D-A02E-E6FCF0F7ECC2}"/>
              </a:ext>
            </a:extLst>
          </p:cNvPr>
          <p:cNvGrpSpPr/>
          <p:nvPr/>
        </p:nvGrpSpPr>
        <p:grpSpPr>
          <a:xfrm>
            <a:off x="3691059" y="5395742"/>
            <a:ext cx="661483" cy="586295"/>
            <a:chOff x="6357626" y="6004729"/>
            <a:chExt cx="661483" cy="586295"/>
          </a:xfrm>
        </p:grpSpPr>
        <p:pic>
          <p:nvPicPr>
            <p:cNvPr id="61" name="Picture 60">
              <a:extLst>
                <a:ext uri="{FF2B5EF4-FFF2-40B4-BE49-F238E27FC236}">
                  <a16:creationId xmlns:a16="http://schemas.microsoft.com/office/drawing/2014/main" id="{4BC67DFB-29F4-485D-9947-E2194C1E32C6}"/>
                </a:ext>
              </a:extLst>
            </p:cNvPr>
            <p:cNvPicPr>
              <a:picLocks noChangeAspect="1"/>
            </p:cNvPicPr>
            <p:nvPr/>
          </p:nvPicPr>
          <p:blipFill>
            <a:blip r:embed="rId18">
              <a:clrChange>
                <a:clrFrom>
                  <a:srgbClr val="FEFEFE"/>
                </a:clrFrom>
                <a:clrTo>
                  <a:srgbClr val="FEFEFE">
                    <a:alpha val="0"/>
                  </a:srgbClr>
                </a:clrTo>
              </a:clrChange>
            </a:blip>
            <a:stretch>
              <a:fillRect/>
            </a:stretch>
          </p:blipFill>
          <p:spPr>
            <a:xfrm>
              <a:off x="6357626" y="6004729"/>
              <a:ext cx="661483" cy="586295"/>
            </a:xfrm>
            <a:prstGeom prst="rect">
              <a:avLst/>
            </a:prstGeom>
          </p:spPr>
        </p:pic>
        <p:sp>
          <p:nvSpPr>
            <p:cNvPr id="62" name="Oval 61">
              <a:extLst>
                <a:ext uri="{FF2B5EF4-FFF2-40B4-BE49-F238E27FC236}">
                  <a16:creationId xmlns:a16="http://schemas.microsoft.com/office/drawing/2014/main" id="{84353AB9-20A5-4D1D-989D-2F93DFF5417F}"/>
                </a:ext>
              </a:extLst>
            </p:cNvPr>
            <p:cNvSpPr/>
            <p:nvPr/>
          </p:nvSpPr>
          <p:spPr>
            <a:xfrm>
              <a:off x="6401352" y="6023602"/>
              <a:ext cx="548272" cy="53993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DEC5C149-5076-41CB-AA60-795CB167FFEC}"/>
              </a:ext>
            </a:extLst>
          </p:cNvPr>
          <p:cNvGrpSpPr/>
          <p:nvPr/>
        </p:nvGrpSpPr>
        <p:grpSpPr>
          <a:xfrm>
            <a:off x="3224958" y="1075300"/>
            <a:ext cx="661483" cy="586295"/>
            <a:chOff x="6357626" y="6004729"/>
            <a:chExt cx="661483" cy="586295"/>
          </a:xfrm>
        </p:grpSpPr>
        <p:pic>
          <p:nvPicPr>
            <p:cNvPr id="59" name="Picture 58">
              <a:extLst>
                <a:ext uri="{FF2B5EF4-FFF2-40B4-BE49-F238E27FC236}">
                  <a16:creationId xmlns:a16="http://schemas.microsoft.com/office/drawing/2014/main" id="{9593A3F0-C2FE-4680-964B-00F285D37823}"/>
                </a:ext>
              </a:extLst>
            </p:cNvPr>
            <p:cNvPicPr>
              <a:picLocks noChangeAspect="1"/>
            </p:cNvPicPr>
            <p:nvPr/>
          </p:nvPicPr>
          <p:blipFill>
            <a:blip r:embed="rId18">
              <a:clrChange>
                <a:clrFrom>
                  <a:srgbClr val="FEFEFE"/>
                </a:clrFrom>
                <a:clrTo>
                  <a:srgbClr val="FEFEFE">
                    <a:alpha val="0"/>
                  </a:srgbClr>
                </a:clrTo>
              </a:clrChange>
            </a:blip>
            <a:stretch>
              <a:fillRect/>
            </a:stretch>
          </p:blipFill>
          <p:spPr>
            <a:xfrm>
              <a:off x="6357626" y="6004729"/>
              <a:ext cx="661483" cy="586295"/>
            </a:xfrm>
            <a:prstGeom prst="rect">
              <a:avLst/>
            </a:prstGeom>
          </p:spPr>
        </p:pic>
        <p:sp>
          <p:nvSpPr>
            <p:cNvPr id="60" name="Oval 59">
              <a:extLst>
                <a:ext uri="{FF2B5EF4-FFF2-40B4-BE49-F238E27FC236}">
                  <a16:creationId xmlns:a16="http://schemas.microsoft.com/office/drawing/2014/main" id="{E0FA6EDA-7B49-4317-8094-B661D4C54B80}"/>
                </a:ext>
              </a:extLst>
            </p:cNvPr>
            <p:cNvSpPr/>
            <p:nvPr/>
          </p:nvSpPr>
          <p:spPr>
            <a:xfrm>
              <a:off x="6401352" y="6023602"/>
              <a:ext cx="548272" cy="53993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B6268A24-76EC-460E-97EE-BD95FEE8795E}"/>
              </a:ext>
            </a:extLst>
          </p:cNvPr>
          <p:cNvGrpSpPr/>
          <p:nvPr/>
        </p:nvGrpSpPr>
        <p:grpSpPr>
          <a:xfrm>
            <a:off x="2733553" y="2762785"/>
            <a:ext cx="661483" cy="586295"/>
            <a:chOff x="6357626" y="6004729"/>
            <a:chExt cx="661483" cy="586295"/>
          </a:xfrm>
        </p:grpSpPr>
        <p:pic>
          <p:nvPicPr>
            <p:cNvPr id="57" name="Picture 56">
              <a:extLst>
                <a:ext uri="{FF2B5EF4-FFF2-40B4-BE49-F238E27FC236}">
                  <a16:creationId xmlns:a16="http://schemas.microsoft.com/office/drawing/2014/main" id="{07DC5BD3-BB3A-4170-8F3A-9521D24DCE4B}"/>
                </a:ext>
              </a:extLst>
            </p:cNvPr>
            <p:cNvPicPr>
              <a:picLocks noChangeAspect="1"/>
            </p:cNvPicPr>
            <p:nvPr/>
          </p:nvPicPr>
          <p:blipFill>
            <a:blip r:embed="rId18">
              <a:clrChange>
                <a:clrFrom>
                  <a:srgbClr val="FEFEFE"/>
                </a:clrFrom>
                <a:clrTo>
                  <a:srgbClr val="FEFEFE">
                    <a:alpha val="0"/>
                  </a:srgbClr>
                </a:clrTo>
              </a:clrChange>
            </a:blip>
            <a:stretch>
              <a:fillRect/>
            </a:stretch>
          </p:blipFill>
          <p:spPr>
            <a:xfrm>
              <a:off x="6357626" y="6004729"/>
              <a:ext cx="661483" cy="586295"/>
            </a:xfrm>
            <a:prstGeom prst="rect">
              <a:avLst/>
            </a:prstGeom>
          </p:spPr>
        </p:pic>
        <p:sp>
          <p:nvSpPr>
            <p:cNvPr id="58" name="Oval 57">
              <a:extLst>
                <a:ext uri="{FF2B5EF4-FFF2-40B4-BE49-F238E27FC236}">
                  <a16:creationId xmlns:a16="http://schemas.microsoft.com/office/drawing/2014/main" id="{D2166D79-336E-4332-8D50-46534EADD578}"/>
                </a:ext>
              </a:extLst>
            </p:cNvPr>
            <p:cNvSpPr/>
            <p:nvPr/>
          </p:nvSpPr>
          <p:spPr>
            <a:xfrm>
              <a:off x="6401352" y="6023602"/>
              <a:ext cx="548272" cy="53993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BF5C8C83-950B-4F3E-AEDF-3F4E8E32C2B1}"/>
              </a:ext>
            </a:extLst>
          </p:cNvPr>
          <p:cNvGrpSpPr/>
          <p:nvPr/>
        </p:nvGrpSpPr>
        <p:grpSpPr>
          <a:xfrm>
            <a:off x="623136" y="4544421"/>
            <a:ext cx="661483" cy="586295"/>
            <a:chOff x="6357626" y="6004729"/>
            <a:chExt cx="661483" cy="586295"/>
          </a:xfrm>
        </p:grpSpPr>
        <p:pic>
          <p:nvPicPr>
            <p:cNvPr id="55" name="Picture 54">
              <a:extLst>
                <a:ext uri="{FF2B5EF4-FFF2-40B4-BE49-F238E27FC236}">
                  <a16:creationId xmlns:a16="http://schemas.microsoft.com/office/drawing/2014/main" id="{B2137019-70F8-4323-B099-1DCCF185D813}"/>
                </a:ext>
              </a:extLst>
            </p:cNvPr>
            <p:cNvPicPr>
              <a:picLocks noChangeAspect="1"/>
            </p:cNvPicPr>
            <p:nvPr/>
          </p:nvPicPr>
          <p:blipFill>
            <a:blip r:embed="rId18">
              <a:clrChange>
                <a:clrFrom>
                  <a:srgbClr val="FEFEFE"/>
                </a:clrFrom>
                <a:clrTo>
                  <a:srgbClr val="FEFEFE">
                    <a:alpha val="0"/>
                  </a:srgbClr>
                </a:clrTo>
              </a:clrChange>
            </a:blip>
            <a:stretch>
              <a:fillRect/>
            </a:stretch>
          </p:blipFill>
          <p:spPr>
            <a:xfrm>
              <a:off x="6357626" y="6004729"/>
              <a:ext cx="661483" cy="586295"/>
            </a:xfrm>
            <a:prstGeom prst="rect">
              <a:avLst/>
            </a:prstGeom>
          </p:spPr>
        </p:pic>
        <p:sp>
          <p:nvSpPr>
            <p:cNvPr id="56" name="Oval 55">
              <a:extLst>
                <a:ext uri="{FF2B5EF4-FFF2-40B4-BE49-F238E27FC236}">
                  <a16:creationId xmlns:a16="http://schemas.microsoft.com/office/drawing/2014/main" id="{C314E883-3B89-458B-9B56-C910235CCE1E}"/>
                </a:ext>
              </a:extLst>
            </p:cNvPr>
            <p:cNvSpPr/>
            <p:nvPr/>
          </p:nvSpPr>
          <p:spPr>
            <a:xfrm>
              <a:off x="6401352" y="6023602"/>
              <a:ext cx="548272" cy="53993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4" name="Picture 53">
            <a:extLst>
              <a:ext uri="{FF2B5EF4-FFF2-40B4-BE49-F238E27FC236}">
                <a16:creationId xmlns:a16="http://schemas.microsoft.com/office/drawing/2014/main" id="{7B683A4D-91D7-499F-ADBF-6E4DB0941A26}"/>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9606668" y="2504839"/>
            <a:ext cx="514291" cy="457148"/>
          </a:xfrm>
          <a:prstGeom prst="rect">
            <a:avLst/>
          </a:prstGeom>
        </p:spPr>
      </p:pic>
      <p:pic>
        <p:nvPicPr>
          <p:cNvPr id="14340" name="Picture 4" descr="CEM logo">
            <a:extLst>
              <a:ext uri="{FF2B5EF4-FFF2-40B4-BE49-F238E27FC236}">
                <a16:creationId xmlns:a16="http://schemas.microsoft.com/office/drawing/2014/main" id="{B7FEEA79-E87C-44B2-A4A6-B133F8A416B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94078" y="6418490"/>
            <a:ext cx="1897977" cy="339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058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5CA99B-D419-4294-B491-7ECAB2DC4A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144" y="-330319"/>
            <a:ext cx="11619712" cy="7518637"/>
          </a:xfrm>
          <a:prstGeom prst="rect">
            <a:avLst/>
          </a:prstGeom>
        </p:spPr>
      </p:pic>
      <p:pic>
        <p:nvPicPr>
          <p:cNvPr id="1026" name="Picture 2" descr="Interactive Map: Clinical Care Programs for Gender-Expansive Children and  Adolescents - HRC">
            <a:extLst>
              <a:ext uri="{FF2B5EF4-FFF2-40B4-BE49-F238E27FC236}">
                <a16:creationId xmlns:a16="http://schemas.microsoft.com/office/drawing/2014/main" id="{3EFDF153-1467-4BD9-8F24-68CB8BAE3B03}"/>
              </a:ext>
            </a:extLst>
          </p:cNvPr>
          <p:cNvPicPr>
            <a:picLocks noChangeAspect="1" noChangeArrowheads="1"/>
          </p:cNvPicPr>
          <p:nvPr/>
        </p:nvPicPr>
        <p:blipFill>
          <a:blip r:embed="rId4">
            <a:alphaModFix amt="15000"/>
            <a:extLst>
              <a:ext uri="{28A0092B-C50C-407E-A947-70E740481C1C}">
                <a14:useLocalDpi xmlns:a14="http://schemas.microsoft.com/office/drawing/2010/main"/>
              </a:ext>
            </a:extLst>
          </a:blip>
          <a:srcRect/>
          <a:stretch>
            <a:fillRect/>
          </a:stretch>
        </p:blipFill>
        <p:spPr bwMode="auto">
          <a:xfrm>
            <a:off x="130629" y="68563"/>
            <a:ext cx="12946921" cy="6788898"/>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3">
            <a:extLst>
              <a:ext uri="{FF2B5EF4-FFF2-40B4-BE49-F238E27FC236}">
                <a16:creationId xmlns:a16="http://schemas.microsoft.com/office/drawing/2014/main" id="{E4F12EC3-5920-4D72-BE1B-B46004819A91}"/>
              </a:ext>
            </a:extLst>
          </p:cNvPr>
          <p:cNvSpPr txBox="1">
            <a:spLocks/>
          </p:cNvSpPr>
          <p:nvPr/>
        </p:nvSpPr>
        <p:spPr>
          <a:xfrm>
            <a:off x="543733" y="831979"/>
            <a:ext cx="8612968" cy="62422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venir Boo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Trebuchet MS" panose="020B070302020209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Trebuchet MS" panose="020B070302020209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Trebuchet MS" panose="020B070302020209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Trebuchet MS" panose="020B070302020209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i="1"/>
              <a:t>Market Creation</a:t>
            </a:r>
          </a:p>
        </p:txBody>
      </p:sp>
      <p:sp>
        <p:nvSpPr>
          <p:cNvPr id="8" name="Title 2">
            <a:extLst>
              <a:ext uri="{FF2B5EF4-FFF2-40B4-BE49-F238E27FC236}">
                <a16:creationId xmlns:a16="http://schemas.microsoft.com/office/drawing/2014/main" id="{1C10BD86-A83F-4656-8A02-FC6D1A6F834A}"/>
              </a:ext>
            </a:extLst>
          </p:cNvPr>
          <p:cNvSpPr txBox="1">
            <a:spLocks/>
          </p:cNvSpPr>
          <p:nvPr/>
        </p:nvSpPr>
        <p:spPr>
          <a:xfrm>
            <a:off x="543733" y="207753"/>
            <a:ext cx="11104534" cy="6242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i="0" kern="1200" spc="300">
                <a:solidFill>
                  <a:schemeClr val="accent1"/>
                </a:solidFill>
                <a:latin typeface="Avenir Heavy" panose="02000503020000020003" pitchFamily="2" charset="0"/>
                <a:ea typeface="+mj-ea"/>
                <a:cs typeface="+mj-cs"/>
              </a:defRPr>
            </a:lvl1pPr>
          </a:lstStyle>
          <a:p>
            <a:r>
              <a:rPr lang="en-US" sz="3200" spc="0" dirty="0">
                <a:solidFill>
                  <a:schemeClr val="tx2"/>
                </a:solidFill>
                <a:latin typeface="+mj-lt"/>
                <a:cs typeface="Arial" panose="020B0604020202020204" pitchFamily="34" charset="0"/>
              </a:rPr>
              <a:t>HYDROGEN HUBS</a:t>
            </a:r>
          </a:p>
        </p:txBody>
      </p:sp>
    </p:spTree>
    <p:extLst>
      <p:ext uri="{BB962C8B-B14F-4D97-AF65-F5344CB8AC3E}">
        <p14:creationId xmlns:p14="http://schemas.microsoft.com/office/powerpoint/2010/main" val="2281094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252919" y="163262"/>
            <a:ext cx="11714680" cy="11320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376798" y="1369310"/>
            <a:ext cx="2707128" cy="1564531"/>
          </a:xfrm>
          <a:prstGeom prst="rect">
            <a:avLst/>
          </a:prstGeom>
          <a:noFill/>
        </p:spPr>
        <p:txBody>
          <a:bodyPr wrap="square" rtlCol="0">
            <a:spAutoFit/>
          </a:bodyPr>
          <a:lstStyle/>
          <a:p>
            <a:pPr>
              <a:lnSpc>
                <a:spcPts val="1400"/>
              </a:lnSpc>
            </a:pPr>
            <a:r>
              <a:rPr lang="en-US" sz="1200" b="1" dirty="0">
                <a:solidFill>
                  <a:schemeClr val="tx2"/>
                </a:solidFill>
                <a:latin typeface="Arial" panose="020B0604020202020204" pitchFamily="34" charset="0"/>
                <a:cs typeface="Arial" panose="020B0604020202020204" pitchFamily="34" charset="0"/>
              </a:rPr>
              <a:t>H2@Scale Project</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15 Texas Industry &amp; Univ Partners</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Hydrogen technology demo and techno-economic analysis</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8 separate, coordinated hydrogen projects in one.</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DOE/Industry-sponsored - $14mm</a:t>
            </a:r>
          </a:p>
          <a:p>
            <a:pPr marL="168275" indent="-168275">
              <a:buClr>
                <a:srgbClr val="0037A4"/>
              </a:buClr>
              <a:buFont typeface="Arial" panose="020B0604020202020204" pitchFamily="34" charset="0"/>
              <a:buChar char="&gt;"/>
            </a:pPr>
            <a:endParaRPr lang="en-US" sz="1200" dirty="0">
              <a:latin typeface="Arial" panose="020B0604020202020204" pitchFamily="34" charset="0"/>
              <a:cs typeface="Arial" panose="020B0604020202020204" pitchFamily="34" charset="0"/>
            </a:endParaRPr>
          </a:p>
        </p:txBody>
      </p:sp>
      <p:sp>
        <p:nvSpPr>
          <p:cNvPr id="17" name="TextBox 16"/>
          <p:cNvSpPr txBox="1"/>
          <p:nvPr/>
        </p:nvSpPr>
        <p:spPr>
          <a:xfrm>
            <a:off x="1493230" y="3015822"/>
            <a:ext cx="2616108" cy="1200329"/>
          </a:xfrm>
          <a:prstGeom prst="rect">
            <a:avLst/>
          </a:prstGeom>
          <a:noFill/>
        </p:spPr>
        <p:txBody>
          <a:bodyPr wrap="square" rtlCol="0">
            <a:spAutoFit/>
          </a:bodyPr>
          <a:lstStyle/>
          <a:p>
            <a:r>
              <a:rPr lang="en-US" sz="1200" b="1" dirty="0">
                <a:solidFill>
                  <a:schemeClr val="tx2"/>
                </a:solidFill>
                <a:latin typeface="Arial" panose="020B0604020202020204" pitchFamily="34" charset="0"/>
                <a:cs typeface="Arial" panose="020B0604020202020204" pitchFamily="34" charset="0"/>
              </a:rPr>
              <a:t>Low Carbon Resources Initiative</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GTI / EPRI Partnership</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Texas Members: CP, COP, Atmos, Sempra, One Gas, etc.</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$130mm funding, incl Texas projects and TX hydrogen</a:t>
            </a:r>
          </a:p>
        </p:txBody>
      </p:sp>
      <p:sp>
        <p:nvSpPr>
          <p:cNvPr id="21" name="TextBox 20"/>
          <p:cNvSpPr txBox="1"/>
          <p:nvPr/>
        </p:nvSpPr>
        <p:spPr>
          <a:xfrm>
            <a:off x="5168779" y="4621692"/>
            <a:ext cx="2906183" cy="1564531"/>
          </a:xfrm>
          <a:prstGeom prst="rect">
            <a:avLst/>
          </a:prstGeom>
          <a:noFill/>
        </p:spPr>
        <p:txBody>
          <a:bodyPr wrap="square" rtlCol="0">
            <a:spAutoFit/>
          </a:bodyPr>
          <a:lstStyle/>
          <a:p>
            <a:pPr>
              <a:lnSpc>
                <a:spcPts val="1400"/>
              </a:lnSpc>
            </a:pPr>
            <a:r>
              <a:rPr lang="en-US" sz="1200" b="1" dirty="0">
                <a:solidFill>
                  <a:schemeClr val="tx2"/>
                </a:solidFill>
                <a:latin typeface="Arial" panose="020B0604020202020204" pitchFamily="34" charset="0"/>
                <a:cs typeface="Arial" panose="020B0604020202020204" pitchFamily="34" charset="0"/>
              </a:rPr>
              <a:t>Alternative Transportation Training</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GTI, Clean Energy, TX NGVA</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Medium/heavy-duty on-road/off-road vehicles &amp; hybridization</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Maintenance garage training for CNG, LNG, and H2 HD vehicles</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hlinkClick r:id="rId3"/>
              </a:rPr>
              <a:t>www.altfuelgarage.org</a:t>
            </a:r>
            <a:endParaRPr lang="en-US" sz="1200" dirty="0">
              <a:latin typeface="Arial" panose="020B0604020202020204" pitchFamily="34" charset="0"/>
              <a:cs typeface="Arial" panose="020B0604020202020204" pitchFamily="34" charset="0"/>
            </a:endParaRPr>
          </a:p>
          <a:p>
            <a:pPr marL="168275" indent="-168275">
              <a:buClr>
                <a:srgbClr val="0037A4"/>
              </a:buClr>
              <a:buFont typeface="Arial" panose="020B0604020202020204" pitchFamily="34" charset="0"/>
              <a:buChar char="&gt;"/>
            </a:pPr>
            <a:endParaRPr lang="en-US" sz="1200" dirty="0">
              <a:latin typeface="Arial" panose="020B0604020202020204" pitchFamily="34" charset="0"/>
              <a:cs typeface="Arial" panose="020B0604020202020204" pitchFamily="34" charset="0"/>
            </a:endParaRPr>
          </a:p>
        </p:txBody>
      </p:sp>
      <p:sp>
        <p:nvSpPr>
          <p:cNvPr id="23" name="TextBox 22"/>
          <p:cNvSpPr txBox="1"/>
          <p:nvPr/>
        </p:nvSpPr>
        <p:spPr>
          <a:xfrm>
            <a:off x="9088942" y="2641840"/>
            <a:ext cx="2850139" cy="1200329"/>
          </a:xfrm>
          <a:prstGeom prst="rect">
            <a:avLst/>
          </a:prstGeom>
          <a:noFill/>
        </p:spPr>
        <p:txBody>
          <a:bodyPr wrap="square" rtlCol="0">
            <a:spAutoFit/>
          </a:bodyPr>
          <a:lstStyle/>
          <a:p>
            <a:r>
              <a:rPr lang="en-US" sz="1200" b="1" dirty="0">
                <a:solidFill>
                  <a:schemeClr val="tx2"/>
                </a:solidFill>
                <a:latin typeface="Arial" panose="020B0604020202020204" pitchFamily="34" charset="0"/>
                <a:cs typeface="Arial" panose="020B0604020202020204" pitchFamily="34" charset="0"/>
              </a:rPr>
              <a:t>Integrated Hydrogen &amp; Energy Storage System</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GTI, UT, Entergy, Linde, Quanta</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Hydrogen for power &amp; storage</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Beaumont, TX plant site</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NETL/ LCRI funding - $1.3mm</a:t>
            </a:r>
          </a:p>
        </p:txBody>
      </p:sp>
      <p:sp>
        <p:nvSpPr>
          <p:cNvPr id="29" name="TextBox 28"/>
          <p:cNvSpPr txBox="1"/>
          <p:nvPr/>
        </p:nvSpPr>
        <p:spPr>
          <a:xfrm>
            <a:off x="5174055" y="2996078"/>
            <a:ext cx="2774897" cy="1564531"/>
          </a:xfrm>
          <a:prstGeom prst="rect">
            <a:avLst/>
          </a:prstGeom>
          <a:noFill/>
        </p:spPr>
        <p:txBody>
          <a:bodyPr wrap="square" rtlCol="0">
            <a:spAutoFit/>
          </a:bodyPr>
          <a:lstStyle/>
          <a:p>
            <a:pPr>
              <a:lnSpc>
                <a:spcPts val="1400"/>
              </a:lnSpc>
            </a:pPr>
            <a:r>
              <a:rPr lang="en-US" sz="1200" b="1" dirty="0">
                <a:solidFill>
                  <a:schemeClr val="tx2"/>
                </a:solidFill>
                <a:latin typeface="Arial" panose="020B0604020202020204" pitchFamily="34" charset="0"/>
                <a:cs typeface="Arial" panose="020B0604020202020204" pitchFamily="34" charset="0"/>
              </a:rPr>
              <a:t>Pipeline Integrity Research</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Distribution/transmission integrity for H2 blends</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Advanced risk models/risk mitigation planning</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Testing &amp; materials analysis</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CP, Atmos, One Gas, Entergy</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$20mm+ annual funding</a:t>
            </a:r>
          </a:p>
        </p:txBody>
      </p:sp>
      <p:sp>
        <p:nvSpPr>
          <p:cNvPr id="30" name="TextBox 29"/>
          <p:cNvSpPr txBox="1"/>
          <p:nvPr/>
        </p:nvSpPr>
        <p:spPr>
          <a:xfrm>
            <a:off x="1399878" y="4526218"/>
            <a:ext cx="2684048" cy="1384995"/>
          </a:xfrm>
          <a:prstGeom prst="rect">
            <a:avLst/>
          </a:prstGeom>
          <a:noFill/>
        </p:spPr>
        <p:txBody>
          <a:bodyPr wrap="square" rtlCol="0">
            <a:spAutoFit/>
          </a:bodyPr>
          <a:lstStyle/>
          <a:p>
            <a:r>
              <a:rPr lang="en-US" sz="1200" b="1" dirty="0" err="1">
                <a:solidFill>
                  <a:schemeClr val="tx2"/>
                </a:solidFill>
                <a:latin typeface="Arial" panose="020B0604020202020204" pitchFamily="34" charset="0"/>
                <a:cs typeface="Arial" panose="020B0604020202020204" pitchFamily="34" charset="0"/>
              </a:rPr>
              <a:t>HyBlend</a:t>
            </a:r>
            <a:endParaRPr lang="en-US" sz="1200" b="1" dirty="0">
              <a:solidFill>
                <a:schemeClr val="tx2"/>
              </a:solidFill>
              <a:latin typeface="Arial" panose="020B0604020202020204" pitchFamily="34" charset="0"/>
              <a:cs typeface="Arial" panose="020B0604020202020204" pitchFamily="34" charset="0"/>
            </a:endParaRP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NREL/GTI/Sandia/Argonne, etc.</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H2 and </a:t>
            </a:r>
            <a:r>
              <a:rPr lang="en-US" sz="1200" dirty="0" err="1">
                <a:latin typeface="Arial" panose="020B0604020202020204" pitchFamily="34" charset="0"/>
                <a:cs typeface="Arial" panose="020B0604020202020204" pitchFamily="34" charset="0"/>
              </a:rPr>
              <a:t>natgas</a:t>
            </a:r>
            <a:r>
              <a:rPr lang="en-US" sz="1200" dirty="0">
                <a:latin typeface="Arial" panose="020B0604020202020204" pitchFamily="34" charset="0"/>
                <a:cs typeface="Arial" panose="020B0604020202020204" pitchFamily="34" charset="0"/>
              </a:rPr>
              <a:t> pipeline blending </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Support TX renewables by providing grid-scale storage</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DOE-sponsored - $14mm</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Texas partners &amp; Austin site demo</a:t>
            </a:r>
          </a:p>
        </p:txBody>
      </p:sp>
      <p:sp>
        <p:nvSpPr>
          <p:cNvPr id="31" name="TextBox 30"/>
          <p:cNvSpPr txBox="1"/>
          <p:nvPr/>
        </p:nvSpPr>
        <p:spPr>
          <a:xfrm>
            <a:off x="9120848" y="1369310"/>
            <a:ext cx="2574966" cy="1200329"/>
          </a:xfrm>
          <a:prstGeom prst="rect">
            <a:avLst/>
          </a:prstGeom>
          <a:noFill/>
        </p:spPr>
        <p:txBody>
          <a:bodyPr wrap="square" rtlCol="0">
            <a:spAutoFit/>
          </a:bodyPr>
          <a:lstStyle/>
          <a:p>
            <a:r>
              <a:rPr lang="en-US" sz="1200" b="1" dirty="0">
                <a:solidFill>
                  <a:schemeClr val="tx2"/>
                </a:solidFill>
                <a:latin typeface="Arial" panose="020B0604020202020204" pitchFamily="34" charset="0"/>
                <a:cs typeface="Arial" panose="020B0604020202020204" pitchFamily="34" charset="0"/>
              </a:rPr>
              <a:t>Hydrogen Fueling Station</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GTI, DOE, TCEQ, UT-CEM, FTA</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1</a:t>
            </a:r>
            <a:r>
              <a:rPr lang="en-US" sz="1200" baseline="30000" dirty="0">
                <a:latin typeface="Arial" panose="020B0604020202020204" pitchFamily="34" charset="0"/>
                <a:cs typeface="Arial" panose="020B0604020202020204" pitchFamily="34" charset="0"/>
              </a:rPr>
              <a:t>st</a:t>
            </a:r>
            <a:r>
              <a:rPr lang="en-US" sz="1200" dirty="0">
                <a:latin typeface="Arial" panose="020B0604020202020204" pitchFamily="34" charset="0"/>
                <a:cs typeface="Arial" panose="020B0604020202020204" pitchFamily="34" charset="0"/>
              </a:rPr>
              <a:t> hydrogen fueling station in TX</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Multi-vehicles over 8 years of</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On-site H2 generation</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$3mm+ funding</a:t>
            </a:r>
          </a:p>
        </p:txBody>
      </p:sp>
      <p:sp>
        <p:nvSpPr>
          <p:cNvPr id="7" name="Title 6"/>
          <p:cNvSpPr>
            <a:spLocks noGrp="1"/>
          </p:cNvSpPr>
          <p:nvPr>
            <p:ph type="title"/>
          </p:nvPr>
        </p:nvSpPr>
        <p:spPr>
          <a:xfrm>
            <a:off x="252919" y="163262"/>
            <a:ext cx="11473447" cy="1056295"/>
          </a:xfrm>
        </p:spPr>
        <p:txBody>
          <a:bodyPr/>
          <a:lstStyle/>
          <a:p>
            <a:r>
              <a:rPr lang="en-US" dirty="0"/>
              <a:t>GTI and Hydrogen in Texas</a:t>
            </a:r>
          </a:p>
        </p:txBody>
      </p:sp>
      <p:sp>
        <p:nvSpPr>
          <p:cNvPr id="45" name="Rectangle 44"/>
          <p:cNvSpPr/>
          <p:nvPr/>
        </p:nvSpPr>
        <p:spPr>
          <a:xfrm>
            <a:off x="252919" y="1295282"/>
            <a:ext cx="11714680" cy="48654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5162833" y="1369310"/>
            <a:ext cx="2807037" cy="990015"/>
          </a:xfrm>
          <a:prstGeom prst="rect">
            <a:avLst/>
          </a:prstGeom>
          <a:noFill/>
        </p:spPr>
        <p:txBody>
          <a:bodyPr wrap="square" rtlCol="0">
            <a:spAutoFit/>
          </a:bodyPr>
          <a:lstStyle/>
          <a:p>
            <a:pPr>
              <a:lnSpc>
                <a:spcPts val="1400"/>
              </a:lnSpc>
            </a:pPr>
            <a:r>
              <a:rPr lang="en-US" sz="1200" b="1" dirty="0">
                <a:solidFill>
                  <a:schemeClr val="tx2"/>
                </a:solidFill>
                <a:latin typeface="Arial" panose="020B0604020202020204" pitchFamily="34" charset="0"/>
                <a:cs typeface="Arial" panose="020B0604020202020204" pitchFamily="34" charset="0"/>
              </a:rPr>
              <a:t>Hydrogen Fueling Infrastructure</a:t>
            </a:r>
          </a:p>
          <a:p>
            <a:pPr marL="168275" indent="-168275">
              <a:lnSpc>
                <a:spcPts val="1400"/>
              </a:lnSpc>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GTI , UT-CEM, Argonne, Quantum</a:t>
            </a:r>
          </a:p>
          <a:p>
            <a:pPr marL="168275" indent="-168275">
              <a:lnSpc>
                <a:spcPts val="1400"/>
              </a:lnSpc>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Linear expander for pre-cooling dispensed H2 fuel</a:t>
            </a:r>
          </a:p>
          <a:p>
            <a:pPr marL="168275" indent="-168275">
              <a:lnSpc>
                <a:spcPts val="1400"/>
              </a:lnSpc>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DOE-sponsored $3.2mm</a:t>
            </a:r>
          </a:p>
        </p:txBody>
      </p:sp>
      <p:sp>
        <p:nvSpPr>
          <p:cNvPr id="28" name="TextBox 27"/>
          <p:cNvSpPr txBox="1"/>
          <p:nvPr/>
        </p:nvSpPr>
        <p:spPr>
          <a:xfrm>
            <a:off x="9063092" y="3948035"/>
            <a:ext cx="2901838" cy="1200329"/>
          </a:xfrm>
          <a:prstGeom prst="rect">
            <a:avLst/>
          </a:prstGeom>
          <a:noFill/>
        </p:spPr>
        <p:txBody>
          <a:bodyPr wrap="square" rtlCol="0">
            <a:spAutoFit/>
          </a:bodyPr>
          <a:lstStyle/>
          <a:p>
            <a:r>
              <a:rPr lang="en-US" sz="1200" b="1" dirty="0">
                <a:solidFill>
                  <a:schemeClr val="tx2"/>
                </a:solidFill>
                <a:latin typeface="Arial" panose="020B0604020202020204" pitchFamily="34" charset="0"/>
                <a:cs typeface="Arial" panose="020B0604020202020204" pitchFamily="34" charset="0"/>
              </a:rPr>
              <a:t>H2 Utility Vehicle</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DOD $3mm funding</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GTI / UT-CEM / Par-Car / CTE</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Designed by GTI and UT-CEM </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Built and tested at JJ Pickle Ctr Test Track</a:t>
            </a:r>
          </a:p>
        </p:txBody>
      </p:sp>
      <p:sp>
        <p:nvSpPr>
          <p:cNvPr id="8" name="TextBox 7">
            <a:extLst>
              <a:ext uri="{FF2B5EF4-FFF2-40B4-BE49-F238E27FC236}">
                <a16:creationId xmlns:a16="http://schemas.microsoft.com/office/drawing/2014/main" id="{F99336EE-4278-4251-9EEE-0FB727078B16}"/>
              </a:ext>
            </a:extLst>
          </p:cNvPr>
          <p:cNvSpPr txBox="1"/>
          <p:nvPr/>
        </p:nvSpPr>
        <p:spPr>
          <a:xfrm>
            <a:off x="5989642" y="257266"/>
            <a:ext cx="5706172" cy="369332"/>
          </a:xfrm>
          <a:prstGeom prst="rect">
            <a:avLst/>
          </a:prstGeom>
          <a:solidFill>
            <a:schemeClr val="accent1"/>
          </a:solidFill>
        </p:spPr>
        <p:txBody>
          <a:bodyPr wrap="square" rtlCol="0">
            <a:spAutoFit/>
          </a:bodyPr>
          <a:lstStyle/>
          <a:p>
            <a:r>
              <a:rPr lang="en-US" dirty="0">
                <a:solidFill>
                  <a:schemeClr val="bg1"/>
                </a:solidFill>
              </a:rPr>
              <a:t>Hydrogen Technology Programs in Texas for 15 Years</a:t>
            </a:r>
          </a:p>
        </p:txBody>
      </p:sp>
      <p:pic>
        <p:nvPicPr>
          <p:cNvPr id="47" name="image96.png">
            <a:extLst>
              <a:ext uri="{FF2B5EF4-FFF2-40B4-BE49-F238E27FC236}">
                <a16:creationId xmlns:a16="http://schemas.microsoft.com/office/drawing/2014/main" id="{7180D876-E9C3-4D67-B86D-0CAF41E597D9}"/>
              </a:ext>
            </a:extLst>
          </p:cNvPr>
          <p:cNvPicPr>
            <a:picLocks noChangeAspect="1"/>
          </p:cNvPicPr>
          <p:nvPr/>
        </p:nvPicPr>
        <p:blipFill>
          <a:blip r:embed="rId4" cstate="print"/>
          <a:stretch>
            <a:fillRect/>
          </a:stretch>
        </p:blipFill>
        <p:spPr>
          <a:xfrm>
            <a:off x="297891" y="1483068"/>
            <a:ext cx="1094105" cy="659768"/>
          </a:xfrm>
          <a:prstGeom prst="rect">
            <a:avLst/>
          </a:prstGeom>
        </p:spPr>
      </p:pic>
      <p:grpSp>
        <p:nvGrpSpPr>
          <p:cNvPr id="53" name="Group 52">
            <a:extLst>
              <a:ext uri="{FF2B5EF4-FFF2-40B4-BE49-F238E27FC236}">
                <a16:creationId xmlns:a16="http://schemas.microsoft.com/office/drawing/2014/main" id="{4A8BA7F6-272C-4C4A-B3E2-03BCDDE3C0F1}"/>
              </a:ext>
            </a:extLst>
          </p:cNvPr>
          <p:cNvGrpSpPr/>
          <p:nvPr/>
        </p:nvGrpSpPr>
        <p:grpSpPr>
          <a:xfrm>
            <a:off x="318650" y="3063199"/>
            <a:ext cx="1089891" cy="710939"/>
            <a:chOff x="9318464" y="-64751"/>
            <a:chExt cx="2873536" cy="1147930"/>
          </a:xfrm>
        </p:grpSpPr>
        <p:sp>
          <p:nvSpPr>
            <p:cNvPr id="54" name="Rectangle 53">
              <a:extLst>
                <a:ext uri="{FF2B5EF4-FFF2-40B4-BE49-F238E27FC236}">
                  <a16:creationId xmlns:a16="http://schemas.microsoft.com/office/drawing/2014/main" id="{40C8AD3D-4366-46C2-BD08-C54F249C0685}"/>
                </a:ext>
              </a:extLst>
            </p:cNvPr>
            <p:cNvSpPr/>
            <p:nvPr/>
          </p:nvSpPr>
          <p:spPr bwMode="auto">
            <a:xfrm>
              <a:off x="9318464" y="-64751"/>
              <a:ext cx="2873536" cy="1147930"/>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56" name="Picture 55">
              <a:extLst>
                <a:ext uri="{FF2B5EF4-FFF2-40B4-BE49-F238E27FC236}">
                  <a16:creationId xmlns:a16="http://schemas.microsoft.com/office/drawing/2014/main" id="{6B47153F-4F46-45DC-8930-880E3C4B538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439191" y="-27594"/>
              <a:ext cx="2562520" cy="1072842"/>
            </a:xfrm>
            <a:prstGeom prst="rect">
              <a:avLst/>
            </a:prstGeom>
          </p:spPr>
        </p:pic>
      </p:grpSp>
      <p:pic>
        <p:nvPicPr>
          <p:cNvPr id="57" name="image19.jpeg">
            <a:extLst>
              <a:ext uri="{FF2B5EF4-FFF2-40B4-BE49-F238E27FC236}">
                <a16:creationId xmlns:a16="http://schemas.microsoft.com/office/drawing/2014/main" id="{97640370-B144-40EE-A00A-A862188BEAE6}"/>
              </a:ext>
            </a:extLst>
          </p:cNvPr>
          <p:cNvPicPr>
            <a:picLocks noChangeAspect="1"/>
          </p:cNvPicPr>
          <p:nvPr/>
        </p:nvPicPr>
        <p:blipFill>
          <a:blip r:embed="rId6" cstate="print"/>
          <a:stretch>
            <a:fillRect/>
          </a:stretch>
        </p:blipFill>
        <p:spPr>
          <a:xfrm>
            <a:off x="264022" y="4714841"/>
            <a:ext cx="1160922" cy="659768"/>
          </a:xfrm>
          <a:prstGeom prst="rect">
            <a:avLst/>
          </a:prstGeom>
        </p:spPr>
      </p:pic>
      <p:pic>
        <p:nvPicPr>
          <p:cNvPr id="58" name="Picture 2">
            <a:extLst>
              <a:ext uri="{FF2B5EF4-FFF2-40B4-BE49-F238E27FC236}">
                <a16:creationId xmlns:a16="http://schemas.microsoft.com/office/drawing/2014/main" id="{212CC671-E40F-4701-9ECA-B0629D87075F}"/>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005426" y="1495630"/>
            <a:ext cx="1202379" cy="7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6B2EADDD-8F0F-48E5-B720-C13F25431DFA}"/>
              </a:ext>
            </a:extLst>
          </p:cNvPr>
          <p:cNvSpPr txBox="1"/>
          <p:nvPr/>
        </p:nvSpPr>
        <p:spPr>
          <a:xfrm>
            <a:off x="8049593" y="2807585"/>
            <a:ext cx="938707" cy="369332"/>
          </a:xfrm>
          <a:prstGeom prst="rect">
            <a:avLst/>
          </a:prstGeom>
          <a:noFill/>
        </p:spPr>
        <p:txBody>
          <a:bodyPr wrap="square" rtlCol="0">
            <a:spAutoFit/>
          </a:bodyPr>
          <a:lstStyle/>
          <a:p>
            <a:r>
              <a:rPr lang="en-US" b="1" dirty="0">
                <a:solidFill>
                  <a:srgbClr val="00B050"/>
                </a:solidFill>
              </a:rPr>
              <a:t>IHESS</a:t>
            </a:r>
          </a:p>
        </p:txBody>
      </p:sp>
      <p:pic>
        <p:nvPicPr>
          <p:cNvPr id="19" name="Picture 18" descr="A picture containing truck, outdoor, transport, parked&#10;&#10;Description automatically generated">
            <a:extLst>
              <a:ext uri="{FF2B5EF4-FFF2-40B4-BE49-F238E27FC236}">
                <a16:creationId xmlns:a16="http://schemas.microsoft.com/office/drawing/2014/main" id="{984E49EE-DA90-44B2-8671-94FC82B3E063}"/>
              </a:ext>
            </a:extLst>
          </p:cNvPr>
          <p:cNvPicPr>
            <a:picLocks noChangeAspect="1"/>
          </p:cNvPicPr>
          <p:nvPr/>
        </p:nvPicPr>
        <p:blipFill>
          <a:blip r:embed="rId8"/>
          <a:stretch>
            <a:fillRect/>
          </a:stretch>
        </p:blipFill>
        <p:spPr>
          <a:xfrm>
            <a:off x="7885265" y="4093053"/>
            <a:ext cx="1175158" cy="881369"/>
          </a:xfrm>
          <a:prstGeom prst="rect">
            <a:avLst/>
          </a:prstGeom>
        </p:spPr>
      </p:pic>
      <p:pic>
        <p:nvPicPr>
          <p:cNvPr id="32" name="Picture 31" descr="A picture containing tree, outdoor, road, curb&#10;&#10;Description automatically generated">
            <a:extLst>
              <a:ext uri="{FF2B5EF4-FFF2-40B4-BE49-F238E27FC236}">
                <a16:creationId xmlns:a16="http://schemas.microsoft.com/office/drawing/2014/main" id="{3EDF00D2-1D65-4078-B16D-AAC9D3C77BF6}"/>
              </a:ext>
            </a:extLst>
          </p:cNvPr>
          <p:cNvPicPr>
            <a:picLocks noChangeAspect="1"/>
          </p:cNvPicPr>
          <p:nvPr/>
        </p:nvPicPr>
        <p:blipFill>
          <a:blip r:embed="rId9"/>
          <a:stretch>
            <a:fillRect/>
          </a:stretch>
        </p:blipFill>
        <p:spPr>
          <a:xfrm>
            <a:off x="7783005" y="1485247"/>
            <a:ext cx="1322054" cy="881369"/>
          </a:xfrm>
          <a:prstGeom prst="rect">
            <a:avLst/>
          </a:prstGeom>
        </p:spPr>
      </p:pic>
      <p:pic>
        <p:nvPicPr>
          <p:cNvPr id="40962" name="Picture 2" descr="Bus and heavy-duty maintenance garage">
            <a:extLst>
              <a:ext uri="{FF2B5EF4-FFF2-40B4-BE49-F238E27FC236}">
                <a16:creationId xmlns:a16="http://schemas.microsoft.com/office/drawing/2014/main" id="{E31431F9-59D5-44EF-84DC-A24FE913413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78139" y="4905660"/>
            <a:ext cx="1229666" cy="66212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BF0FA39F-804E-4CCF-A42B-9EFDB6C2FD1D}"/>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142452" y="3063199"/>
            <a:ext cx="928326" cy="575479"/>
          </a:xfrm>
          <a:prstGeom prst="rect">
            <a:avLst/>
          </a:prstGeom>
        </p:spPr>
      </p:pic>
      <p:pic>
        <p:nvPicPr>
          <p:cNvPr id="60" name="Picture 59">
            <a:extLst>
              <a:ext uri="{FF2B5EF4-FFF2-40B4-BE49-F238E27FC236}">
                <a16:creationId xmlns:a16="http://schemas.microsoft.com/office/drawing/2014/main" id="{9370045E-54D7-41C9-8FF7-C9E809AF3672}"/>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4190337" y="3667375"/>
            <a:ext cx="756880" cy="604794"/>
          </a:xfrm>
          <a:prstGeom prst="rect">
            <a:avLst/>
          </a:prstGeom>
        </p:spPr>
      </p:pic>
      <p:pic>
        <p:nvPicPr>
          <p:cNvPr id="27" name="Picture 26">
            <a:extLst>
              <a:ext uri="{FF2B5EF4-FFF2-40B4-BE49-F238E27FC236}">
                <a16:creationId xmlns:a16="http://schemas.microsoft.com/office/drawing/2014/main" id="{C35622AF-9243-4475-93D4-21325D068A21}"/>
              </a:ext>
            </a:extLst>
          </p:cNvPr>
          <p:cNvPicPr>
            <a:picLocks noChangeAspect="1"/>
          </p:cNvPicPr>
          <p:nvPr/>
        </p:nvPicPr>
        <p:blipFill>
          <a:blip r:embed="rId13"/>
          <a:stretch>
            <a:fillRect/>
          </a:stretch>
        </p:blipFill>
        <p:spPr>
          <a:xfrm>
            <a:off x="8030082" y="5193396"/>
            <a:ext cx="885524" cy="885524"/>
          </a:xfrm>
          <a:prstGeom prst="rect">
            <a:avLst/>
          </a:prstGeom>
        </p:spPr>
      </p:pic>
      <p:sp>
        <p:nvSpPr>
          <p:cNvPr id="33" name="TextBox 32">
            <a:extLst>
              <a:ext uri="{FF2B5EF4-FFF2-40B4-BE49-F238E27FC236}">
                <a16:creationId xmlns:a16="http://schemas.microsoft.com/office/drawing/2014/main" id="{763D674E-2BF1-4B55-BBE8-73EA00B4C490}"/>
              </a:ext>
            </a:extLst>
          </p:cNvPr>
          <p:cNvSpPr txBox="1"/>
          <p:nvPr/>
        </p:nvSpPr>
        <p:spPr>
          <a:xfrm>
            <a:off x="9067527" y="5142413"/>
            <a:ext cx="2901838" cy="830997"/>
          </a:xfrm>
          <a:prstGeom prst="rect">
            <a:avLst/>
          </a:prstGeom>
          <a:noFill/>
        </p:spPr>
        <p:txBody>
          <a:bodyPr wrap="square" rtlCol="0">
            <a:spAutoFit/>
          </a:bodyPr>
          <a:lstStyle/>
          <a:p>
            <a:r>
              <a:rPr lang="en-US" sz="1200" b="1" dirty="0">
                <a:solidFill>
                  <a:schemeClr val="tx2"/>
                </a:solidFill>
                <a:latin typeface="Arial" panose="020B0604020202020204" pitchFamily="34" charset="0"/>
                <a:cs typeface="Arial" panose="020B0604020202020204" pitchFamily="34" charset="0"/>
              </a:rPr>
              <a:t>Biomass Gasification</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New commercial start-up</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Woody biomass to H2 and other fuels</a:t>
            </a:r>
          </a:p>
          <a:p>
            <a:pPr marL="168275" indent="-168275">
              <a:buClr>
                <a:srgbClr val="0037A4"/>
              </a:buClr>
              <a:buFont typeface="Arial" panose="020B0604020202020204" pitchFamily="34" charset="0"/>
              <a:buChar char="&gt;"/>
            </a:pPr>
            <a:r>
              <a:rPr lang="en-US" sz="1200" dirty="0">
                <a:latin typeface="Arial" panose="020B0604020202020204" pitchFamily="34" charset="0"/>
                <a:cs typeface="Arial" panose="020B0604020202020204" pitchFamily="34" charset="0"/>
              </a:rPr>
              <a:t>Based in Houston – global projects</a:t>
            </a:r>
          </a:p>
        </p:txBody>
      </p:sp>
    </p:spTree>
    <p:extLst>
      <p:ext uri="{BB962C8B-B14F-4D97-AF65-F5344CB8AC3E}">
        <p14:creationId xmlns:p14="http://schemas.microsoft.com/office/powerpoint/2010/main" val="2385366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3B082B-D88E-4DF1-825B-515B1FD7EC67}"/>
              </a:ext>
            </a:extLst>
          </p:cNvPr>
          <p:cNvPicPr>
            <a:picLocks noChangeAspect="1"/>
          </p:cNvPicPr>
          <p:nvPr/>
        </p:nvPicPr>
        <p:blipFill>
          <a:blip r:embed="rId3"/>
          <a:stretch>
            <a:fillRect/>
          </a:stretch>
        </p:blipFill>
        <p:spPr>
          <a:xfrm>
            <a:off x="196484" y="689466"/>
            <a:ext cx="6912498" cy="5091289"/>
          </a:xfrm>
          <a:prstGeom prst="rect">
            <a:avLst/>
          </a:prstGeom>
        </p:spPr>
      </p:pic>
      <p:sp>
        <p:nvSpPr>
          <p:cNvPr id="4" name="TextBox 3">
            <a:extLst>
              <a:ext uri="{FF2B5EF4-FFF2-40B4-BE49-F238E27FC236}">
                <a16:creationId xmlns:a16="http://schemas.microsoft.com/office/drawing/2014/main" id="{FDAFDF50-164E-4A6B-A65E-1020E76598BA}"/>
              </a:ext>
            </a:extLst>
          </p:cNvPr>
          <p:cNvSpPr txBox="1"/>
          <p:nvPr/>
        </p:nvSpPr>
        <p:spPr>
          <a:xfrm>
            <a:off x="6838145" y="480247"/>
            <a:ext cx="5214233" cy="286232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559F"/>
                </a:solidFill>
                <a:effectLst/>
                <a:uLnTx/>
                <a:uFillTx/>
                <a:latin typeface="Arial" panose="020B0604020202020204"/>
                <a:ea typeface="+mn-ea"/>
                <a:cs typeface="+mn-cs"/>
              </a:rPr>
              <a:t>Most CO</a:t>
            </a:r>
            <a:r>
              <a:rPr kumimoji="0" lang="en-US" sz="2000" b="1" i="0" u="none" strike="noStrike" kern="1200" cap="none" spc="0" normalizeH="0" baseline="-25000" noProof="0" dirty="0">
                <a:ln>
                  <a:noFill/>
                </a:ln>
                <a:solidFill>
                  <a:srgbClr val="00559F"/>
                </a:solidFill>
                <a:effectLst/>
                <a:uLnTx/>
                <a:uFillTx/>
                <a:latin typeface="Arial" panose="020B0604020202020204"/>
                <a:ea typeface="+mn-ea"/>
                <a:cs typeface="+mn-cs"/>
              </a:rPr>
              <a:t>2</a:t>
            </a:r>
            <a:r>
              <a:rPr kumimoji="0" lang="en-US" sz="2000" b="1" i="0" u="none" strike="noStrike" kern="1200" cap="none" spc="0" normalizeH="0" baseline="0" noProof="0" dirty="0">
                <a:ln>
                  <a:noFill/>
                </a:ln>
                <a:solidFill>
                  <a:srgbClr val="00559F"/>
                </a:solidFill>
                <a:effectLst/>
                <a:uLnTx/>
                <a:uFillTx/>
                <a:latin typeface="Arial" panose="020B0604020202020204"/>
                <a:ea typeface="+mn-ea"/>
                <a:cs typeface="+mn-cs"/>
              </a:rPr>
              <a:t> emission reductions since 2005 due to shale gas cost-effectively displacing coal (and with minimal consumer energy cost impacts).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559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559F"/>
                </a:solidFill>
                <a:effectLst/>
                <a:uLnTx/>
                <a:uFillTx/>
                <a:latin typeface="Arial" panose="020B0604020202020204"/>
                <a:ea typeface="+mn-ea"/>
                <a:cs typeface="+mn-cs"/>
              </a:rPr>
              <a:t>How do we achieve even greater rates of reduction after “low hanging fruit” is picked?  What are the consumer energy cost and energy system implications?</a:t>
            </a:r>
          </a:p>
        </p:txBody>
      </p:sp>
      <p:cxnSp>
        <p:nvCxnSpPr>
          <p:cNvPr id="14" name="Straight Arrow Connector 13">
            <a:extLst>
              <a:ext uri="{FF2B5EF4-FFF2-40B4-BE49-F238E27FC236}">
                <a16:creationId xmlns:a16="http://schemas.microsoft.com/office/drawing/2014/main" id="{822D537C-3A2A-4A18-AD29-1F338AA8EA5C}"/>
              </a:ext>
            </a:extLst>
          </p:cNvPr>
          <p:cNvCxnSpPr>
            <a:cxnSpLocks/>
          </p:cNvCxnSpPr>
          <p:nvPr/>
        </p:nvCxnSpPr>
        <p:spPr>
          <a:xfrm>
            <a:off x="3455469" y="2293296"/>
            <a:ext cx="3167004" cy="2860595"/>
          </a:xfrm>
          <a:prstGeom prst="straightConnector1">
            <a:avLst/>
          </a:prstGeom>
          <a:ln w="28575">
            <a:solidFill>
              <a:schemeClr val="tx2"/>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5632968-08EC-4B3A-B7C4-7DBA266457B5}"/>
              </a:ext>
            </a:extLst>
          </p:cNvPr>
          <p:cNvSpPr txBox="1"/>
          <p:nvPr/>
        </p:nvSpPr>
        <p:spPr>
          <a:xfrm>
            <a:off x="4578765" y="2293296"/>
            <a:ext cx="1746061" cy="646331"/>
          </a:xfrm>
          <a:prstGeom prst="rect">
            <a:avLst/>
          </a:prstGeom>
          <a:solidFill>
            <a:schemeClr val="bg1">
              <a:alpha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59F"/>
                </a:solidFill>
                <a:effectLst/>
                <a:uLnTx/>
                <a:uFillTx/>
                <a:latin typeface="Arial" panose="020B0604020202020204"/>
                <a:ea typeface="+mn-ea"/>
                <a:cs typeface="+mn-cs"/>
              </a:rPr>
              <a:t>End of the line for coal (</a:t>
            </a:r>
            <a:r>
              <a:rPr kumimoji="0" lang="en-US" sz="1200" b="0" i="0" u="none" strike="noStrike" kern="1200" cap="none" spc="0" normalizeH="0" baseline="0" noProof="0" dirty="0">
                <a:ln>
                  <a:noFill/>
                </a:ln>
                <a:solidFill>
                  <a:srgbClr val="00559F"/>
                </a:solidFill>
                <a:effectLst/>
                <a:uLnTx/>
                <a:uFillTx/>
                <a:latin typeface="Univers" panose="020B0503020202020204" pitchFamily="34" charset="0"/>
                <a:ea typeface="+mn-ea"/>
                <a:cs typeface="+mn-cs"/>
              </a:rPr>
              <a:t>~870 MMT of </a:t>
            </a:r>
            <a:r>
              <a:rPr kumimoji="0" lang="en-US" sz="1200" b="0" i="0" u="none" strike="noStrike" kern="1200" cap="none" spc="0" normalizeH="0" baseline="0" noProof="0" dirty="0">
                <a:ln>
                  <a:noFill/>
                </a:ln>
                <a:solidFill>
                  <a:srgbClr val="00559F"/>
                </a:solidFill>
                <a:effectLst/>
                <a:uLnTx/>
                <a:uFillTx/>
                <a:latin typeface="Arial" panose="020B0604020202020204"/>
                <a:ea typeface="+mn-ea"/>
                <a:cs typeface="+mn-cs"/>
              </a:rPr>
              <a:t>“low hanging fruit”)</a:t>
            </a:r>
          </a:p>
        </p:txBody>
      </p:sp>
      <p:cxnSp>
        <p:nvCxnSpPr>
          <p:cNvPr id="19" name="Straight Arrow Connector 18">
            <a:extLst>
              <a:ext uri="{FF2B5EF4-FFF2-40B4-BE49-F238E27FC236}">
                <a16:creationId xmlns:a16="http://schemas.microsoft.com/office/drawing/2014/main" id="{4A87BBB2-4780-468E-847A-99A4B1F22A6C}"/>
              </a:ext>
            </a:extLst>
          </p:cNvPr>
          <p:cNvCxnSpPr>
            <a:cxnSpLocks/>
          </p:cNvCxnSpPr>
          <p:nvPr/>
        </p:nvCxnSpPr>
        <p:spPr>
          <a:xfrm>
            <a:off x="868218" y="2456872"/>
            <a:ext cx="2484581" cy="0"/>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sp>
        <p:nvSpPr>
          <p:cNvPr id="17" name="TextBox 16">
            <a:extLst>
              <a:ext uri="{FF2B5EF4-FFF2-40B4-BE49-F238E27FC236}">
                <a16:creationId xmlns:a16="http://schemas.microsoft.com/office/drawing/2014/main" id="{B6AF76A2-6496-4853-8ECF-C32739571652}"/>
              </a:ext>
            </a:extLst>
          </p:cNvPr>
          <p:cNvSpPr txBox="1"/>
          <p:nvPr/>
        </p:nvSpPr>
        <p:spPr>
          <a:xfrm>
            <a:off x="1155175" y="2293296"/>
            <a:ext cx="1910666"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59F"/>
                </a:solidFill>
                <a:effectLst/>
                <a:uLnTx/>
                <a:uFillTx/>
                <a:latin typeface="Arial" panose="020B0604020202020204"/>
                <a:ea typeface="+mn-ea"/>
                <a:cs typeface="+mn-cs"/>
              </a:rPr>
              <a:t>Period of unprecedented U.S. energy transition and CO</a:t>
            </a:r>
            <a:r>
              <a:rPr kumimoji="0" lang="en-US" sz="1200" b="0" i="0" u="none" strike="noStrike" kern="1200" cap="none" spc="0" normalizeH="0" baseline="-25000" noProof="0" dirty="0">
                <a:ln>
                  <a:noFill/>
                </a:ln>
                <a:solidFill>
                  <a:srgbClr val="00559F"/>
                </a:solidFill>
                <a:effectLst/>
                <a:uLnTx/>
                <a:uFillTx/>
                <a:latin typeface="Arial" panose="020B0604020202020204"/>
                <a:ea typeface="+mn-ea"/>
                <a:cs typeface="+mn-cs"/>
              </a:rPr>
              <a:t>2</a:t>
            </a:r>
            <a:r>
              <a:rPr kumimoji="0" lang="en-US" sz="1200" b="0" i="0" u="none" strike="noStrike" kern="1200" cap="none" spc="0" normalizeH="0" baseline="0" noProof="0" dirty="0">
                <a:ln>
                  <a:noFill/>
                </a:ln>
                <a:solidFill>
                  <a:srgbClr val="00559F"/>
                </a:solidFill>
                <a:effectLst/>
                <a:uLnTx/>
                <a:uFillTx/>
                <a:latin typeface="Arial" panose="020B0604020202020204"/>
                <a:ea typeface="+mn-ea"/>
                <a:cs typeface="+mn-cs"/>
              </a:rPr>
              <a:t> reductions</a:t>
            </a:r>
          </a:p>
        </p:txBody>
      </p:sp>
      <p:sp>
        <p:nvSpPr>
          <p:cNvPr id="22" name="TextBox 21">
            <a:extLst>
              <a:ext uri="{FF2B5EF4-FFF2-40B4-BE49-F238E27FC236}">
                <a16:creationId xmlns:a16="http://schemas.microsoft.com/office/drawing/2014/main" id="{4529C29D-3744-4F06-AB49-45DB2CDC1F82}"/>
              </a:ext>
            </a:extLst>
          </p:cNvPr>
          <p:cNvSpPr txBox="1"/>
          <p:nvPr/>
        </p:nvSpPr>
        <p:spPr>
          <a:xfrm>
            <a:off x="4532502" y="3650976"/>
            <a:ext cx="1910666"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59F"/>
                </a:solidFill>
                <a:effectLst/>
                <a:uLnTx/>
                <a:uFillTx/>
                <a:latin typeface="Arial" panose="020B0604020202020204"/>
                <a:ea typeface="+mn-ea"/>
                <a:cs typeface="+mn-cs"/>
              </a:rPr>
              <a:t>Pathway calls for “super unprecedented” U.S. energy transition and CO</a:t>
            </a:r>
            <a:r>
              <a:rPr kumimoji="0" lang="en-US" sz="1200" b="0" i="0" u="none" strike="noStrike" kern="1200" cap="none" spc="0" normalizeH="0" baseline="-25000" noProof="0" dirty="0">
                <a:ln>
                  <a:noFill/>
                </a:ln>
                <a:solidFill>
                  <a:srgbClr val="00559F"/>
                </a:solidFill>
                <a:effectLst/>
                <a:uLnTx/>
                <a:uFillTx/>
                <a:latin typeface="Arial" panose="020B0604020202020204"/>
                <a:ea typeface="+mn-ea"/>
                <a:cs typeface="+mn-cs"/>
              </a:rPr>
              <a:t>2</a:t>
            </a:r>
            <a:r>
              <a:rPr kumimoji="0" lang="en-US" sz="1200" b="0" i="0" u="none" strike="noStrike" kern="1200" cap="none" spc="0" normalizeH="0" baseline="0" noProof="0" dirty="0">
                <a:ln>
                  <a:noFill/>
                </a:ln>
                <a:solidFill>
                  <a:srgbClr val="00559F"/>
                </a:solidFill>
                <a:effectLst/>
                <a:uLnTx/>
                <a:uFillTx/>
                <a:latin typeface="Arial" panose="020B0604020202020204"/>
                <a:ea typeface="+mn-ea"/>
                <a:cs typeface="+mn-cs"/>
              </a:rPr>
              <a:t> reductions?</a:t>
            </a:r>
          </a:p>
        </p:txBody>
      </p:sp>
      <p:sp>
        <p:nvSpPr>
          <p:cNvPr id="23" name="TextBox 22">
            <a:extLst>
              <a:ext uri="{FF2B5EF4-FFF2-40B4-BE49-F238E27FC236}">
                <a16:creationId xmlns:a16="http://schemas.microsoft.com/office/drawing/2014/main" id="{AFFF401C-2322-491F-9E16-F0D71F8FFB2E}"/>
              </a:ext>
            </a:extLst>
          </p:cNvPr>
          <p:cNvSpPr txBox="1"/>
          <p:nvPr/>
        </p:nvSpPr>
        <p:spPr>
          <a:xfrm>
            <a:off x="986139" y="6428977"/>
            <a:ext cx="10366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DOE-EIA</a:t>
            </a:r>
          </a:p>
        </p:txBody>
      </p:sp>
      <p:pic>
        <p:nvPicPr>
          <p:cNvPr id="25" name="Picture 24">
            <a:extLst>
              <a:ext uri="{FF2B5EF4-FFF2-40B4-BE49-F238E27FC236}">
                <a16:creationId xmlns:a16="http://schemas.microsoft.com/office/drawing/2014/main" id="{12BF0047-6866-4EEB-8CA4-130C6AE888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30438" y="3439230"/>
            <a:ext cx="4169092" cy="2795704"/>
          </a:xfrm>
          <a:prstGeom prst="rect">
            <a:avLst/>
          </a:prstGeom>
        </p:spPr>
      </p:pic>
      <p:sp>
        <p:nvSpPr>
          <p:cNvPr id="26" name="TextBox 25">
            <a:extLst>
              <a:ext uri="{FF2B5EF4-FFF2-40B4-BE49-F238E27FC236}">
                <a16:creationId xmlns:a16="http://schemas.microsoft.com/office/drawing/2014/main" id="{C1038EB7-F959-487C-98CA-78D26B945E54}"/>
              </a:ext>
            </a:extLst>
          </p:cNvPr>
          <p:cNvSpPr txBox="1"/>
          <p:nvPr/>
        </p:nvSpPr>
        <p:spPr>
          <a:xfrm>
            <a:off x="3652733" y="2031686"/>
            <a:ext cx="148982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559F"/>
                </a:solidFill>
                <a:effectLst/>
                <a:uLnTx/>
                <a:uFillTx/>
                <a:latin typeface="Univers" panose="020B0503020202020204" pitchFamily="34" charset="0"/>
                <a:ea typeface="+mn-ea"/>
                <a:cs typeface="+mn-cs"/>
              </a:rPr>
              <a:t>~75-100 MMT/Year</a:t>
            </a:r>
            <a:endParaRPr kumimoji="0" lang="en-US" sz="1100" b="0" i="0" u="none" strike="noStrike" kern="1200" cap="none" spc="0" normalizeH="0" baseline="0" noProof="0" dirty="0">
              <a:ln>
                <a:noFill/>
              </a:ln>
              <a:solidFill>
                <a:srgbClr val="00559F"/>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B8148FA7-F4EB-4361-9839-929152CABBFE}"/>
              </a:ext>
            </a:extLst>
          </p:cNvPr>
          <p:cNvSpPr txBox="1"/>
          <p:nvPr/>
        </p:nvSpPr>
        <p:spPr>
          <a:xfrm>
            <a:off x="4532502" y="3201237"/>
            <a:ext cx="173682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559F"/>
                </a:solidFill>
                <a:effectLst/>
                <a:uLnTx/>
                <a:uFillTx/>
                <a:latin typeface="Univers" panose="020B0503020202020204" pitchFamily="34" charset="0"/>
                <a:ea typeface="+mn-ea"/>
                <a:cs typeface="+mn-cs"/>
              </a:rPr>
              <a:t>~200-250 MMT/Year</a:t>
            </a:r>
            <a:endParaRPr kumimoji="0" lang="en-US" sz="1100" b="0" i="0" u="none" strike="noStrike" kern="1200" cap="none" spc="0" normalizeH="0" baseline="0" noProof="0" dirty="0">
              <a:ln>
                <a:noFill/>
              </a:ln>
              <a:solidFill>
                <a:srgbClr val="00559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96643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3439B6-DADE-468D-B4CE-9AE36C2D98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17255" y="1"/>
            <a:ext cx="2874745" cy="1796716"/>
          </a:xfrm>
          <a:prstGeom prst="rect">
            <a:avLst/>
          </a:prstGeom>
        </p:spPr>
      </p:pic>
      <p:sp>
        <p:nvSpPr>
          <p:cNvPr id="3" name="Title 2">
            <a:extLst>
              <a:ext uri="{FF2B5EF4-FFF2-40B4-BE49-F238E27FC236}">
                <a16:creationId xmlns:a16="http://schemas.microsoft.com/office/drawing/2014/main" id="{71A79276-85CF-4D4E-A16B-C51DED1957D0}"/>
              </a:ext>
            </a:extLst>
          </p:cNvPr>
          <p:cNvSpPr>
            <a:spLocks noGrp="1"/>
          </p:cNvSpPr>
          <p:nvPr>
            <p:ph type="title"/>
          </p:nvPr>
        </p:nvSpPr>
        <p:spPr>
          <a:xfrm>
            <a:off x="463550" y="166937"/>
            <a:ext cx="11264900" cy="1136650"/>
          </a:xfrm>
        </p:spPr>
        <p:txBody>
          <a:bodyPr/>
          <a:lstStyle/>
          <a:p>
            <a:r>
              <a:rPr lang="en-US" dirty="0"/>
              <a:t>Power Generation Market</a:t>
            </a:r>
            <a:br>
              <a:rPr lang="en-US" dirty="0"/>
            </a:br>
            <a:r>
              <a:rPr lang="en-US" sz="2800" b="0" dirty="0"/>
              <a:t>Passing The Baton</a:t>
            </a:r>
          </a:p>
        </p:txBody>
      </p:sp>
      <p:pic>
        <p:nvPicPr>
          <p:cNvPr id="5" name="Picture 4">
            <a:extLst>
              <a:ext uri="{FF2B5EF4-FFF2-40B4-BE49-F238E27FC236}">
                <a16:creationId xmlns:a16="http://schemas.microsoft.com/office/drawing/2014/main" id="{360AC9FD-0A64-44CE-AF17-0FD13FD05702}"/>
              </a:ext>
            </a:extLst>
          </p:cNvPr>
          <p:cNvPicPr>
            <a:picLocks noChangeAspect="1"/>
          </p:cNvPicPr>
          <p:nvPr/>
        </p:nvPicPr>
        <p:blipFill>
          <a:blip r:embed="rId4"/>
          <a:stretch>
            <a:fillRect/>
          </a:stretch>
        </p:blipFill>
        <p:spPr>
          <a:xfrm>
            <a:off x="463550" y="1874982"/>
            <a:ext cx="10040940" cy="4339984"/>
          </a:xfrm>
          <a:prstGeom prst="rect">
            <a:avLst/>
          </a:prstGeom>
        </p:spPr>
      </p:pic>
      <p:sp>
        <p:nvSpPr>
          <p:cNvPr id="6" name="TextBox 5">
            <a:extLst>
              <a:ext uri="{FF2B5EF4-FFF2-40B4-BE49-F238E27FC236}">
                <a16:creationId xmlns:a16="http://schemas.microsoft.com/office/drawing/2014/main" id="{295E33B5-C5DC-4192-B21D-AF1A6EFDF3CF}"/>
              </a:ext>
            </a:extLst>
          </p:cNvPr>
          <p:cNvSpPr txBox="1"/>
          <p:nvPr/>
        </p:nvSpPr>
        <p:spPr>
          <a:xfrm>
            <a:off x="429424" y="1466518"/>
            <a:ext cx="3359217" cy="369332"/>
          </a:xfrm>
          <a:prstGeom prst="rect">
            <a:avLst/>
          </a:prstGeom>
          <a:noFill/>
        </p:spPr>
        <p:txBody>
          <a:bodyPr wrap="square" rtlCol="0">
            <a:spAutoFit/>
          </a:bodyPr>
          <a:lstStyle/>
          <a:p>
            <a:r>
              <a:rPr lang="en-US" b="1" dirty="0">
                <a:solidFill>
                  <a:schemeClr val="accent2"/>
                </a:solidFill>
              </a:rPr>
              <a:t>Coal to Gas + Renewables</a:t>
            </a:r>
          </a:p>
        </p:txBody>
      </p:sp>
      <p:sp>
        <p:nvSpPr>
          <p:cNvPr id="7" name="TextBox 6">
            <a:extLst>
              <a:ext uri="{FF2B5EF4-FFF2-40B4-BE49-F238E27FC236}">
                <a16:creationId xmlns:a16="http://schemas.microsoft.com/office/drawing/2014/main" id="{49D043EB-2812-4BC2-B9E6-D07A5C0A8ABB}"/>
              </a:ext>
            </a:extLst>
          </p:cNvPr>
          <p:cNvSpPr txBox="1"/>
          <p:nvPr/>
        </p:nvSpPr>
        <p:spPr>
          <a:xfrm>
            <a:off x="5357091" y="1499509"/>
            <a:ext cx="3359217" cy="369332"/>
          </a:xfrm>
          <a:prstGeom prst="rect">
            <a:avLst/>
          </a:prstGeom>
          <a:noFill/>
        </p:spPr>
        <p:txBody>
          <a:bodyPr wrap="square" rtlCol="0">
            <a:spAutoFit/>
          </a:bodyPr>
          <a:lstStyle/>
          <a:p>
            <a:r>
              <a:rPr lang="en-US" b="1" dirty="0">
                <a:solidFill>
                  <a:schemeClr val="accent2"/>
                </a:solidFill>
              </a:rPr>
              <a:t>Wind to Solar</a:t>
            </a:r>
          </a:p>
        </p:txBody>
      </p:sp>
      <p:sp>
        <p:nvSpPr>
          <p:cNvPr id="8" name="TextBox 7">
            <a:extLst>
              <a:ext uri="{FF2B5EF4-FFF2-40B4-BE49-F238E27FC236}">
                <a16:creationId xmlns:a16="http://schemas.microsoft.com/office/drawing/2014/main" id="{1CE274FD-EF8E-4BF5-8379-3D4B6BD71809}"/>
              </a:ext>
            </a:extLst>
          </p:cNvPr>
          <p:cNvSpPr txBox="1"/>
          <p:nvPr/>
        </p:nvSpPr>
        <p:spPr>
          <a:xfrm>
            <a:off x="986139" y="6428977"/>
            <a:ext cx="1824438" cy="276999"/>
          </a:xfrm>
          <a:prstGeom prst="rect">
            <a:avLst/>
          </a:prstGeom>
          <a:noFill/>
        </p:spPr>
        <p:txBody>
          <a:bodyPr wrap="square" rtlCol="0">
            <a:spAutoFit/>
          </a:bodyPr>
          <a:lstStyle/>
          <a:p>
            <a:r>
              <a:rPr lang="en-US" sz="1200" dirty="0">
                <a:solidFill>
                  <a:schemeClr val="bg2">
                    <a:lumMod val="75000"/>
                  </a:schemeClr>
                </a:solidFill>
              </a:rPr>
              <a:t>DOE-EIA (AEO 2020)</a:t>
            </a:r>
          </a:p>
        </p:txBody>
      </p:sp>
    </p:spTree>
    <p:extLst>
      <p:ext uri="{BB962C8B-B14F-4D97-AF65-F5344CB8AC3E}">
        <p14:creationId xmlns:p14="http://schemas.microsoft.com/office/powerpoint/2010/main" val="573118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E8465-5099-4943-8796-68350D9068CF}"/>
              </a:ext>
            </a:extLst>
          </p:cNvPr>
          <p:cNvSpPr>
            <a:spLocks noGrp="1"/>
          </p:cNvSpPr>
          <p:nvPr>
            <p:ph type="title"/>
          </p:nvPr>
        </p:nvSpPr>
        <p:spPr>
          <a:xfrm>
            <a:off x="870326" y="74860"/>
            <a:ext cx="10451348" cy="1798558"/>
          </a:xfrm>
        </p:spPr>
        <p:txBody>
          <a:bodyPr/>
          <a:lstStyle/>
          <a:p>
            <a:r>
              <a:rPr lang="en-US" dirty="0"/>
              <a:t>Increased Wind Curtailment is a growing Concern</a:t>
            </a:r>
          </a:p>
        </p:txBody>
      </p:sp>
      <p:pic>
        <p:nvPicPr>
          <p:cNvPr id="3" name="Picture 2">
            <a:extLst>
              <a:ext uri="{FF2B5EF4-FFF2-40B4-BE49-F238E27FC236}">
                <a16:creationId xmlns:a16="http://schemas.microsoft.com/office/drawing/2014/main" id="{E3703896-9ABD-4740-AA1F-F959B180EF74}"/>
              </a:ext>
            </a:extLst>
          </p:cNvPr>
          <p:cNvPicPr>
            <a:picLocks noChangeAspect="1"/>
          </p:cNvPicPr>
          <p:nvPr/>
        </p:nvPicPr>
        <p:blipFill>
          <a:blip r:embed="rId3"/>
          <a:stretch>
            <a:fillRect/>
          </a:stretch>
        </p:blipFill>
        <p:spPr>
          <a:xfrm>
            <a:off x="2784152" y="2205328"/>
            <a:ext cx="6623695" cy="2840557"/>
          </a:xfrm>
          <a:prstGeom prst="rect">
            <a:avLst/>
          </a:prstGeom>
        </p:spPr>
      </p:pic>
      <p:sp>
        <p:nvSpPr>
          <p:cNvPr id="7" name="TextBox 6">
            <a:extLst>
              <a:ext uri="{FF2B5EF4-FFF2-40B4-BE49-F238E27FC236}">
                <a16:creationId xmlns:a16="http://schemas.microsoft.com/office/drawing/2014/main" id="{60C3146F-DB2F-4CF1-ABDA-869BB4F74CA5}"/>
              </a:ext>
            </a:extLst>
          </p:cNvPr>
          <p:cNvSpPr txBox="1"/>
          <p:nvPr/>
        </p:nvSpPr>
        <p:spPr>
          <a:xfrm>
            <a:off x="2327564" y="5057760"/>
            <a:ext cx="7564581" cy="923330"/>
          </a:xfrm>
          <a:prstGeom prst="rect">
            <a:avLst/>
          </a:prstGeom>
          <a:noFill/>
        </p:spPr>
        <p:txBody>
          <a:bodyPr wrap="square" rtlCol="0">
            <a:spAutoFit/>
          </a:bodyPr>
          <a:lstStyle/>
          <a:p>
            <a:pPr algn="ctr"/>
            <a:r>
              <a:rPr lang="en-US" dirty="0"/>
              <a:t>2017 – 2020 Actual Wind Curtailment MWh</a:t>
            </a:r>
          </a:p>
          <a:p>
            <a:pPr algn="ctr"/>
            <a:endParaRPr lang="en-US" dirty="0"/>
          </a:p>
          <a:p>
            <a:pPr algn="ctr"/>
            <a:r>
              <a:rPr lang="en-US" dirty="0"/>
              <a:t>Wind curtailments in ERCOT have almost doubled in the past 4 years</a:t>
            </a:r>
          </a:p>
        </p:txBody>
      </p:sp>
      <p:sp>
        <p:nvSpPr>
          <p:cNvPr id="9" name="TextBox 8">
            <a:extLst>
              <a:ext uri="{FF2B5EF4-FFF2-40B4-BE49-F238E27FC236}">
                <a16:creationId xmlns:a16="http://schemas.microsoft.com/office/drawing/2014/main" id="{EE652607-108E-44C4-BA6B-01700DFD41B0}"/>
              </a:ext>
            </a:extLst>
          </p:cNvPr>
          <p:cNvSpPr txBox="1"/>
          <p:nvPr/>
        </p:nvSpPr>
        <p:spPr>
          <a:xfrm>
            <a:off x="760022" y="5885122"/>
            <a:ext cx="2113808" cy="430887"/>
          </a:xfrm>
          <a:prstGeom prst="rect">
            <a:avLst/>
          </a:prstGeom>
          <a:noFill/>
        </p:spPr>
        <p:txBody>
          <a:bodyPr wrap="square" rtlCol="0">
            <a:spAutoFit/>
          </a:bodyPr>
          <a:lstStyle/>
          <a:p>
            <a:r>
              <a:rPr lang="en-US" sz="1100" dirty="0"/>
              <a:t>Source:  Electric Reliability Council of Texas</a:t>
            </a:r>
          </a:p>
        </p:txBody>
      </p:sp>
    </p:spTree>
    <p:extLst>
      <p:ext uri="{BB962C8B-B14F-4D97-AF65-F5344CB8AC3E}">
        <p14:creationId xmlns:p14="http://schemas.microsoft.com/office/powerpoint/2010/main" val="4178665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39000" y="1230219"/>
            <a:ext cx="4587656" cy="4737253"/>
          </a:xfrm>
          <a:prstGeom prst="rect">
            <a:avLst/>
          </a:prstGeom>
        </p:spPr>
      </p:pic>
      <p:sp>
        <p:nvSpPr>
          <p:cNvPr id="2" name="Title 1"/>
          <p:cNvSpPr>
            <a:spLocks noGrp="1"/>
          </p:cNvSpPr>
          <p:nvPr>
            <p:ph type="title"/>
          </p:nvPr>
        </p:nvSpPr>
        <p:spPr/>
        <p:txBody>
          <a:bodyPr/>
          <a:lstStyle/>
          <a:p>
            <a:r>
              <a:rPr lang="en-US" dirty="0"/>
              <a:t>The Concerns of the Power Industry Today</a:t>
            </a:r>
          </a:p>
        </p:txBody>
      </p:sp>
      <p:sp>
        <p:nvSpPr>
          <p:cNvPr id="3" name="Content Placeholder 2"/>
          <p:cNvSpPr>
            <a:spLocks noGrp="1"/>
          </p:cNvSpPr>
          <p:nvPr>
            <p:ph idx="1"/>
          </p:nvPr>
        </p:nvSpPr>
        <p:spPr>
          <a:xfrm>
            <a:off x="609600" y="1703026"/>
            <a:ext cx="6172200" cy="4495800"/>
          </a:xfrm>
        </p:spPr>
        <p:txBody>
          <a:bodyPr/>
          <a:lstStyle/>
          <a:p>
            <a:r>
              <a:rPr lang="en-US" sz="2800" dirty="0"/>
              <a:t>The Climate Objective of the US Power Industry is to Reach Zero Carbon Output</a:t>
            </a:r>
          </a:p>
          <a:p>
            <a:r>
              <a:rPr lang="en-US" sz="2800" dirty="0"/>
              <a:t>Eventually…….</a:t>
            </a:r>
          </a:p>
          <a:p>
            <a:r>
              <a:rPr lang="en-US" sz="2800" dirty="0"/>
              <a:t>The Reality is that the Electric Industry Need to Satisfy this ENTIRE Triangle</a:t>
            </a:r>
          </a:p>
        </p:txBody>
      </p:sp>
    </p:spTree>
    <p:extLst>
      <p:ext uri="{BB962C8B-B14F-4D97-AF65-F5344CB8AC3E}">
        <p14:creationId xmlns:p14="http://schemas.microsoft.com/office/powerpoint/2010/main" val="263214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B4084-27FE-4A09-A43A-77F752D71F2A}"/>
              </a:ext>
            </a:extLst>
          </p:cNvPr>
          <p:cNvSpPr>
            <a:spLocks noGrp="1"/>
          </p:cNvSpPr>
          <p:nvPr>
            <p:ph type="title"/>
          </p:nvPr>
        </p:nvSpPr>
        <p:spPr>
          <a:xfrm>
            <a:off x="913338" y="239332"/>
            <a:ext cx="9265642" cy="1293223"/>
          </a:xfrm>
        </p:spPr>
        <p:txBody>
          <a:bodyPr/>
          <a:lstStyle/>
          <a:p>
            <a:r>
              <a:rPr lang="en-US" dirty="0"/>
              <a:t>Energy Storage Options – U.S. Capacities</a:t>
            </a:r>
          </a:p>
        </p:txBody>
      </p:sp>
      <p:sp>
        <p:nvSpPr>
          <p:cNvPr id="3" name="Content Placeholder 2">
            <a:extLst>
              <a:ext uri="{FF2B5EF4-FFF2-40B4-BE49-F238E27FC236}">
                <a16:creationId xmlns:a16="http://schemas.microsoft.com/office/drawing/2014/main" id="{1DC5AE86-EF58-4643-B406-9B9425A6305B}"/>
              </a:ext>
            </a:extLst>
          </p:cNvPr>
          <p:cNvSpPr>
            <a:spLocks noGrp="1"/>
          </p:cNvSpPr>
          <p:nvPr>
            <p:ph idx="1"/>
          </p:nvPr>
        </p:nvSpPr>
        <p:spPr>
          <a:xfrm>
            <a:off x="7485016" y="1894114"/>
            <a:ext cx="4317277" cy="4232366"/>
          </a:xfrm>
        </p:spPr>
        <p:txBody>
          <a:bodyPr/>
          <a:lstStyle/>
          <a:p>
            <a:r>
              <a:rPr lang="en-US" sz="2000" dirty="0"/>
              <a:t>Many energy storage options currently used in today’s energy market </a:t>
            </a:r>
          </a:p>
          <a:p>
            <a:r>
              <a:rPr lang="en-US" sz="2000" dirty="0"/>
              <a:t>Different forms suited for different uses</a:t>
            </a:r>
          </a:p>
          <a:p>
            <a:pPr lvl="1"/>
            <a:r>
              <a:rPr lang="en-US" sz="2000" dirty="0"/>
              <a:t>Electricity</a:t>
            </a:r>
          </a:p>
          <a:p>
            <a:pPr lvl="1"/>
            <a:r>
              <a:rPr lang="en-US" sz="2000" dirty="0"/>
              <a:t>Chemical energy carriers</a:t>
            </a:r>
          </a:p>
          <a:p>
            <a:r>
              <a:rPr lang="en-US" sz="2000" dirty="0"/>
              <a:t>Other Distributed Energy Storage</a:t>
            </a:r>
          </a:p>
          <a:p>
            <a:pPr lvl="1"/>
            <a:r>
              <a:rPr lang="en-US" sz="2000" dirty="0"/>
              <a:t>LNG Plants</a:t>
            </a:r>
          </a:p>
          <a:p>
            <a:pPr lvl="1"/>
            <a:r>
              <a:rPr lang="en-US" sz="2000" dirty="0"/>
              <a:t>CAES</a:t>
            </a:r>
          </a:p>
          <a:p>
            <a:pPr lvl="1"/>
            <a:r>
              <a:rPr lang="en-US" sz="2000" dirty="0"/>
              <a:t>Flywheel</a:t>
            </a:r>
          </a:p>
        </p:txBody>
      </p:sp>
      <p:pic>
        <p:nvPicPr>
          <p:cNvPr id="4" name="Picture 3">
            <a:extLst>
              <a:ext uri="{FF2B5EF4-FFF2-40B4-BE49-F238E27FC236}">
                <a16:creationId xmlns:a16="http://schemas.microsoft.com/office/drawing/2014/main" id="{ED107960-644F-454B-B7AA-2F2EECAA78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389707" y="1181117"/>
            <a:ext cx="6847115" cy="5132167"/>
          </a:xfrm>
          <a:prstGeom prst="rect">
            <a:avLst/>
          </a:prstGeom>
          <a:noFill/>
        </p:spPr>
      </p:pic>
      <p:sp>
        <p:nvSpPr>
          <p:cNvPr id="5" name="TextBox 4">
            <a:extLst>
              <a:ext uri="{FF2B5EF4-FFF2-40B4-BE49-F238E27FC236}">
                <a16:creationId xmlns:a16="http://schemas.microsoft.com/office/drawing/2014/main" id="{73BAA3B1-C7D3-423D-9A8E-8CF22AD4EFCB}"/>
              </a:ext>
            </a:extLst>
          </p:cNvPr>
          <p:cNvSpPr txBox="1"/>
          <p:nvPr/>
        </p:nvSpPr>
        <p:spPr>
          <a:xfrm>
            <a:off x="8347165" y="6357058"/>
            <a:ext cx="3009809" cy="261610"/>
          </a:xfrm>
          <a:prstGeom prst="rect">
            <a:avLst/>
          </a:prstGeom>
          <a:noFill/>
        </p:spPr>
        <p:txBody>
          <a:bodyPr wrap="square">
            <a:spAutoFit/>
          </a:bodyPr>
          <a:lstStyle/>
          <a:p>
            <a:r>
              <a:rPr lang="en-US" sz="1100" b="0" i="1" dirty="0">
                <a:solidFill>
                  <a:srgbClr val="333333"/>
                </a:solidFill>
                <a:effectLst/>
                <a:latin typeface="+mj-lt"/>
              </a:rPr>
              <a:t>Source:  DOE-EIA</a:t>
            </a:r>
            <a:endParaRPr lang="en-US" sz="1100" i="1" dirty="0">
              <a:latin typeface="+mj-lt"/>
            </a:endParaRPr>
          </a:p>
        </p:txBody>
      </p:sp>
    </p:spTree>
    <p:extLst>
      <p:ext uri="{BB962C8B-B14F-4D97-AF65-F5344CB8AC3E}">
        <p14:creationId xmlns:p14="http://schemas.microsoft.com/office/powerpoint/2010/main" val="34271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Picture 160">
            <a:extLst>
              <a:ext uri="{FF2B5EF4-FFF2-40B4-BE49-F238E27FC236}">
                <a16:creationId xmlns:a16="http://schemas.microsoft.com/office/drawing/2014/main" id="{8EA027FC-0A18-174B-A9F0-096427FB366C}"/>
              </a:ext>
            </a:extLst>
          </p:cNvPr>
          <p:cNvPicPr>
            <a:picLocks noChangeAspect="1"/>
          </p:cNvPicPr>
          <p:nvPr/>
        </p:nvPicPr>
        <p:blipFill>
          <a:blip r:embed="rId3"/>
          <a:stretch>
            <a:fillRect/>
          </a:stretch>
        </p:blipFill>
        <p:spPr>
          <a:xfrm>
            <a:off x="0" y="-1"/>
            <a:ext cx="12191998" cy="6879625"/>
          </a:xfrm>
          <a:prstGeom prst="rect">
            <a:avLst/>
          </a:prstGeom>
        </p:spPr>
      </p:pic>
      <p:grpSp>
        <p:nvGrpSpPr>
          <p:cNvPr id="175" name="Group 174">
            <a:extLst>
              <a:ext uri="{FF2B5EF4-FFF2-40B4-BE49-F238E27FC236}">
                <a16:creationId xmlns:a16="http://schemas.microsoft.com/office/drawing/2014/main" id="{2FBAFD39-174A-4E58-A6C0-4F4A01CD38E0}"/>
              </a:ext>
            </a:extLst>
          </p:cNvPr>
          <p:cNvGrpSpPr/>
          <p:nvPr/>
        </p:nvGrpSpPr>
        <p:grpSpPr>
          <a:xfrm>
            <a:off x="20291" y="285381"/>
            <a:ext cx="12180735" cy="5854801"/>
            <a:chOff x="19251" y="304524"/>
            <a:chExt cx="12180735" cy="5854801"/>
          </a:xfrm>
        </p:grpSpPr>
        <p:sp>
          <p:nvSpPr>
            <p:cNvPr id="4" name="TextBox 3">
              <a:extLst>
                <a:ext uri="{FF2B5EF4-FFF2-40B4-BE49-F238E27FC236}">
                  <a16:creationId xmlns:a16="http://schemas.microsoft.com/office/drawing/2014/main" id="{8F23A237-638F-461B-BA60-820CC8B685B5}"/>
                </a:ext>
              </a:extLst>
            </p:cNvPr>
            <p:cNvSpPr txBox="1"/>
            <p:nvPr/>
          </p:nvSpPr>
          <p:spPr>
            <a:xfrm>
              <a:off x="3663408" y="304524"/>
              <a:ext cx="7567448" cy="400110"/>
            </a:xfrm>
            <a:prstGeom prst="rect">
              <a:avLst/>
            </a:prstGeom>
            <a:noFill/>
          </p:spPr>
          <p:txBody>
            <a:bodyPr wrap="square" rtlCol="0">
              <a:spAutoFit/>
            </a:bodyPr>
            <a:lstStyle/>
            <a:p>
              <a:pPr algn="ctr"/>
              <a:r>
                <a:rPr lang="en-US" sz="2000" dirty="0"/>
                <a:t>“Green Hydrogen”, a.k.a. Power-to-Gas</a:t>
              </a:r>
            </a:p>
          </p:txBody>
        </p:sp>
        <p:grpSp>
          <p:nvGrpSpPr>
            <p:cNvPr id="2" name="Group 1">
              <a:extLst>
                <a:ext uri="{FF2B5EF4-FFF2-40B4-BE49-F238E27FC236}">
                  <a16:creationId xmlns:a16="http://schemas.microsoft.com/office/drawing/2014/main" id="{0FB9C985-BF4D-4C00-8CD0-64120AE4DF53}"/>
                </a:ext>
              </a:extLst>
            </p:cNvPr>
            <p:cNvGrpSpPr/>
            <p:nvPr/>
          </p:nvGrpSpPr>
          <p:grpSpPr>
            <a:xfrm>
              <a:off x="1990639" y="1858678"/>
              <a:ext cx="2003379" cy="1755608"/>
              <a:chOff x="1078953" y="1069808"/>
              <a:chExt cx="2003379" cy="1755608"/>
            </a:xfrm>
          </p:grpSpPr>
          <p:pic>
            <p:nvPicPr>
              <p:cNvPr id="10242" name="Picture 2" descr="Image result for wind turbine icon">
                <a:extLst>
                  <a:ext uri="{FF2B5EF4-FFF2-40B4-BE49-F238E27FC236}">
                    <a16:creationId xmlns:a16="http://schemas.microsoft.com/office/drawing/2014/main" id="{02D049FA-17D9-4495-8ED8-DFD98B471A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8953" y="1644316"/>
                <a:ext cx="676275" cy="1181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wind turbine icon">
                <a:extLst>
                  <a:ext uri="{FF2B5EF4-FFF2-40B4-BE49-F238E27FC236}">
                    <a16:creationId xmlns:a16="http://schemas.microsoft.com/office/drawing/2014/main" id="{585EA9BF-56F8-4C4A-87BC-C194FF7501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5228" y="1387642"/>
                <a:ext cx="676275" cy="1181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wind turbine icon">
                <a:extLst>
                  <a:ext uri="{FF2B5EF4-FFF2-40B4-BE49-F238E27FC236}">
                    <a16:creationId xmlns:a16="http://schemas.microsoft.com/office/drawing/2014/main" id="{AD04626C-D95E-4CA0-BC4E-4D792BCEAF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6057" y="1069808"/>
                <a:ext cx="676275" cy="11811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244" name="Picture 4" descr="Image result for solar panel icon">
              <a:extLst>
                <a:ext uri="{FF2B5EF4-FFF2-40B4-BE49-F238E27FC236}">
                  <a16:creationId xmlns:a16="http://schemas.microsoft.com/office/drawing/2014/main" id="{4C97391D-AEAB-4C0D-864A-90FD24B2CA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185" y="2423661"/>
              <a:ext cx="11906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Image result for electric transmission icon">
              <a:extLst>
                <a:ext uri="{FF2B5EF4-FFF2-40B4-BE49-F238E27FC236}">
                  <a16:creationId xmlns:a16="http://schemas.microsoft.com/office/drawing/2014/main" id="{840AF671-50BF-4C9B-B103-07CD0751F4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9881" y="836103"/>
              <a:ext cx="1587605" cy="1839841"/>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Shape 6">
              <a:extLst>
                <a:ext uri="{FF2B5EF4-FFF2-40B4-BE49-F238E27FC236}">
                  <a16:creationId xmlns:a16="http://schemas.microsoft.com/office/drawing/2014/main" id="{D7884DCC-14AE-4D25-9532-D48D4BB27386}"/>
                </a:ext>
              </a:extLst>
            </p:cNvPr>
            <p:cNvSpPr/>
            <p:nvPr/>
          </p:nvSpPr>
          <p:spPr>
            <a:xfrm>
              <a:off x="62530" y="2556618"/>
              <a:ext cx="12137456" cy="2281187"/>
            </a:xfrm>
            <a:custGeom>
              <a:avLst/>
              <a:gdLst>
                <a:gd name="connsiteX0" fmla="*/ 38501 w 12137456"/>
                <a:gd name="connsiteY0" fmla="*/ 962526 h 2281187"/>
                <a:gd name="connsiteX1" fmla="*/ 1193532 w 12137456"/>
                <a:gd name="connsiteY1" fmla="*/ 1068404 h 2281187"/>
                <a:gd name="connsiteX2" fmla="*/ 2050181 w 12137456"/>
                <a:gd name="connsiteY2" fmla="*/ 1106905 h 2281187"/>
                <a:gd name="connsiteX3" fmla="*/ 3330341 w 12137456"/>
                <a:gd name="connsiteY3" fmla="*/ 683393 h 2281187"/>
                <a:gd name="connsiteX4" fmla="*/ 4138863 w 12137456"/>
                <a:gd name="connsiteY4" fmla="*/ 298383 h 2281187"/>
                <a:gd name="connsiteX5" fmla="*/ 4918509 w 12137456"/>
                <a:gd name="connsiteY5" fmla="*/ 96252 h 2281187"/>
                <a:gd name="connsiteX6" fmla="*/ 5082138 w 12137456"/>
                <a:gd name="connsiteY6" fmla="*/ 77002 h 2281187"/>
                <a:gd name="connsiteX7" fmla="*/ 5409397 w 12137456"/>
                <a:gd name="connsiteY7" fmla="*/ 77002 h 2281187"/>
                <a:gd name="connsiteX8" fmla="*/ 5717406 w 12137456"/>
                <a:gd name="connsiteY8" fmla="*/ 96252 h 2281187"/>
                <a:gd name="connsiteX9" fmla="*/ 6179418 w 12137456"/>
                <a:gd name="connsiteY9" fmla="*/ 163629 h 2281187"/>
                <a:gd name="connsiteX10" fmla="*/ 6631806 w 12137456"/>
                <a:gd name="connsiteY10" fmla="*/ 173254 h 2281187"/>
                <a:gd name="connsiteX11" fmla="*/ 7122694 w 12137456"/>
                <a:gd name="connsiteY11" fmla="*/ 173254 h 2281187"/>
                <a:gd name="connsiteX12" fmla="*/ 7834964 w 12137456"/>
                <a:gd name="connsiteY12" fmla="*/ 182880 h 2281187"/>
                <a:gd name="connsiteX13" fmla="*/ 8518357 w 12137456"/>
                <a:gd name="connsiteY13" fmla="*/ 134753 h 2281187"/>
                <a:gd name="connsiteX14" fmla="*/ 8604985 w 12137456"/>
                <a:gd name="connsiteY14" fmla="*/ 134753 h 2281187"/>
                <a:gd name="connsiteX15" fmla="*/ 9009246 w 12137456"/>
                <a:gd name="connsiteY15" fmla="*/ 96252 h 2281187"/>
                <a:gd name="connsiteX16" fmla="*/ 9144000 w 12137456"/>
                <a:gd name="connsiteY16" fmla="*/ 96252 h 2281187"/>
                <a:gd name="connsiteX17" fmla="*/ 9779267 w 12137456"/>
                <a:gd name="connsiteY17" fmla="*/ 67376 h 2281187"/>
                <a:gd name="connsiteX18" fmla="*/ 9865894 w 12137456"/>
                <a:gd name="connsiteY18" fmla="*/ 67376 h 2281187"/>
                <a:gd name="connsiteX19" fmla="*/ 10414534 w 12137456"/>
                <a:gd name="connsiteY19" fmla="*/ 28875 h 2281187"/>
                <a:gd name="connsiteX20" fmla="*/ 10530037 w 12137456"/>
                <a:gd name="connsiteY20" fmla="*/ 28875 h 2281187"/>
                <a:gd name="connsiteX21" fmla="*/ 10924673 w 12137456"/>
                <a:gd name="connsiteY21" fmla="*/ 9625 h 2281187"/>
                <a:gd name="connsiteX22" fmla="*/ 11454063 w 12137456"/>
                <a:gd name="connsiteY22" fmla="*/ 9625 h 2281187"/>
                <a:gd name="connsiteX23" fmla="*/ 11916075 w 12137456"/>
                <a:gd name="connsiteY23" fmla="*/ 0 h 2281187"/>
                <a:gd name="connsiteX24" fmla="*/ 12060454 w 12137456"/>
                <a:gd name="connsiteY24" fmla="*/ 0 h 2281187"/>
                <a:gd name="connsiteX25" fmla="*/ 12137456 w 12137456"/>
                <a:gd name="connsiteY25" fmla="*/ 0 h 2281187"/>
                <a:gd name="connsiteX26" fmla="*/ 12137456 w 12137456"/>
                <a:gd name="connsiteY26" fmla="*/ 2204185 h 2281187"/>
                <a:gd name="connsiteX27" fmla="*/ 0 w 12137456"/>
                <a:gd name="connsiteY27" fmla="*/ 2281187 h 2281187"/>
                <a:gd name="connsiteX28" fmla="*/ 38501 w 12137456"/>
                <a:gd name="connsiteY28" fmla="*/ 962526 h 2281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37456" h="2281187">
                  <a:moveTo>
                    <a:pt x="38501" y="962526"/>
                  </a:moveTo>
                  <a:lnTo>
                    <a:pt x="1193532" y="1068404"/>
                  </a:lnTo>
                  <a:lnTo>
                    <a:pt x="2050181" y="1106905"/>
                  </a:lnTo>
                  <a:lnTo>
                    <a:pt x="3330341" y="683393"/>
                  </a:lnTo>
                  <a:lnTo>
                    <a:pt x="4138863" y="298383"/>
                  </a:lnTo>
                  <a:lnTo>
                    <a:pt x="4918509" y="96252"/>
                  </a:lnTo>
                  <a:lnTo>
                    <a:pt x="5082138" y="77002"/>
                  </a:lnTo>
                  <a:lnTo>
                    <a:pt x="5409397" y="77002"/>
                  </a:lnTo>
                  <a:lnTo>
                    <a:pt x="5717406" y="96252"/>
                  </a:lnTo>
                  <a:lnTo>
                    <a:pt x="6179418" y="163629"/>
                  </a:lnTo>
                  <a:lnTo>
                    <a:pt x="6631806" y="173254"/>
                  </a:lnTo>
                  <a:lnTo>
                    <a:pt x="7122694" y="173254"/>
                  </a:lnTo>
                  <a:lnTo>
                    <a:pt x="7834964" y="182880"/>
                  </a:lnTo>
                  <a:lnTo>
                    <a:pt x="8518357" y="134753"/>
                  </a:lnTo>
                  <a:lnTo>
                    <a:pt x="8604985" y="134753"/>
                  </a:lnTo>
                  <a:lnTo>
                    <a:pt x="9009246" y="96252"/>
                  </a:lnTo>
                  <a:lnTo>
                    <a:pt x="9144000" y="96252"/>
                  </a:lnTo>
                  <a:lnTo>
                    <a:pt x="9779267" y="67376"/>
                  </a:lnTo>
                  <a:lnTo>
                    <a:pt x="9865894" y="67376"/>
                  </a:lnTo>
                  <a:lnTo>
                    <a:pt x="10414534" y="28875"/>
                  </a:lnTo>
                  <a:lnTo>
                    <a:pt x="10530037" y="28875"/>
                  </a:lnTo>
                  <a:lnTo>
                    <a:pt x="10924673" y="9625"/>
                  </a:lnTo>
                  <a:lnTo>
                    <a:pt x="11454063" y="9625"/>
                  </a:lnTo>
                  <a:lnTo>
                    <a:pt x="11916075" y="0"/>
                  </a:lnTo>
                  <a:lnTo>
                    <a:pt x="12060454" y="0"/>
                  </a:lnTo>
                  <a:lnTo>
                    <a:pt x="12137456" y="0"/>
                  </a:lnTo>
                  <a:lnTo>
                    <a:pt x="12137456" y="2204185"/>
                  </a:lnTo>
                  <a:lnTo>
                    <a:pt x="0" y="2281187"/>
                  </a:lnTo>
                  <a:lnTo>
                    <a:pt x="38501" y="962526"/>
                  </a:ln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c 7">
              <a:extLst>
                <a:ext uri="{FF2B5EF4-FFF2-40B4-BE49-F238E27FC236}">
                  <a16:creationId xmlns:a16="http://schemas.microsoft.com/office/drawing/2014/main" id="{04D548D9-11B7-4521-A4F0-4E5A300CB56C}"/>
                </a:ext>
              </a:extLst>
            </p:cNvPr>
            <p:cNvSpPr/>
            <p:nvPr/>
          </p:nvSpPr>
          <p:spPr>
            <a:xfrm rot="2457350">
              <a:off x="781621" y="1554424"/>
              <a:ext cx="1587735" cy="2018610"/>
            </a:xfrm>
            <a:prstGeom prst="arc">
              <a:avLst>
                <a:gd name="adj1" fmla="val 21185248"/>
                <a:gd name="adj2" fmla="val 5277059"/>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Arc 11">
              <a:extLst>
                <a:ext uri="{FF2B5EF4-FFF2-40B4-BE49-F238E27FC236}">
                  <a16:creationId xmlns:a16="http://schemas.microsoft.com/office/drawing/2014/main" id="{C1BBBC18-2C4A-4CDC-89FB-3227FDB7C1DB}"/>
                </a:ext>
              </a:extLst>
            </p:cNvPr>
            <p:cNvSpPr/>
            <p:nvPr/>
          </p:nvSpPr>
          <p:spPr>
            <a:xfrm rot="2457350">
              <a:off x="3540482" y="592699"/>
              <a:ext cx="1587735" cy="2018610"/>
            </a:xfrm>
            <a:prstGeom prst="arc">
              <a:avLst>
                <a:gd name="adj1" fmla="val 19740435"/>
                <a:gd name="adj2" fmla="val 5277059"/>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78725362-F099-4E1B-BE54-86F5D98CCF4D}"/>
                </a:ext>
              </a:extLst>
            </p:cNvPr>
            <p:cNvSpPr/>
            <p:nvPr/>
          </p:nvSpPr>
          <p:spPr>
            <a:xfrm>
              <a:off x="3004457" y="2778826"/>
              <a:ext cx="4191990" cy="581969"/>
            </a:xfrm>
            <a:custGeom>
              <a:avLst/>
              <a:gdLst>
                <a:gd name="connsiteX0" fmla="*/ 0 w 4191990"/>
                <a:gd name="connsiteY0" fmla="*/ 35626 h 581969"/>
                <a:gd name="connsiteX1" fmla="*/ 1092530 w 4191990"/>
                <a:gd name="connsiteY1" fmla="*/ 475013 h 581969"/>
                <a:gd name="connsiteX2" fmla="*/ 2386940 w 4191990"/>
                <a:gd name="connsiteY2" fmla="*/ 546265 h 581969"/>
                <a:gd name="connsiteX3" fmla="*/ 4191990 w 4191990"/>
                <a:gd name="connsiteY3" fmla="*/ 0 h 581969"/>
                <a:gd name="connsiteX4" fmla="*/ 4191990 w 4191990"/>
                <a:gd name="connsiteY4" fmla="*/ 0 h 58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990" h="581969">
                  <a:moveTo>
                    <a:pt x="0" y="35626"/>
                  </a:moveTo>
                  <a:cubicBezTo>
                    <a:pt x="347353" y="212766"/>
                    <a:pt x="694707" y="389907"/>
                    <a:pt x="1092530" y="475013"/>
                  </a:cubicBezTo>
                  <a:cubicBezTo>
                    <a:pt x="1490353" y="560120"/>
                    <a:pt x="1870363" y="625434"/>
                    <a:pt x="2386940" y="546265"/>
                  </a:cubicBezTo>
                  <a:cubicBezTo>
                    <a:pt x="2903517" y="467096"/>
                    <a:pt x="4191990" y="0"/>
                    <a:pt x="4191990" y="0"/>
                  </a:cubicBezTo>
                  <a:lnTo>
                    <a:pt x="4191990" y="0"/>
                  </a:lnTo>
                </a:path>
              </a:pathLst>
            </a:cu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Deciduous tree">
              <a:extLst>
                <a:ext uri="{FF2B5EF4-FFF2-40B4-BE49-F238E27FC236}">
                  <a16:creationId xmlns:a16="http://schemas.microsoft.com/office/drawing/2014/main" id="{34C71BEA-485C-41CD-B933-35D2CE2895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95807" y="1702750"/>
              <a:ext cx="914400" cy="914400"/>
            </a:xfrm>
            <a:prstGeom prst="rect">
              <a:avLst/>
            </a:prstGeom>
          </p:spPr>
        </p:pic>
        <p:pic>
          <p:nvPicPr>
            <p:cNvPr id="23" name="Graphic 22" descr="Deciduous tree">
              <a:extLst>
                <a:ext uri="{FF2B5EF4-FFF2-40B4-BE49-F238E27FC236}">
                  <a16:creationId xmlns:a16="http://schemas.microsoft.com/office/drawing/2014/main" id="{8DECD96A-19AD-494D-8C5D-ABDC6B7AD5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72810" y="1846350"/>
              <a:ext cx="914400" cy="914400"/>
            </a:xfrm>
            <a:prstGeom prst="rect">
              <a:avLst/>
            </a:prstGeom>
          </p:spPr>
        </p:pic>
        <p:sp>
          <p:nvSpPr>
            <p:cNvPr id="20" name="Rectangle 19">
              <a:extLst>
                <a:ext uri="{FF2B5EF4-FFF2-40B4-BE49-F238E27FC236}">
                  <a16:creationId xmlns:a16="http://schemas.microsoft.com/office/drawing/2014/main" id="{A5F3E058-2E65-446E-BE55-F458B21FC09F}"/>
                </a:ext>
              </a:extLst>
            </p:cNvPr>
            <p:cNvSpPr/>
            <p:nvPr/>
          </p:nvSpPr>
          <p:spPr>
            <a:xfrm>
              <a:off x="19251" y="4690885"/>
              <a:ext cx="12137456" cy="1468440"/>
            </a:xfrm>
            <a:prstGeom prst="rect">
              <a:avLst/>
            </a:prstGeom>
            <a:solidFill>
              <a:srgbClr val="9966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72AA6834-DFF9-49E2-85B5-A7F609F7759E}"/>
                </a:ext>
              </a:extLst>
            </p:cNvPr>
            <p:cNvGrpSpPr/>
            <p:nvPr/>
          </p:nvGrpSpPr>
          <p:grpSpPr>
            <a:xfrm>
              <a:off x="6828670" y="1988259"/>
              <a:ext cx="1672792" cy="2198822"/>
              <a:chOff x="6765283" y="1817583"/>
              <a:chExt cx="1672792" cy="2198822"/>
            </a:xfrm>
          </p:grpSpPr>
          <p:grpSp>
            <p:nvGrpSpPr>
              <p:cNvPr id="14" name="Group 13">
                <a:extLst>
                  <a:ext uri="{FF2B5EF4-FFF2-40B4-BE49-F238E27FC236}">
                    <a16:creationId xmlns:a16="http://schemas.microsoft.com/office/drawing/2014/main" id="{E69A2AEF-E0C3-4E10-879A-3BFC6F529231}"/>
                  </a:ext>
                </a:extLst>
              </p:cNvPr>
              <p:cNvGrpSpPr/>
              <p:nvPr/>
            </p:nvGrpSpPr>
            <p:grpSpPr>
              <a:xfrm rot="5400000">
                <a:off x="6765283" y="1817583"/>
                <a:ext cx="1672792" cy="1672792"/>
                <a:chOff x="8114008" y="1262646"/>
                <a:chExt cx="1672792" cy="1672792"/>
              </a:xfrm>
              <a:solidFill>
                <a:srgbClr val="00B0F0"/>
              </a:solidFill>
            </p:grpSpPr>
            <p:sp>
              <p:nvSpPr>
                <p:cNvPr id="11" name="Rectangle 10">
                  <a:extLst>
                    <a:ext uri="{FF2B5EF4-FFF2-40B4-BE49-F238E27FC236}">
                      <a16:creationId xmlns:a16="http://schemas.microsoft.com/office/drawing/2014/main" id="{8E8078A1-3246-4B36-A2B8-579A7710ED55}"/>
                    </a:ext>
                  </a:extLst>
                </p:cNvPr>
                <p:cNvSpPr/>
                <p:nvPr/>
              </p:nvSpPr>
              <p:spPr>
                <a:xfrm rot="16200000">
                  <a:off x="8522892" y="1356774"/>
                  <a:ext cx="855024" cy="1484536"/>
                </a:xfrm>
                <a:prstGeom prst="rect">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Barcode">
                  <a:extLst>
                    <a:ext uri="{FF2B5EF4-FFF2-40B4-BE49-F238E27FC236}">
                      <a16:creationId xmlns:a16="http://schemas.microsoft.com/office/drawing/2014/main" id="{369F53B6-B87E-4000-8D68-065B6B08213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a:off x="8114008" y="1262646"/>
                  <a:ext cx="1672792" cy="1672792"/>
                </a:xfrm>
                <a:prstGeom prst="rect">
                  <a:avLst/>
                </a:prstGeom>
              </p:spPr>
            </p:pic>
          </p:grpSp>
          <p:grpSp>
            <p:nvGrpSpPr>
              <p:cNvPr id="22" name="Group 21">
                <a:extLst>
                  <a:ext uri="{FF2B5EF4-FFF2-40B4-BE49-F238E27FC236}">
                    <a16:creationId xmlns:a16="http://schemas.microsoft.com/office/drawing/2014/main" id="{CB505806-3F4C-47E8-86EC-EBEA363D52DF}"/>
                  </a:ext>
                </a:extLst>
              </p:cNvPr>
              <p:cNvGrpSpPr/>
              <p:nvPr/>
            </p:nvGrpSpPr>
            <p:grpSpPr>
              <a:xfrm>
                <a:off x="7042878" y="1819672"/>
                <a:ext cx="1220641" cy="2196733"/>
                <a:chOff x="7057733" y="1834132"/>
                <a:chExt cx="1220641" cy="2196733"/>
              </a:xfrm>
            </p:grpSpPr>
            <p:sp>
              <p:nvSpPr>
                <p:cNvPr id="15" name="TextBox 14">
                  <a:extLst>
                    <a:ext uri="{FF2B5EF4-FFF2-40B4-BE49-F238E27FC236}">
                      <a16:creationId xmlns:a16="http://schemas.microsoft.com/office/drawing/2014/main" id="{F1F1BA87-C550-4333-81DE-FACACB31E395}"/>
                    </a:ext>
                  </a:extLst>
                </p:cNvPr>
                <p:cNvSpPr txBox="1"/>
                <p:nvPr/>
              </p:nvSpPr>
              <p:spPr>
                <a:xfrm>
                  <a:off x="7057733" y="3723088"/>
                  <a:ext cx="1220641" cy="307777"/>
                </a:xfrm>
                <a:prstGeom prst="rect">
                  <a:avLst/>
                </a:prstGeom>
                <a:noFill/>
              </p:spPr>
              <p:txBody>
                <a:bodyPr wrap="square" rtlCol="0">
                  <a:spAutoFit/>
                </a:bodyPr>
                <a:lstStyle/>
                <a:p>
                  <a:r>
                    <a:rPr lang="en-US" sz="1400" dirty="0">
                      <a:solidFill>
                        <a:schemeClr val="bg1"/>
                      </a:solidFill>
                    </a:rPr>
                    <a:t>Electrolyzer</a:t>
                  </a:r>
                </a:p>
              </p:txBody>
            </p:sp>
            <p:sp>
              <p:nvSpPr>
                <p:cNvPr id="21" name="Rectangle 20">
                  <a:extLst>
                    <a:ext uri="{FF2B5EF4-FFF2-40B4-BE49-F238E27FC236}">
                      <a16:creationId xmlns:a16="http://schemas.microsoft.com/office/drawing/2014/main" id="{AED4D2D6-5C97-40AB-A1CB-88EA830CC324}"/>
                    </a:ext>
                  </a:extLst>
                </p:cNvPr>
                <p:cNvSpPr/>
                <p:nvPr/>
              </p:nvSpPr>
              <p:spPr>
                <a:xfrm>
                  <a:off x="7174167" y="3429000"/>
                  <a:ext cx="236036" cy="103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80E0FD6-2858-4309-9B95-B63265CBAAB9}"/>
                    </a:ext>
                  </a:extLst>
                </p:cNvPr>
                <p:cNvSpPr/>
                <p:nvPr/>
              </p:nvSpPr>
              <p:spPr>
                <a:xfrm>
                  <a:off x="7793155" y="3427504"/>
                  <a:ext cx="236036" cy="103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477D666-1322-4209-82DF-CB294914E4D9}"/>
                    </a:ext>
                  </a:extLst>
                </p:cNvPr>
                <p:cNvSpPr/>
                <p:nvPr/>
              </p:nvSpPr>
              <p:spPr>
                <a:xfrm>
                  <a:off x="7196447" y="1834132"/>
                  <a:ext cx="236036" cy="10337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622AF69-9D65-458F-9950-EBF8FE94F467}"/>
                    </a:ext>
                  </a:extLst>
                </p:cNvPr>
                <p:cNvSpPr/>
                <p:nvPr/>
              </p:nvSpPr>
              <p:spPr>
                <a:xfrm>
                  <a:off x="7763325" y="1836346"/>
                  <a:ext cx="236036" cy="10337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Freeform: Shape 24">
              <a:extLst>
                <a:ext uri="{FF2B5EF4-FFF2-40B4-BE49-F238E27FC236}">
                  <a16:creationId xmlns:a16="http://schemas.microsoft.com/office/drawing/2014/main" id="{9F1661B5-2A71-4BFA-ADDA-5CDEC34C7A8A}"/>
                </a:ext>
              </a:extLst>
            </p:cNvPr>
            <p:cNvSpPr/>
            <p:nvPr/>
          </p:nvSpPr>
          <p:spPr>
            <a:xfrm>
              <a:off x="83127" y="5047463"/>
              <a:ext cx="12020553" cy="587680"/>
            </a:xfrm>
            <a:custGeom>
              <a:avLst/>
              <a:gdLst>
                <a:gd name="connsiteX0" fmla="*/ 0 w 12020553"/>
                <a:gd name="connsiteY0" fmla="*/ 23750 h 587680"/>
                <a:gd name="connsiteX1" fmla="*/ 700644 w 12020553"/>
                <a:gd name="connsiteY1" fmla="*/ 47501 h 587680"/>
                <a:gd name="connsiteX2" fmla="*/ 1520042 w 12020553"/>
                <a:gd name="connsiteY2" fmla="*/ 154379 h 587680"/>
                <a:gd name="connsiteX3" fmla="*/ 2303813 w 12020553"/>
                <a:gd name="connsiteY3" fmla="*/ 225631 h 587680"/>
                <a:gd name="connsiteX4" fmla="*/ 3230089 w 12020553"/>
                <a:gd name="connsiteY4" fmla="*/ 344384 h 587680"/>
                <a:gd name="connsiteX5" fmla="*/ 4536374 w 12020553"/>
                <a:gd name="connsiteY5" fmla="*/ 486888 h 587680"/>
                <a:gd name="connsiteX6" fmla="*/ 5676405 w 12020553"/>
                <a:gd name="connsiteY6" fmla="*/ 581891 h 587680"/>
                <a:gd name="connsiteX7" fmla="*/ 6768935 w 12020553"/>
                <a:gd name="connsiteY7" fmla="*/ 570015 h 587680"/>
                <a:gd name="connsiteX8" fmla="*/ 7635834 w 12020553"/>
                <a:gd name="connsiteY8" fmla="*/ 510639 h 587680"/>
                <a:gd name="connsiteX9" fmla="*/ 8229600 w 12020553"/>
                <a:gd name="connsiteY9" fmla="*/ 463137 h 587680"/>
                <a:gd name="connsiteX10" fmla="*/ 9155876 w 12020553"/>
                <a:gd name="connsiteY10" fmla="*/ 368135 h 587680"/>
                <a:gd name="connsiteX11" fmla="*/ 10117777 w 12020553"/>
                <a:gd name="connsiteY11" fmla="*/ 273132 h 587680"/>
                <a:gd name="connsiteX12" fmla="*/ 10854047 w 12020553"/>
                <a:gd name="connsiteY12" fmla="*/ 190005 h 587680"/>
                <a:gd name="connsiteX13" fmla="*/ 11376561 w 12020553"/>
                <a:gd name="connsiteY13" fmla="*/ 118753 h 587680"/>
                <a:gd name="connsiteX14" fmla="*/ 11922826 w 12020553"/>
                <a:gd name="connsiteY14" fmla="*/ 23750 h 587680"/>
                <a:gd name="connsiteX15" fmla="*/ 12017829 w 12020553"/>
                <a:gd name="connsiteY15" fmla="*/ 0 h 5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20553" h="587680">
                  <a:moveTo>
                    <a:pt x="0" y="23750"/>
                  </a:moveTo>
                  <a:cubicBezTo>
                    <a:pt x="223652" y="24740"/>
                    <a:pt x="447304" y="25730"/>
                    <a:pt x="700644" y="47501"/>
                  </a:cubicBezTo>
                  <a:cubicBezTo>
                    <a:pt x="953984" y="69273"/>
                    <a:pt x="1252847" y="124691"/>
                    <a:pt x="1520042" y="154379"/>
                  </a:cubicBezTo>
                  <a:cubicBezTo>
                    <a:pt x="1787237" y="184067"/>
                    <a:pt x="2018805" y="193964"/>
                    <a:pt x="2303813" y="225631"/>
                  </a:cubicBezTo>
                  <a:cubicBezTo>
                    <a:pt x="2588821" y="257299"/>
                    <a:pt x="3230089" y="344384"/>
                    <a:pt x="3230089" y="344384"/>
                  </a:cubicBezTo>
                  <a:lnTo>
                    <a:pt x="4536374" y="486888"/>
                  </a:lnTo>
                  <a:cubicBezTo>
                    <a:pt x="4944093" y="526472"/>
                    <a:pt x="5304312" y="568037"/>
                    <a:pt x="5676405" y="581891"/>
                  </a:cubicBezTo>
                  <a:cubicBezTo>
                    <a:pt x="6048498" y="595745"/>
                    <a:pt x="6442364" y="581890"/>
                    <a:pt x="6768935" y="570015"/>
                  </a:cubicBezTo>
                  <a:cubicBezTo>
                    <a:pt x="7095506" y="558140"/>
                    <a:pt x="7635834" y="510639"/>
                    <a:pt x="7635834" y="510639"/>
                  </a:cubicBezTo>
                  <a:lnTo>
                    <a:pt x="8229600" y="463137"/>
                  </a:lnTo>
                  <a:lnTo>
                    <a:pt x="9155876" y="368135"/>
                  </a:lnTo>
                  <a:lnTo>
                    <a:pt x="10117777" y="273132"/>
                  </a:lnTo>
                  <a:lnTo>
                    <a:pt x="10854047" y="190005"/>
                  </a:lnTo>
                  <a:cubicBezTo>
                    <a:pt x="11063844" y="164275"/>
                    <a:pt x="11198431" y="146462"/>
                    <a:pt x="11376561" y="118753"/>
                  </a:cubicBezTo>
                  <a:cubicBezTo>
                    <a:pt x="11554691" y="91044"/>
                    <a:pt x="11815948" y="43542"/>
                    <a:pt x="11922826" y="23750"/>
                  </a:cubicBezTo>
                  <a:cubicBezTo>
                    <a:pt x="12029704" y="3958"/>
                    <a:pt x="12023766" y="1979"/>
                    <a:pt x="12017829" y="0"/>
                  </a:cubicBezTo>
                </a:path>
              </a:pathLst>
            </a:cu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937B8B4C-0FD1-47DE-8E03-2C73D54451C4}"/>
                </a:ext>
              </a:extLst>
            </p:cNvPr>
            <p:cNvSpPr/>
            <p:nvPr/>
          </p:nvSpPr>
          <p:spPr>
            <a:xfrm>
              <a:off x="109640" y="5444131"/>
              <a:ext cx="12020553" cy="587680"/>
            </a:xfrm>
            <a:custGeom>
              <a:avLst/>
              <a:gdLst>
                <a:gd name="connsiteX0" fmla="*/ 0 w 12020553"/>
                <a:gd name="connsiteY0" fmla="*/ 23750 h 587680"/>
                <a:gd name="connsiteX1" fmla="*/ 700644 w 12020553"/>
                <a:gd name="connsiteY1" fmla="*/ 47501 h 587680"/>
                <a:gd name="connsiteX2" fmla="*/ 1520042 w 12020553"/>
                <a:gd name="connsiteY2" fmla="*/ 154379 h 587680"/>
                <a:gd name="connsiteX3" fmla="*/ 2303813 w 12020553"/>
                <a:gd name="connsiteY3" fmla="*/ 225631 h 587680"/>
                <a:gd name="connsiteX4" fmla="*/ 3230089 w 12020553"/>
                <a:gd name="connsiteY4" fmla="*/ 344384 h 587680"/>
                <a:gd name="connsiteX5" fmla="*/ 4536374 w 12020553"/>
                <a:gd name="connsiteY5" fmla="*/ 486888 h 587680"/>
                <a:gd name="connsiteX6" fmla="*/ 5676405 w 12020553"/>
                <a:gd name="connsiteY6" fmla="*/ 581891 h 587680"/>
                <a:gd name="connsiteX7" fmla="*/ 6768935 w 12020553"/>
                <a:gd name="connsiteY7" fmla="*/ 570015 h 587680"/>
                <a:gd name="connsiteX8" fmla="*/ 7635834 w 12020553"/>
                <a:gd name="connsiteY8" fmla="*/ 510639 h 587680"/>
                <a:gd name="connsiteX9" fmla="*/ 8229600 w 12020553"/>
                <a:gd name="connsiteY9" fmla="*/ 463137 h 587680"/>
                <a:gd name="connsiteX10" fmla="*/ 9155876 w 12020553"/>
                <a:gd name="connsiteY10" fmla="*/ 368135 h 587680"/>
                <a:gd name="connsiteX11" fmla="*/ 10117777 w 12020553"/>
                <a:gd name="connsiteY11" fmla="*/ 273132 h 587680"/>
                <a:gd name="connsiteX12" fmla="*/ 10854047 w 12020553"/>
                <a:gd name="connsiteY12" fmla="*/ 190005 h 587680"/>
                <a:gd name="connsiteX13" fmla="*/ 11376561 w 12020553"/>
                <a:gd name="connsiteY13" fmla="*/ 118753 h 587680"/>
                <a:gd name="connsiteX14" fmla="*/ 11922826 w 12020553"/>
                <a:gd name="connsiteY14" fmla="*/ 23750 h 587680"/>
                <a:gd name="connsiteX15" fmla="*/ 12017829 w 12020553"/>
                <a:gd name="connsiteY15" fmla="*/ 0 h 5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20553" h="587680">
                  <a:moveTo>
                    <a:pt x="0" y="23750"/>
                  </a:moveTo>
                  <a:cubicBezTo>
                    <a:pt x="223652" y="24740"/>
                    <a:pt x="447304" y="25730"/>
                    <a:pt x="700644" y="47501"/>
                  </a:cubicBezTo>
                  <a:cubicBezTo>
                    <a:pt x="953984" y="69273"/>
                    <a:pt x="1252847" y="124691"/>
                    <a:pt x="1520042" y="154379"/>
                  </a:cubicBezTo>
                  <a:cubicBezTo>
                    <a:pt x="1787237" y="184067"/>
                    <a:pt x="2018805" y="193964"/>
                    <a:pt x="2303813" y="225631"/>
                  </a:cubicBezTo>
                  <a:cubicBezTo>
                    <a:pt x="2588821" y="257299"/>
                    <a:pt x="3230089" y="344384"/>
                    <a:pt x="3230089" y="344384"/>
                  </a:cubicBezTo>
                  <a:lnTo>
                    <a:pt x="4536374" y="486888"/>
                  </a:lnTo>
                  <a:cubicBezTo>
                    <a:pt x="4944093" y="526472"/>
                    <a:pt x="5304312" y="568037"/>
                    <a:pt x="5676405" y="581891"/>
                  </a:cubicBezTo>
                  <a:cubicBezTo>
                    <a:pt x="6048498" y="595745"/>
                    <a:pt x="6442364" y="581890"/>
                    <a:pt x="6768935" y="570015"/>
                  </a:cubicBezTo>
                  <a:cubicBezTo>
                    <a:pt x="7095506" y="558140"/>
                    <a:pt x="7635834" y="510639"/>
                    <a:pt x="7635834" y="510639"/>
                  </a:cubicBezTo>
                  <a:lnTo>
                    <a:pt x="8229600" y="463137"/>
                  </a:lnTo>
                  <a:lnTo>
                    <a:pt x="9155876" y="368135"/>
                  </a:lnTo>
                  <a:lnTo>
                    <a:pt x="10117777" y="273132"/>
                  </a:lnTo>
                  <a:lnTo>
                    <a:pt x="10854047" y="190005"/>
                  </a:lnTo>
                  <a:cubicBezTo>
                    <a:pt x="11063844" y="164275"/>
                    <a:pt x="11198431" y="146462"/>
                    <a:pt x="11376561" y="118753"/>
                  </a:cubicBezTo>
                  <a:cubicBezTo>
                    <a:pt x="11554691" y="91044"/>
                    <a:pt x="11815948" y="43542"/>
                    <a:pt x="11922826" y="23750"/>
                  </a:cubicBezTo>
                  <a:cubicBezTo>
                    <a:pt x="12029704" y="3958"/>
                    <a:pt x="12023766" y="1979"/>
                    <a:pt x="12017829" y="0"/>
                  </a:cubicBezTo>
                </a:path>
              </a:pathLst>
            </a:cu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FBCD067A-AA8B-46EE-A5DF-170A9CF3B8FD}"/>
                </a:ext>
              </a:extLst>
            </p:cNvPr>
            <p:cNvGrpSpPr/>
            <p:nvPr/>
          </p:nvGrpSpPr>
          <p:grpSpPr>
            <a:xfrm>
              <a:off x="177480" y="5175118"/>
              <a:ext cx="747820" cy="203610"/>
              <a:chOff x="177480" y="5175118"/>
              <a:chExt cx="747820" cy="203610"/>
            </a:xfrm>
          </p:grpSpPr>
          <p:sp>
            <p:nvSpPr>
              <p:cNvPr id="29" name="Oval 28">
                <a:extLst>
                  <a:ext uri="{FF2B5EF4-FFF2-40B4-BE49-F238E27FC236}">
                    <a16:creationId xmlns:a16="http://schemas.microsoft.com/office/drawing/2014/main" id="{26E229BF-73E4-400A-B375-9A5AD9606877}"/>
                  </a:ext>
                </a:extLst>
              </p:cNvPr>
              <p:cNvSpPr/>
              <p:nvPr/>
            </p:nvSpPr>
            <p:spPr>
              <a:xfrm>
                <a:off x="177480" y="5175118"/>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404DFB4C-18A5-429B-A416-9123F792F2FF}"/>
                  </a:ext>
                </a:extLst>
              </p:cNvPr>
              <p:cNvSpPr/>
              <p:nvPr/>
            </p:nvSpPr>
            <p:spPr>
              <a:xfrm>
                <a:off x="466771" y="5269042"/>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8B6AE44-1043-4709-8514-F87A5A8F9A2E}"/>
                  </a:ext>
                </a:extLst>
              </p:cNvPr>
              <p:cNvSpPr/>
              <p:nvPr/>
            </p:nvSpPr>
            <p:spPr>
              <a:xfrm>
                <a:off x="788409" y="5232209"/>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Oval 37">
              <a:extLst>
                <a:ext uri="{FF2B5EF4-FFF2-40B4-BE49-F238E27FC236}">
                  <a16:creationId xmlns:a16="http://schemas.microsoft.com/office/drawing/2014/main" id="{406116D0-7687-428F-90B0-C6980933F669}"/>
                </a:ext>
              </a:extLst>
            </p:cNvPr>
            <p:cNvSpPr/>
            <p:nvPr/>
          </p:nvSpPr>
          <p:spPr>
            <a:xfrm>
              <a:off x="329881" y="5327518"/>
              <a:ext cx="83864" cy="928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CD4E3F62-5A9B-4E73-A94E-9A69FD3BC62E}"/>
                </a:ext>
              </a:extLst>
            </p:cNvPr>
            <p:cNvGrpSpPr/>
            <p:nvPr/>
          </p:nvGrpSpPr>
          <p:grpSpPr>
            <a:xfrm>
              <a:off x="1094480" y="5250788"/>
              <a:ext cx="747820" cy="203610"/>
              <a:chOff x="177480" y="5175118"/>
              <a:chExt cx="747820" cy="203610"/>
            </a:xfrm>
          </p:grpSpPr>
          <p:sp>
            <p:nvSpPr>
              <p:cNvPr id="41" name="Oval 40">
                <a:extLst>
                  <a:ext uri="{FF2B5EF4-FFF2-40B4-BE49-F238E27FC236}">
                    <a16:creationId xmlns:a16="http://schemas.microsoft.com/office/drawing/2014/main" id="{CD2E2EEA-5737-4627-B310-5974197918EE}"/>
                  </a:ext>
                </a:extLst>
              </p:cNvPr>
              <p:cNvSpPr/>
              <p:nvPr/>
            </p:nvSpPr>
            <p:spPr>
              <a:xfrm>
                <a:off x="177480" y="5175118"/>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C171B68-2243-4931-BB83-99BDAF578C5F}"/>
                  </a:ext>
                </a:extLst>
              </p:cNvPr>
              <p:cNvSpPr/>
              <p:nvPr/>
            </p:nvSpPr>
            <p:spPr>
              <a:xfrm>
                <a:off x="466771" y="5269042"/>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BCE79564-D3C4-4A1A-AABF-E954AF9C6299}"/>
                  </a:ext>
                </a:extLst>
              </p:cNvPr>
              <p:cNvSpPr/>
              <p:nvPr/>
            </p:nvSpPr>
            <p:spPr>
              <a:xfrm>
                <a:off x="788409" y="5232209"/>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6B3A6F8E-75E6-4841-8231-35B2DEABD364}"/>
                </a:ext>
              </a:extLst>
            </p:cNvPr>
            <p:cNvGrpSpPr/>
            <p:nvPr/>
          </p:nvGrpSpPr>
          <p:grpSpPr>
            <a:xfrm>
              <a:off x="1990639" y="5374595"/>
              <a:ext cx="747820" cy="203610"/>
              <a:chOff x="177480" y="5175118"/>
              <a:chExt cx="747820" cy="203610"/>
            </a:xfrm>
          </p:grpSpPr>
          <p:sp>
            <p:nvSpPr>
              <p:cNvPr id="45" name="Oval 44">
                <a:extLst>
                  <a:ext uri="{FF2B5EF4-FFF2-40B4-BE49-F238E27FC236}">
                    <a16:creationId xmlns:a16="http://schemas.microsoft.com/office/drawing/2014/main" id="{52B3FABA-2483-4C6B-8CA1-076835B08D35}"/>
                  </a:ext>
                </a:extLst>
              </p:cNvPr>
              <p:cNvSpPr/>
              <p:nvPr/>
            </p:nvSpPr>
            <p:spPr>
              <a:xfrm>
                <a:off x="177480" y="5175118"/>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D4EAEF0A-8E24-4502-ABA9-B255F8BF37CF}"/>
                  </a:ext>
                </a:extLst>
              </p:cNvPr>
              <p:cNvSpPr/>
              <p:nvPr/>
            </p:nvSpPr>
            <p:spPr>
              <a:xfrm>
                <a:off x="466771" y="5269042"/>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237E44DF-5152-49B0-A768-A003E897821D}"/>
                  </a:ext>
                </a:extLst>
              </p:cNvPr>
              <p:cNvSpPr/>
              <p:nvPr/>
            </p:nvSpPr>
            <p:spPr>
              <a:xfrm>
                <a:off x="788409" y="5232209"/>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8555F5BF-3782-42CE-A967-EC544E7E5DAB}"/>
                </a:ext>
              </a:extLst>
            </p:cNvPr>
            <p:cNvGrpSpPr/>
            <p:nvPr/>
          </p:nvGrpSpPr>
          <p:grpSpPr>
            <a:xfrm>
              <a:off x="2925037" y="5494295"/>
              <a:ext cx="747820" cy="203610"/>
              <a:chOff x="177480" y="5175118"/>
              <a:chExt cx="747820" cy="203610"/>
            </a:xfrm>
          </p:grpSpPr>
          <p:sp>
            <p:nvSpPr>
              <p:cNvPr id="49" name="Oval 48">
                <a:extLst>
                  <a:ext uri="{FF2B5EF4-FFF2-40B4-BE49-F238E27FC236}">
                    <a16:creationId xmlns:a16="http://schemas.microsoft.com/office/drawing/2014/main" id="{278EAA26-A5EE-442B-B7CB-0A5B49B7E9D6}"/>
                  </a:ext>
                </a:extLst>
              </p:cNvPr>
              <p:cNvSpPr/>
              <p:nvPr/>
            </p:nvSpPr>
            <p:spPr>
              <a:xfrm>
                <a:off x="177480" y="5175118"/>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91871EAF-A758-4469-8742-73906D48ED92}"/>
                  </a:ext>
                </a:extLst>
              </p:cNvPr>
              <p:cNvSpPr/>
              <p:nvPr/>
            </p:nvSpPr>
            <p:spPr>
              <a:xfrm>
                <a:off x="466771" y="5269042"/>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CE929C85-2BA8-4EEC-96EA-D8EEEC25FB31}"/>
                  </a:ext>
                </a:extLst>
              </p:cNvPr>
              <p:cNvSpPr/>
              <p:nvPr/>
            </p:nvSpPr>
            <p:spPr>
              <a:xfrm>
                <a:off x="788409" y="5232209"/>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C37027CC-701A-4647-8C3D-36991EDBDDB2}"/>
                </a:ext>
              </a:extLst>
            </p:cNvPr>
            <p:cNvGrpSpPr/>
            <p:nvPr/>
          </p:nvGrpSpPr>
          <p:grpSpPr>
            <a:xfrm>
              <a:off x="3868557" y="5600772"/>
              <a:ext cx="747820" cy="203610"/>
              <a:chOff x="177480" y="5175118"/>
              <a:chExt cx="747820" cy="203610"/>
            </a:xfrm>
          </p:grpSpPr>
          <p:sp>
            <p:nvSpPr>
              <p:cNvPr id="53" name="Oval 52">
                <a:extLst>
                  <a:ext uri="{FF2B5EF4-FFF2-40B4-BE49-F238E27FC236}">
                    <a16:creationId xmlns:a16="http://schemas.microsoft.com/office/drawing/2014/main" id="{F5B2E057-A3E8-4271-A55E-5F358F34EC00}"/>
                  </a:ext>
                </a:extLst>
              </p:cNvPr>
              <p:cNvSpPr/>
              <p:nvPr/>
            </p:nvSpPr>
            <p:spPr>
              <a:xfrm>
                <a:off x="177480" y="5175118"/>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82C3E3B6-2B9C-49BF-8AC6-06B01EB131FB}"/>
                  </a:ext>
                </a:extLst>
              </p:cNvPr>
              <p:cNvSpPr/>
              <p:nvPr/>
            </p:nvSpPr>
            <p:spPr>
              <a:xfrm>
                <a:off x="466771" y="5269042"/>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FF747015-AAB9-4D2E-B98D-70A0D2561400}"/>
                  </a:ext>
                </a:extLst>
              </p:cNvPr>
              <p:cNvSpPr/>
              <p:nvPr/>
            </p:nvSpPr>
            <p:spPr>
              <a:xfrm>
                <a:off x="788409" y="5232209"/>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26F7021A-A784-4547-90D4-ED3887CB5FCF}"/>
                </a:ext>
              </a:extLst>
            </p:cNvPr>
            <p:cNvGrpSpPr/>
            <p:nvPr/>
          </p:nvGrpSpPr>
          <p:grpSpPr>
            <a:xfrm>
              <a:off x="4812077" y="5696316"/>
              <a:ext cx="747820" cy="203610"/>
              <a:chOff x="177480" y="5175118"/>
              <a:chExt cx="747820" cy="203610"/>
            </a:xfrm>
          </p:grpSpPr>
          <p:sp>
            <p:nvSpPr>
              <p:cNvPr id="57" name="Oval 56">
                <a:extLst>
                  <a:ext uri="{FF2B5EF4-FFF2-40B4-BE49-F238E27FC236}">
                    <a16:creationId xmlns:a16="http://schemas.microsoft.com/office/drawing/2014/main" id="{B634DF0B-5B13-41CD-B758-4802E97EF72E}"/>
                  </a:ext>
                </a:extLst>
              </p:cNvPr>
              <p:cNvSpPr/>
              <p:nvPr/>
            </p:nvSpPr>
            <p:spPr>
              <a:xfrm>
                <a:off x="177480" y="5175118"/>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40C0FCA4-85B7-469D-9E37-2DAF60ABDA96}"/>
                  </a:ext>
                </a:extLst>
              </p:cNvPr>
              <p:cNvSpPr/>
              <p:nvPr/>
            </p:nvSpPr>
            <p:spPr>
              <a:xfrm>
                <a:off x="466771" y="5269042"/>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29A7F71-5578-4C9E-B46E-51B038487434}"/>
                  </a:ext>
                </a:extLst>
              </p:cNvPr>
              <p:cNvSpPr/>
              <p:nvPr/>
            </p:nvSpPr>
            <p:spPr>
              <a:xfrm>
                <a:off x="788409" y="5232209"/>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56C5BFEC-FB09-421A-91FA-291FC6EFD341}"/>
                </a:ext>
              </a:extLst>
            </p:cNvPr>
            <p:cNvGrpSpPr/>
            <p:nvPr/>
          </p:nvGrpSpPr>
          <p:grpSpPr>
            <a:xfrm>
              <a:off x="5722090" y="5727842"/>
              <a:ext cx="747820" cy="203610"/>
              <a:chOff x="177480" y="5175118"/>
              <a:chExt cx="747820" cy="203610"/>
            </a:xfrm>
          </p:grpSpPr>
          <p:sp>
            <p:nvSpPr>
              <p:cNvPr id="61" name="Oval 60">
                <a:extLst>
                  <a:ext uri="{FF2B5EF4-FFF2-40B4-BE49-F238E27FC236}">
                    <a16:creationId xmlns:a16="http://schemas.microsoft.com/office/drawing/2014/main" id="{2883294A-49DA-4E3E-85AC-CBFA8CE321F8}"/>
                  </a:ext>
                </a:extLst>
              </p:cNvPr>
              <p:cNvSpPr/>
              <p:nvPr/>
            </p:nvSpPr>
            <p:spPr>
              <a:xfrm>
                <a:off x="177480" y="5175118"/>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DEC5F44C-1686-45C8-8832-29F53E906495}"/>
                  </a:ext>
                </a:extLst>
              </p:cNvPr>
              <p:cNvSpPr/>
              <p:nvPr/>
            </p:nvSpPr>
            <p:spPr>
              <a:xfrm>
                <a:off x="466771" y="5269042"/>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66E7AFE1-272F-42D2-9CFA-BBB189896069}"/>
                  </a:ext>
                </a:extLst>
              </p:cNvPr>
              <p:cNvSpPr/>
              <p:nvPr/>
            </p:nvSpPr>
            <p:spPr>
              <a:xfrm>
                <a:off x="788409" y="5232209"/>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78C39BFC-AAA1-4144-9ED1-EF2AA1B39620}"/>
                </a:ext>
              </a:extLst>
            </p:cNvPr>
            <p:cNvGrpSpPr/>
            <p:nvPr/>
          </p:nvGrpSpPr>
          <p:grpSpPr>
            <a:xfrm>
              <a:off x="6547484" y="5719961"/>
              <a:ext cx="747820" cy="203610"/>
              <a:chOff x="177480" y="5175118"/>
              <a:chExt cx="747820" cy="203610"/>
            </a:xfrm>
          </p:grpSpPr>
          <p:sp>
            <p:nvSpPr>
              <p:cNvPr id="65" name="Oval 64">
                <a:extLst>
                  <a:ext uri="{FF2B5EF4-FFF2-40B4-BE49-F238E27FC236}">
                    <a16:creationId xmlns:a16="http://schemas.microsoft.com/office/drawing/2014/main" id="{87C57259-BF4E-4640-96C6-5FE3E1B2D9D9}"/>
                  </a:ext>
                </a:extLst>
              </p:cNvPr>
              <p:cNvSpPr/>
              <p:nvPr/>
            </p:nvSpPr>
            <p:spPr>
              <a:xfrm>
                <a:off x="177480" y="5175118"/>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694AF00B-61C7-4BE4-A15A-91A6ADCD52EA}"/>
                  </a:ext>
                </a:extLst>
              </p:cNvPr>
              <p:cNvSpPr/>
              <p:nvPr/>
            </p:nvSpPr>
            <p:spPr>
              <a:xfrm>
                <a:off x="466771" y="5269042"/>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69D03F74-A787-457A-B0BA-6E43B447A634}"/>
                  </a:ext>
                </a:extLst>
              </p:cNvPr>
              <p:cNvSpPr/>
              <p:nvPr/>
            </p:nvSpPr>
            <p:spPr>
              <a:xfrm>
                <a:off x="788409" y="5232209"/>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3006009B-0420-429B-8F4F-2CE9F65C3865}"/>
                </a:ext>
              </a:extLst>
            </p:cNvPr>
            <p:cNvGrpSpPr/>
            <p:nvPr/>
          </p:nvGrpSpPr>
          <p:grpSpPr>
            <a:xfrm>
              <a:off x="7300073" y="5672999"/>
              <a:ext cx="747820" cy="203610"/>
              <a:chOff x="177480" y="5175118"/>
              <a:chExt cx="747820" cy="203610"/>
            </a:xfrm>
          </p:grpSpPr>
          <p:sp>
            <p:nvSpPr>
              <p:cNvPr id="69" name="Oval 68">
                <a:extLst>
                  <a:ext uri="{FF2B5EF4-FFF2-40B4-BE49-F238E27FC236}">
                    <a16:creationId xmlns:a16="http://schemas.microsoft.com/office/drawing/2014/main" id="{D7814A90-D6A0-4E5C-AC35-9138996A658F}"/>
                  </a:ext>
                </a:extLst>
              </p:cNvPr>
              <p:cNvSpPr/>
              <p:nvPr/>
            </p:nvSpPr>
            <p:spPr>
              <a:xfrm>
                <a:off x="177480" y="5175118"/>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F1E67ABB-0C5E-4537-9679-D195218978CC}"/>
                  </a:ext>
                </a:extLst>
              </p:cNvPr>
              <p:cNvSpPr/>
              <p:nvPr/>
            </p:nvSpPr>
            <p:spPr>
              <a:xfrm>
                <a:off x="466771" y="5269042"/>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C675B11B-7D4E-4525-B971-C24988018950}"/>
                  </a:ext>
                </a:extLst>
              </p:cNvPr>
              <p:cNvSpPr/>
              <p:nvPr/>
            </p:nvSpPr>
            <p:spPr>
              <a:xfrm>
                <a:off x="788409" y="5232209"/>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E7AC5752-C4B6-4085-8956-8EDF4DC9A03B}"/>
                </a:ext>
              </a:extLst>
            </p:cNvPr>
            <p:cNvGrpSpPr/>
            <p:nvPr/>
          </p:nvGrpSpPr>
          <p:grpSpPr>
            <a:xfrm>
              <a:off x="8047893" y="5588219"/>
              <a:ext cx="747820" cy="203610"/>
              <a:chOff x="177480" y="5175118"/>
              <a:chExt cx="747820" cy="203610"/>
            </a:xfrm>
          </p:grpSpPr>
          <p:sp>
            <p:nvSpPr>
              <p:cNvPr id="73" name="Oval 72">
                <a:extLst>
                  <a:ext uri="{FF2B5EF4-FFF2-40B4-BE49-F238E27FC236}">
                    <a16:creationId xmlns:a16="http://schemas.microsoft.com/office/drawing/2014/main" id="{E458B4B0-5AB5-4A2A-A13A-34A141738281}"/>
                  </a:ext>
                </a:extLst>
              </p:cNvPr>
              <p:cNvSpPr/>
              <p:nvPr/>
            </p:nvSpPr>
            <p:spPr>
              <a:xfrm>
                <a:off x="177480" y="5175118"/>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AFA9DDE4-42D8-4493-A37D-4A9B72D80D47}"/>
                  </a:ext>
                </a:extLst>
              </p:cNvPr>
              <p:cNvSpPr/>
              <p:nvPr/>
            </p:nvSpPr>
            <p:spPr>
              <a:xfrm>
                <a:off x="466771" y="5269042"/>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CB6D8C96-2513-4FE0-ABBC-8D00C5A7E145}"/>
                  </a:ext>
                </a:extLst>
              </p:cNvPr>
              <p:cNvSpPr/>
              <p:nvPr/>
            </p:nvSpPr>
            <p:spPr>
              <a:xfrm>
                <a:off x="788409" y="5232209"/>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BB2436CC-4592-42B0-A047-A0631F9611CE}"/>
                </a:ext>
              </a:extLst>
            </p:cNvPr>
            <p:cNvGrpSpPr/>
            <p:nvPr/>
          </p:nvGrpSpPr>
          <p:grpSpPr>
            <a:xfrm>
              <a:off x="8843512" y="5509625"/>
              <a:ext cx="747820" cy="265179"/>
              <a:chOff x="2325061" y="7276291"/>
              <a:chExt cx="747820" cy="265179"/>
            </a:xfrm>
          </p:grpSpPr>
          <p:grpSp>
            <p:nvGrpSpPr>
              <p:cNvPr id="76" name="Group 75">
                <a:extLst>
                  <a:ext uri="{FF2B5EF4-FFF2-40B4-BE49-F238E27FC236}">
                    <a16:creationId xmlns:a16="http://schemas.microsoft.com/office/drawing/2014/main" id="{D0B88FA6-0F6D-4AF1-8AC9-704C064BE5C3}"/>
                  </a:ext>
                </a:extLst>
              </p:cNvPr>
              <p:cNvGrpSpPr/>
              <p:nvPr/>
            </p:nvGrpSpPr>
            <p:grpSpPr>
              <a:xfrm>
                <a:off x="2325061" y="7337860"/>
                <a:ext cx="747820" cy="203610"/>
                <a:chOff x="177480" y="5175118"/>
                <a:chExt cx="747820" cy="203610"/>
              </a:xfrm>
            </p:grpSpPr>
            <p:sp>
              <p:nvSpPr>
                <p:cNvPr id="77" name="Oval 76">
                  <a:extLst>
                    <a:ext uri="{FF2B5EF4-FFF2-40B4-BE49-F238E27FC236}">
                      <a16:creationId xmlns:a16="http://schemas.microsoft.com/office/drawing/2014/main" id="{F6DBDDB7-E357-47BF-ADB4-4E61B2ED843E}"/>
                    </a:ext>
                  </a:extLst>
                </p:cNvPr>
                <p:cNvSpPr/>
                <p:nvPr/>
              </p:nvSpPr>
              <p:spPr>
                <a:xfrm>
                  <a:off x="177480" y="5175118"/>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A18160A1-9B8A-4B91-BD8C-7BDAE88311DC}"/>
                    </a:ext>
                  </a:extLst>
                </p:cNvPr>
                <p:cNvSpPr/>
                <p:nvPr/>
              </p:nvSpPr>
              <p:spPr>
                <a:xfrm>
                  <a:off x="466771" y="5269042"/>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DF95700D-E041-40FD-A371-68B41B95A31B}"/>
                    </a:ext>
                  </a:extLst>
                </p:cNvPr>
                <p:cNvSpPr/>
                <p:nvPr/>
              </p:nvSpPr>
              <p:spPr>
                <a:xfrm>
                  <a:off x="788409" y="5232209"/>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Oval 30">
                <a:extLst>
                  <a:ext uri="{FF2B5EF4-FFF2-40B4-BE49-F238E27FC236}">
                    <a16:creationId xmlns:a16="http://schemas.microsoft.com/office/drawing/2014/main" id="{0BC3A340-9CF2-459E-A41A-6AC5A0A3F638}"/>
                  </a:ext>
                </a:extLst>
              </p:cNvPr>
              <p:cNvSpPr/>
              <p:nvPr/>
            </p:nvSpPr>
            <p:spPr>
              <a:xfrm flipV="1">
                <a:off x="2738459" y="7276291"/>
                <a:ext cx="133413" cy="11641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9A3AB6DB-E8C2-4773-ABF8-7D0B5F684CF9}"/>
                  </a:ext>
                </a:extLst>
              </p:cNvPr>
              <p:cNvSpPr/>
              <p:nvPr/>
            </p:nvSpPr>
            <p:spPr>
              <a:xfrm flipV="1">
                <a:off x="2523416" y="7279348"/>
                <a:ext cx="136891" cy="1175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Oval 82">
              <a:extLst>
                <a:ext uri="{FF2B5EF4-FFF2-40B4-BE49-F238E27FC236}">
                  <a16:creationId xmlns:a16="http://schemas.microsoft.com/office/drawing/2014/main" id="{4783D7CF-CFCC-4913-87CE-34D522A77469}"/>
                </a:ext>
              </a:extLst>
            </p:cNvPr>
            <p:cNvSpPr/>
            <p:nvPr/>
          </p:nvSpPr>
          <p:spPr>
            <a:xfrm flipV="1">
              <a:off x="9661402" y="5595551"/>
              <a:ext cx="83926" cy="10968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DFE14EA4-5CC3-4246-820A-298F2F53F1BC}"/>
                </a:ext>
              </a:extLst>
            </p:cNvPr>
            <p:cNvGrpSpPr/>
            <p:nvPr/>
          </p:nvGrpSpPr>
          <p:grpSpPr>
            <a:xfrm>
              <a:off x="9519192" y="5422048"/>
              <a:ext cx="747820" cy="265179"/>
              <a:chOff x="2325061" y="7276291"/>
              <a:chExt cx="747820" cy="265179"/>
            </a:xfrm>
          </p:grpSpPr>
          <p:grpSp>
            <p:nvGrpSpPr>
              <p:cNvPr id="86" name="Group 85">
                <a:extLst>
                  <a:ext uri="{FF2B5EF4-FFF2-40B4-BE49-F238E27FC236}">
                    <a16:creationId xmlns:a16="http://schemas.microsoft.com/office/drawing/2014/main" id="{3CF30662-9572-46CF-A082-B863BCDD9BED}"/>
                  </a:ext>
                </a:extLst>
              </p:cNvPr>
              <p:cNvGrpSpPr/>
              <p:nvPr/>
            </p:nvGrpSpPr>
            <p:grpSpPr>
              <a:xfrm>
                <a:off x="2325061" y="7337860"/>
                <a:ext cx="747820" cy="203610"/>
                <a:chOff x="177480" y="5175118"/>
                <a:chExt cx="747820" cy="203610"/>
              </a:xfrm>
            </p:grpSpPr>
            <p:sp>
              <p:nvSpPr>
                <p:cNvPr id="89" name="Oval 88">
                  <a:extLst>
                    <a:ext uri="{FF2B5EF4-FFF2-40B4-BE49-F238E27FC236}">
                      <a16:creationId xmlns:a16="http://schemas.microsoft.com/office/drawing/2014/main" id="{67C305F0-E9E5-43F1-B727-624F105518E7}"/>
                    </a:ext>
                  </a:extLst>
                </p:cNvPr>
                <p:cNvSpPr/>
                <p:nvPr/>
              </p:nvSpPr>
              <p:spPr>
                <a:xfrm>
                  <a:off x="177480" y="5175118"/>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90E688A7-D1E4-4EF6-9CE5-70A8842E4965}"/>
                    </a:ext>
                  </a:extLst>
                </p:cNvPr>
                <p:cNvSpPr/>
                <p:nvPr/>
              </p:nvSpPr>
              <p:spPr>
                <a:xfrm>
                  <a:off x="466771" y="5269042"/>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67E5D376-56F0-4FE9-B8DC-ADE161A68096}"/>
                    </a:ext>
                  </a:extLst>
                </p:cNvPr>
                <p:cNvSpPr/>
                <p:nvPr/>
              </p:nvSpPr>
              <p:spPr>
                <a:xfrm>
                  <a:off x="788409" y="5232209"/>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Oval 86">
                <a:extLst>
                  <a:ext uri="{FF2B5EF4-FFF2-40B4-BE49-F238E27FC236}">
                    <a16:creationId xmlns:a16="http://schemas.microsoft.com/office/drawing/2014/main" id="{263C3BCB-891D-4ADA-BA3E-DDA1F5EA67BE}"/>
                  </a:ext>
                </a:extLst>
              </p:cNvPr>
              <p:cNvSpPr/>
              <p:nvPr/>
            </p:nvSpPr>
            <p:spPr>
              <a:xfrm flipV="1">
                <a:off x="2738459" y="7276291"/>
                <a:ext cx="133413" cy="11641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A3250DEB-CBF2-4FA7-B771-2241FED7A74F}"/>
                  </a:ext>
                </a:extLst>
              </p:cNvPr>
              <p:cNvSpPr/>
              <p:nvPr/>
            </p:nvSpPr>
            <p:spPr>
              <a:xfrm flipV="1">
                <a:off x="2523416" y="7279348"/>
                <a:ext cx="136891" cy="1175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Oval 92">
              <a:extLst>
                <a:ext uri="{FF2B5EF4-FFF2-40B4-BE49-F238E27FC236}">
                  <a16:creationId xmlns:a16="http://schemas.microsoft.com/office/drawing/2014/main" id="{592B23A9-1F35-49D7-9B62-1D4F70A0C11D}"/>
                </a:ext>
              </a:extLst>
            </p:cNvPr>
            <p:cNvSpPr/>
            <p:nvPr/>
          </p:nvSpPr>
          <p:spPr>
            <a:xfrm flipV="1">
              <a:off x="10388050" y="5523823"/>
              <a:ext cx="126894" cy="9474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B6798434-78F5-4237-BE3E-DB928D54F1C5}"/>
                </a:ext>
              </a:extLst>
            </p:cNvPr>
            <p:cNvGrpSpPr/>
            <p:nvPr/>
          </p:nvGrpSpPr>
          <p:grpSpPr>
            <a:xfrm>
              <a:off x="10991096" y="5246138"/>
              <a:ext cx="747820" cy="265179"/>
              <a:chOff x="2325061" y="7276291"/>
              <a:chExt cx="747820" cy="265179"/>
            </a:xfrm>
          </p:grpSpPr>
          <p:grpSp>
            <p:nvGrpSpPr>
              <p:cNvPr id="96" name="Group 95">
                <a:extLst>
                  <a:ext uri="{FF2B5EF4-FFF2-40B4-BE49-F238E27FC236}">
                    <a16:creationId xmlns:a16="http://schemas.microsoft.com/office/drawing/2014/main" id="{90400BAD-D228-4961-8C4E-E3F64BA6C085}"/>
                  </a:ext>
                </a:extLst>
              </p:cNvPr>
              <p:cNvGrpSpPr/>
              <p:nvPr/>
            </p:nvGrpSpPr>
            <p:grpSpPr>
              <a:xfrm>
                <a:off x="2325061" y="7337860"/>
                <a:ext cx="747820" cy="203610"/>
                <a:chOff x="177480" y="5175118"/>
                <a:chExt cx="747820" cy="203610"/>
              </a:xfrm>
            </p:grpSpPr>
            <p:sp>
              <p:nvSpPr>
                <p:cNvPr id="99" name="Oval 98">
                  <a:extLst>
                    <a:ext uri="{FF2B5EF4-FFF2-40B4-BE49-F238E27FC236}">
                      <a16:creationId xmlns:a16="http://schemas.microsoft.com/office/drawing/2014/main" id="{4A07F98F-4872-4981-848E-20D7011D1DB6}"/>
                    </a:ext>
                  </a:extLst>
                </p:cNvPr>
                <p:cNvSpPr/>
                <p:nvPr/>
              </p:nvSpPr>
              <p:spPr>
                <a:xfrm>
                  <a:off x="177480" y="5175118"/>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160BEAE3-5A1E-45B2-B06A-68759F17E7EE}"/>
                    </a:ext>
                  </a:extLst>
                </p:cNvPr>
                <p:cNvSpPr/>
                <p:nvPr/>
              </p:nvSpPr>
              <p:spPr>
                <a:xfrm>
                  <a:off x="466771" y="5269042"/>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A6464B99-3346-4EC1-A1D9-C53059B24F20}"/>
                    </a:ext>
                  </a:extLst>
                </p:cNvPr>
                <p:cNvSpPr/>
                <p:nvPr/>
              </p:nvSpPr>
              <p:spPr>
                <a:xfrm>
                  <a:off x="788409" y="5232209"/>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Oval 96">
                <a:extLst>
                  <a:ext uri="{FF2B5EF4-FFF2-40B4-BE49-F238E27FC236}">
                    <a16:creationId xmlns:a16="http://schemas.microsoft.com/office/drawing/2014/main" id="{5C3C24EE-EA71-451D-9D2B-3FFD5043A797}"/>
                  </a:ext>
                </a:extLst>
              </p:cNvPr>
              <p:cNvSpPr/>
              <p:nvPr/>
            </p:nvSpPr>
            <p:spPr>
              <a:xfrm flipV="1">
                <a:off x="2738459" y="7276291"/>
                <a:ext cx="133413" cy="11641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FD9334F5-E4AD-4A3E-8455-801D24D19E48}"/>
                  </a:ext>
                </a:extLst>
              </p:cNvPr>
              <p:cNvSpPr/>
              <p:nvPr/>
            </p:nvSpPr>
            <p:spPr>
              <a:xfrm flipV="1">
                <a:off x="2523416" y="7279348"/>
                <a:ext cx="136891" cy="1175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id="{7860901B-E66A-47A9-BF8D-24CA0F7A629F}"/>
                </a:ext>
              </a:extLst>
            </p:cNvPr>
            <p:cNvGrpSpPr/>
            <p:nvPr/>
          </p:nvGrpSpPr>
          <p:grpSpPr>
            <a:xfrm>
              <a:off x="10289752" y="5339513"/>
              <a:ext cx="747820" cy="265179"/>
              <a:chOff x="2325061" y="7276291"/>
              <a:chExt cx="747820" cy="265179"/>
            </a:xfrm>
          </p:grpSpPr>
          <p:grpSp>
            <p:nvGrpSpPr>
              <p:cNvPr id="103" name="Group 102">
                <a:extLst>
                  <a:ext uri="{FF2B5EF4-FFF2-40B4-BE49-F238E27FC236}">
                    <a16:creationId xmlns:a16="http://schemas.microsoft.com/office/drawing/2014/main" id="{8CED01EA-A704-4B86-9A1C-887FB1BB84E1}"/>
                  </a:ext>
                </a:extLst>
              </p:cNvPr>
              <p:cNvGrpSpPr/>
              <p:nvPr/>
            </p:nvGrpSpPr>
            <p:grpSpPr>
              <a:xfrm>
                <a:off x="2325061" y="7337860"/>
                <a:ext cx="747820" cy="203610"/>
                <a:chOff x="177480" y="5175118"/>
                <a:chExt cx="747820" cy="203610"/>
              </a:xfrm>
            </p:grpSpPr>
            <p:sp>
              <p:nvSpPr>
                <p:cNvPr id="106" name="Oval 105">
                  <a:extLst>
                    <a:ext uri="{FF2B5EF4-FFF2-40B4-BE49-F238E27FC236}">
                      <a16:creationId xmlns:a16="http://schemas.microsoft.com/office/drawing/2014/main" id="{EA5030AB-1B01-4D20-B884-368CB90C8BA9}"/>
                    </a:ext>
                  </a:extLst>
                </p:cNvPr>
                <p:cNvSpPr/>
                <p:nvPr/>
              </p:nvSpPr>
              <p:spPr>
                <a:xfrm>
                  <a:off x="177480" y="5175118"/>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9119A181-7F82-4210-A798-1B243C7DAD4F}"/>
                    </a:ext>
                  </a:extLst>
                </p:cNvPr>
                <p:cNvSpPr/>
                <p:nvPr/>
              </p:nvSpPr>
              <p:spPr>
                <a:xfrm>
                  <a:off x="466771" y="5269042"/>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298349A2-919A-4636-926F-B2EA3E66FDEA}"/>
                    </a:ext>
                  </a:extLst>
                </p:cNvPr>
                <p:cNvSpPr/>
                <p:nvPr/>
              </p:nvSpPr>
              <p:spPr>
                <a:xfrm>
                  <a:off x="788409" y="5232209"/>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Oval 103">
                <a:extLst>
                  <a:ext uri="{FF2B5EF4-FFF2-40B4-BE49-F238E27FC236}">
                    <a16:creationId xmlns:a16="http://schemas.microsoft.com/office/drawing/2014/main" id="{8438BCA9-BBAA-47E3-838C-0128EB35A959}"/>
                  </a:ext>
                </a:extLst>
              </p:cNvPr>
              <p:cNvSpPr/>
              <p:nvPr/>
            </p:nvSpPr>
            <p:spPr>
              <a:xfrm flipV="1">
                <a:off x="2738459" y="7276291"/>
                <a:ext cx="133413" cy="11641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2A1106A7-D612-4AD0-8872-9020E453B780}"/>
                  </a:ext>
                </a:extLst>
              </p:cNvPr>
              <p:cNvSpPr/>
              <p:nvPr/>
            </p:nvSpPr>
            <p:spPr>
              <a:xfrm flipV="1">
                <a:off x="2523416" y="7279348"/>
                <a:ext cx="136891" cy="1175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Cylinder 36">
              <a:extLst>
                <a:ext uri="{FF2B5EF4-FFF2-40B4-BE49-F238E27FC236}">
                  <a16:creationId xmlns:a16="http://schemas.microsoft.com/office/drawing/2014/main" id="{511C7E4A-FC2F-410F-B7FB-39EBE0E6722F}"/>
                </a:ext>
              </a:extLst>
            </p:cNvPr>
            <p:cNvSpPr/>
            <p:nvPr/>
          </p:nvSpPr>
          <p:spPr>
            <a:xfrm>
              <a:off x="8963297" y="3469637"/>
              <a:ext cx="294251" cy="2028058"/>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109">
              <a:extLst>
                <a:ext uri="{FF2B5EF4-FFF2-40B4-BE49-F238E27FC236}">
                  <a16:creationId xmlns:a16="http://schemas.microsoft.com/office/drawing/2014/main" id="{42992F1D-E4F0-434A-BE18-E2CAB6758692}"/>
                </a:ext>
              </a:extLst>
            </p:cNvPr>
            <p:cNvGrpSpPr/>
            <p:nvPr/>
          </p:nvGrpSpPr>
          <p:grpSpPr>
            <a:xfrm>
              <a:off x="11606755" y="5202564"/>
              <a:ext cx="458529" cy="162234"/>
              <a:chOff x="2325061" y="7276291"/>
              <a:chExt cx="747820" cy="265179"/>
            </a:xfrm>
          </p:grpSpPr>
          <p:grpSp>
            <p:nvGrpSpPr>
              <p:cNvPr id="111" name="Group 110">
                <a:extLst>
                  <a:ext uri="{FF2B5EF4-FFF2-40B4-BE49-F238E27FC236}">
                    <a16:creationId xmlns:a16="http://schemas.microsoft.com/office/drawing/2014/main" id="{132D0633-FFA9-41D7-8861-8D3BF6507726}"/>
                  </a:ext>
                </a:extLst>
              </p:cNvPr>
              <p:cNvGrpSpPr/>
              <p:nvPr/>
            </p:nvGrpSpPr>
            <p:grpSpPr>
              <a:xfrm>
                <a:off x="2325061" y="7337860"/>
                <a:ext cx="747820" cy="203610"/>
                <a:chOff x="177480" y="5175118"/>
                <a:chExt cx="747820" cy="203610"/>
              </a:xfrm>
            </p:grpSpPr>
            <p:sp>
              <p:nvSpPr>
                <p:cNvPr id="114" name="Oval 113">
                  <a:extLst>
                    <a:ext uri="{FF2B5EF4-FFF2-40B4-BE49-F238E27FC236}">
                      <a16:creationId xmlns:a16="http://schemas.microsoft.com/office/drawing/2014/main" id="{504BCB6B-5A55-48B1-8BE7-E8D4B424A617}"/>
                    </a:ext>
                  </a:extLst>
                </p:cNvPr>
                <p:cNvSpPr/>
                <p:nvPr/>
              </p:nvSpPr>
              <p:spPr>
                <a:xfrm>
                  <a:off x="177480" y="5175118"/>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924ECDB1-1C15-4664-BBE7-9399C47B16B6}"/>
                    </a:ext>
                  </a:extLst>
                </p:cNvPr>
                <p:cNvSpPr/>
                <p:nvPr/>
              </p:nvSpPr>
              <p:spPr>
                <a:xfrm>
                  <a:off x="466771" y="5269042"/>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5DC914DA-FED1-4210-8D82-B769A65C1032}"/>
                    </a:ext>
                  </a:extLst>
                </p:cNvPr>
                <p:cNvSpPr/>
                <p:nvPr/>
              </p:nvSpPr>
              <p:spPr>
                <a:xfrm>
                  <a:off x="788409" y="5232209"/>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 name="Oval 111">
                <a:extLst>
                  <a:ext uri="{FF2B5EF4-FFF2-40B4-BE49-F238E27FC236}">
                    <a16:creationId xmlns:a16="http://schemas.microsoft.com/office/drawing/2014/main" id="{00CAB459-D4A6-43C3-9079-FFD4D6F4D175}"/>
                  </a:ext>
                </a:extLst>
              </p:cNvPr>
              <p:cNvSpPr/>
              <p:nvPr/>
            </p:nvSpPr>
            <p:spPr>
              <a:xfrm flipV="1">
                <a:off x="2738459" y="7276291"/>
                <a:ext cx="133413" cy="11641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1C79EC78-52E3-4FA3-B031-557104CB0ACD}"/>
                  </a:ext>
                </a:extLst>
              </p:cNvPr>
              <p:cNvSpPr/>
              <p:nvPr/>
            </p:nvSpPr>
            <p:spPr>
              <a:xfrm flipV="1">
                <a:off x="2523416" y="7279348"/>
                <a:ext cx="136891" cy="1175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1" name="Oval 120">
              <a:extLst>
                <a:ext uri="{FF2B5EF4-FFF2-40B4-BE49-F238E27FC236}">
                  <a16:creationId xmlns:a16="http://schemas.microsoft.com/office/drawing/2014/main" id="{86924BFC-AF84-4CEE-85A3-A2222F8D72FD}"/>
                </a:ext>
              </a:extLst>
            </p:cNvPr>
            <p:cNvSpPr/>
            <p:nvPr/>
          </p:nvSpPr>
          <p:spPr>
            <a:xfrm rot="15514901">
              <a:off x="9163012" y="5348012"/>
              <a:ext cx="52956" cy="714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95D51A23-A032-47A0-8FF1-B39D5F27AF6E}"/>
                </a:ext>
              </a:extLst>
            </p:cNvPr>
            <p:cNvSpPr/>
            <p:nvPr/>
          </p:nvSpPr>
          <p:spPr>
            <a:xfrm rot="15514901">
              <a:off x="9153324" y="4808101"/>
              <a:ext cx="52956" cy="714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AC2CAC71-88D9-4F87-B3E7-92F77ADA564A}"/>
                </a:ext>
              </a:extLst>
            </p:cNvPr>
            <p:cNvSpPr/>
            <p:nvPr/>
          </p:nvSpPr>
          <p:spPr>
            <a:xfrm rot="15514901">
              <a:off x="9046091" y="5228367"/>
              <a:ext cx="52956" cy="714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43A6558D-39AB-4692-A7DD-B42CFDCB943D}"/>
                </a:ext>
              </a:extLst>
            </p:cNvPr>
            <p:cNvSpPr/>
            <p:nvPr/>
          </p:nvSpPr>
          <p:spPr>
            <a:xfrm flipV="1">
              <a:off x="9094832" y="3900943"/>
              <a:ext cx="133413" cy="11641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C223FD99-FA90-43BA-99C5-68E4D594E2FB}"/>
                </a:ext>
              </a:extLst>
            </p:cNvPr>
            <p:cNvSpPr/>
            <p:nvPr/>
          </p:nvSpPr>
          <p:spPr>
            <a:xfrm flipV="1">
              <a:off x="9004711" y="3674102"/>
              <a:ext cx="136891" cy="1175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123">
              <a:extLst>
                <a:ext uri="{FF2B5EF4-FFF2-40B4-BE49-F238E27FC236}">
                  <a16:creationId xmlns:a16="http://schemas.microsoft.com/office/drawing/2014/main" id="{B380463F-492D-444E-AC84-AB1FD1FADAF3}"/>
                </a:ext>
              </a:extLst>
            </p:cNvPr>
            <p:cNvGrpSpPr/>
            <p:nvPr/>
          </p:nvGrpSpPr>
          <p:grpSpPr>
            <a:xfrm>
              <a:off x="4073386" y="5537686"/>
              <a:ext cx="289291" cy="132589"/>
              <a:chOff x="177480" y="5175118"/>
              <a:chExt cx="747820" cy="203610"/>
            </a:xfrm>
          </p:grpSpPr>
          <p:sp>
            <p:nvSpPr>
              <p:cNvPr id="125" name="Oval 124">
                <a:extLst>
                  <a:ext uri="{FF2B5EF4-FFF2-40B4-BE49-F238E27FC236}">
                    <a16:creationId xmlns:a16="http://schemas.microsoft.com/office/drawing/2014/main" id="{475B7B3F-0C2F-4C3C-A907-FA8F8AC94D75}"/>
                  </a:ext>
                </a:extLst>
              </p:cNvPr>
              <p:cNvSpPr/>
              <p:nvPr/>
            </p:nvSpPr>
            <p:spPr>
              <a:xfrm>
                <a:off x="177480" y="5175118"/>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84218ACA-AD32-4149-A5A8-192A0A431159}"/>
                  </a:ext>
                </a:extLst>
              </p:cNvPr>
              <p:cNvSpPr/>
              <p:nvPr/>
            </p:nvSpPr>
            <p:spPr>
              <a:xfrm>
                <a:off x="466771" y="5269042"/>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A7475E41-B756-4DDB-9DED-A715D2634518}"/>
                  </a:ext>
                </a:extLst>
              </p:cNvPr>
              <p:cNvSpPr/>
              <p:nvPr/>
            </p:nvSpPr>
            <p:spPr>
              <a:xfrm>
                <a:off x="788409" y="5232209"/>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127">
              <a:extLst>
                <a:ext uri="{FF2B5EF4-FFF2-40B4-BE49-F238E27FC236}">
                  <a16:creationId xmlns:a16="http://schemas.microsoft.com/office/drawing/2014/main" id="{5EA83DE1-5365-4BF0-9386-FAA7599D16E5}"/>
                </a:ext>
              </a:extLst>
            </p:cNvPr>
            <p:cNvGrpSpPr/>
            <p:nvPr/>
          </p:nvGrpSpPr>
          <p:grpSpPr>
            <a:xfrm>
              <a:off x="2267058" y="5335930"/>
              <a:ext cx="289291" cy="132589"/>
              <a:chOff x="177480" y="5175118"/>
              <a:chExt cx="747820" cy="203610"/>
            </a:xfrm>
          </p:grpSpPr>
          <p:sp>
            <p:nvSpPr>
              <p:cNvPr id="129" name="Oval 128">
                <a:extLst>
                  <a:ext uri="{FF2B5EF4-FFF2-40B4-BE49-F238E27FC236}">
                    <a16:creationId xmlns:a16="http://schemas.microsoft.com/office/drawing/2014/main" id="{9C9D7889-92BA-4993-A54A-98057C92EA80}"/>
                  </a:ext>
                </a:extLst>
              </p:cNvPr>
              <p:cNvSpPr/>
              <p:nvPr/>
            </p:nvSpPr>
            <p:spPr>
              <a:xfrm>
                <a:off x="177480" y="5175118"/>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00441FD9-234E-4747-85EF-74883738E626}"/>
                  </a:ext>
                </a:extLst>
              </p:cNvPr>
              <p:cNvSpPr/>
              <p:nvPr/>
            </p:nvSpPr>
            <p:spPr>
              <a:xfrm>
                <a:off x="466771" y="5269042"/>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9097C99B-E6EA-4C0A-AADB-C2480F268722}"/>
                  </a:ext>
                </a:extLst>
              </p:cNvPr>
              <p:cNvSpPr/>
              <p:nvPr/>
            </p:nvSpPr>
            <p:spPr>
              <a:xfrm>
                <a:off x="788409" y="5232209"/>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id="{360FA07D-A11A-459E-A11E-E524CD675FB2}"/>
                </a:ext>
              </a:extLst>
            </p:cNvPr>
            <p:cNvGrpSpPr/>
            <p:nvPr/>
          </p:nvGrpSpPr>
          <p:grpSpPr>
            <a:xfrm>
              <a:off x="7579851" y="5620932"/>
              <a:ext cx="289291" cy="132589"/>
              <a:chOff x="177480" y="5175118"/>
              <a:chExt cx="747820" cy="203610"/>
            </a:xfrm>
          </p:grpSpPr>
          <p:sp>
            <p:nvSpPr>
              <p:cNvPr id="133" name="Oval 132">
                <a:extLst>
                  <a:ext uri="{FF2B5EF4-FFF2-40B4-BE49-F238E27FC236}">
                    <a16:creationId xmlns:a16="http://schemas.microsoft.com/office/drawing/2014/main" id="{BA81CB9C-4E39-4DCF-BEFC-E78306C13DD8}"/>
                  </a:ext>
                </a:extLst>
              </p:cNvPr>
              <p:cNvSpPr/>
              <p:nvPr/>
            </p:nvSpPr>
            <p:spPr>
              <a:xfrm>
                <a:off x="177480" y="5175118"/>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C65F4BF6-117B-4DF1-B0B0-17E37AC7673A}"/>
                  </a:ext>
                </a:extLst>
              </p:cNvPr>
              <p:cNvSpPr/>
              <p:nvPr/>
            </p:nvSpPr>
            <p:spPr>
              <a:xfrm>
                <a:off x="466771" y="5269042"/>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72F38A02-894D-42BF-BFA4-13347DBDEE87}"/>
                  </a:ext>
                </a:extLst>
              </p:cNvPr>
              <p:cNvSpPr/>
              <p:nvPr/>
            </p:nvSpPr>
            <p:spPr>
              <a:xfrm>
                <a:off x="788409" y="5232209"/>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a:extLst>
                <a:ext uri="{FF2B5EF4-FFF2-40B4-BE49-F238E27FC236}">
                  <a16:creationId xmlns:a16="http://schemas.microsoft.com/office/drawing/2014/main" id="{21A81F99-8FFA-4F32-83DF-6C97DDDFCA4D}"/>
                </a:ext>
              </a:extLst>
            </p:cNvPr>
            <p:cNvGrpSpPr/>
            <p:nvPr/>
          </p:nvGrpSpPr>
          <p:grpSpPr>
            <a:xfrm>
              <a:off x="3065718" y="5431686"/>
              <a:ext cx="289291" cy="132589"/>
              <a:chOff x="177480" y="5175118"/>
              <a:chExt cx="747820" cy="203610"/>
            </a:xfrm>
          </p:grpSpPr>
          <p:sp>
            <p:nvSpPr>
              <p:cNvPr id="137" name="Oval 136">
                <a:extLst>
                  <a:ext uri="{FF2B5EF4-FFF2-40B4-BE49-F238E27FC236}">
                    <a16:creationId xmlns:a16="http://schemas.microsoft.com/office/drawing/2014/main" id="{55120F1B-40CC-4FF3-B278-D76A967D7485}"/>
                  </a:ext>
                </a:extLst>
              </p:cNvPr>
              <p:cNvSpPr/>
              <p:nvPr/>
            </p:nvSpPr>
            <p:spPr>
              <a:xfrm>
                <a:off x="177480" y="5175118"/>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F8D9380F-57B5-40DF-A1D4-7F5A71FB05ED}"/>
                  </a:ext>
                </a:extLst>
              </p:cNvPr>
              <p:cNvSpPr/>
              <p:nvPr/>
            </p:nvSpPr>
            <p:spPr>
              <a:xfrm>
                <a:off x="466771" y="5269042"/>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0BEAD7D0-1760-40CD-86CA-C0D4AC99CB81}"/>
                  </a:ext>
                </a:extLst>
              </p:cNvPr>
              <p:cNvSpPr/>
              <p:nvPr/>
            </p:nvSpPr>
            <p:spPr>
              <a:xfrm>
                <a:off x="788409" y="5232209"/>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Oval 83">
              <a:extLst>
                <a:ext uri="{FF2B5EF4-FFF2-40B4-BE49-F238E27FC236}">
                  <a16:creationId xmlns:a16="http://schemas.microsoft.com/office/drawing/2014/main" id="{274E7D48-F9D1-46FB-BAFF-9E8CE2D15A4A}"/>
                </a:ext>
              </a:extLst>
            </p:cNvPr>
            <p:cNvSpPr/>
            <p:nvPr/>
          </p:nvSpPr>
          <p:spPr>
            <a:xfrm rot="4593849" flipV="1">
              <a:off x="8239810" y="2871936"/>
              <a:ext cx="144501" cy="11269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4F64CFA5-B070-4502-8587-43F81FD2EC6E}"/>
                </a:ext>
              </a:extLst>
            </p:cNvPr>
            <p:cNvSpPr/>
            <p:nvPr/>
          </p:nvSpPr>
          <p:spPr>
            <a:xfrm rot="4593849" flipV="1">
              <a:off x="8266831" y="2873235"/>
              <a:ext cx="120148" cy="10968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CCAECBEF-C9A3-4DA8-A582-7D904B1DB45A}"/>
                </a:ext>
              </a:extLst>
            </p:cNvPr>
            <p:cNvSpPr/>
            <p:nvPr/>
          </p:nvSpPr>
          <p:spPr>
            <a:xfrm rot="4593849" flipV="1">
              <a:off x="8272154" y="2877434"/>
              <a:ext cx="120148" cy="10968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8" name="Group 147">
              <a:extLst>
                <a:ext uri="{FF2B5EF4-FFF2-40B4-BE49-F238E27FC236}">
                  <a16:creationId xmlns:a16="http://schemas.microsoft.com/office/drawing/2014/main" id="{22D229A2-6126-42FA-802B-45625C6EDCD6}"/>
                </a:ext>
              </a:extLst>
            </p:cNvPr>
            <p:cNvGrpSpPr/>
            <p:nvPr/>
          </p:nvGrpSpPr>
          <p:grpSpPr>
            <a:xfrm rot="4731410">
              <a:off x="8877457" y="4181445"/>
              <a:ext cx="467705" cy="262086"/>
              <a:chOff x="2550898" y="7270888"/>
              <a:chExt cx="467705" cy="262086"/>
            </a:xfrm>
          </p:grpSpPr>
          <p:sp>
            <p:nvSpPr>
              <p:cNvPr id="149" name="Oval 148">
                <a:extLst>
                  <a:ext uri="{FF2B5EF4-FFF2-40B4-BE49-F238E27FC236}">
                    <a16:creationId xmlns:a16="http://schemas.microsoft.com/office/drawing/2014/main" id="{7736E89D-0168-435C-A965-C4A0EA991E96}"/>
                  </a:ext>
                </a:extLst>
              </p:cNvPr>
              <p:cNvSpPr/>
              <p:nvPr/>
            </p:nvSpPr>
            <p:spPr>
              <a:xfrm flipV="1">
                <a:off x="2550898" y="7364757"/>
                <a:ext cx="144501" cy="11269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0C6A0D2D-B3A2-4D0F-81FF-1D6E62DDB599}"/>
                  </a:ext>
                </a:extLst>
              </p:cNvPr>
              <p:cNvSpPr/>
              <p:nvPr/>
            </p:nvSpPr>
            <p:spPr>
              <a:xfrm flipV="1">
                <a:off x="2746055" y="7270888"/>
                <a:ext cx="120148" cy="10968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BBD65E8A-5CBE-4636-AD8F-9E6249F8B7DA}"/>
                  </a:ext>
                </a:extLst>
              </p:cNvPr>
              <p:cNvSpPr/>
              <p:nvPr/>
            </p:nvSpPr>
            <p:spPr>
              <a:xfrm flipV="1">
                <a:off x="2898455" y="7423288"/>
                <a:ext cx="120148" cy="10968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2" name="Group 151">
              <a:extLst>
                <a:ext uri="{FF2B5EF4-FFF2-40B4-BE49-F238E27FC236}">
                  <a16:creationId xmlns:a16="http://schemas.microsoft.com/office/drawing/2014/main" id="{F160FE02-8FE6-4CF5-9DC7-B4BBDE5E0F68}"/>
                </a:ext>
              </a:extLst>
            </p:cNvPr>
            <p:cNvGrpSpPr/>
            <p:nvPr/>
          </p:nvGrpSpPr>
          <p:grpSpPr>
            <a:xfrm rot="15757128">
              <a:off x="8927571" y="4750596"/>
              <a:ext cx="467705" cy="262086"/>
              <a:chOff x="2550898" y="7270888"/>
              <a:chExt cx="467705" cy="262086"/>
            </a:xfrm>
          </p:grpSpPr>
          <p:sp>
            <p:nvSpPr>
              <p:cNvPr id="153" name="Oval 152">
                <a:extLst>
                  <a:ext uri="{FF2B5EF4-FFF2-40B4-BE49-F238E27FC236}">
                    <a16:creationId xmlns:a16="http://schemas.microsoft.com/office/drawing/2014/main" id="{0106D03B-8796-4536-90DB-361B77E6E967}"/>
                  </a:ext>
                </a:extLst>
              </p:cNvPr>
              <p:cNvSpPr/>
              <p:nvPr/>
            </p:nvSpPr>
            <p:spPr>
              <a:xfrm flipV="1">
                <a:off x="2550898" y="7364757"/>
                <a:ext cx="144501" cy="11269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BAFBDD68-86A4-4D3B-8536-6BC45568CD16}"/>
                  </a:ext>
                </a:extLst>
              </p:cNvPr>
              <p:cNvSpPr/>
              <p:nvPr/>
            </p:nvSpPr>
            <p:spPr>
              <a:xfrm flipV="1">
                <a:off x="2746055" y="7270888"/>
                <a:ext cx="120148" cy="10968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47DEB179-9ED1-4698-85D6-EBBDD5A43994}"/>
                  </a:ext>
                </a:extLst>
              </p:cNvPr>
              <p:cNvSpPr/>
              <p:nvPr/>
            </p:nvSpPr>
            <p:spPr>
              <a:xfrm flipV="1">
                <a:off x="2898455" y="7423288"/>
                <a:ext cx="120148" cy="10968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Group 155">
              <a:extLst>
                <a:ext uri="{FF2B5EF4-FFF2-40B4-BE49-F238E27FC236}">
                  <a16:creationId xmlns:a16="http://schemas.microsoft.com/office/drawing/2014/main" id="{ACDD363B-5E8F-49BA-8213-91EB403BF1D9}"/>
                </a:ext>
              </a:extLst>
            </p:cNvPr>
            <p:cNvGrpSpPr/>
            <p:nvPr/>
          </p:nvGrpSpPr>
          <p:grpSpPr>
            <a:xfrm rot="4593849">
              <a:off x="8890108" y="5095527"/>
              <a:ext cx="467705" cy="262086"/>
              <a:chOff x="2550898" y="7270888"/>
              <a:chExt cx="467705" cy="262086"/>
            </a:xfrm>
          </p:grpSpPr>
          <p:sp>
            <p:nvSpPr>
              <p:cNvPr id="157" name="Oval 156">
                <a:extLst>
                  <a:ext uri="{FF2B5EF4-FFF2-40B4-BE49-F238E27FC236}">
                    <a16:creationId xmlns:a16="http://schemas.microsoft.com/office/drawing/2014/main" id="{E0D04592-6FD4-40D9-A5F1-7BDD8D927552}"/>
                  </a:ext>
                </a:extLst>
              </p:cNvPr>
              <p:cNvSpPr/>
              <p:nvPr/>
            </p:nvSpPr>
            <p:spPr>
              <a:xfrm flipV="1">
                <a:off x="2550898" y="7364757"/>
                <a:ext cx="144501" cy="11269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A95E952B-D511-41D5-AD04-91EAAB1E0612}"/>
                  </a:ext>
                </a:extLst>
              </p:cNvPr>
              <p:cNvSpPr/>
              <p:nvPr/>
            </p:nvSpPr>
            <p:spPr>
              <a:xfrm flipV="1">
                <a:off x="2746055" y="7270888"/>
                <a:ext cx="120148" cy="10968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4D79362D-F54D-4F8D-8BE5-B0826B7CEBA4}"/>
                  </a:ext>
                </a:extLst>
              </p:cNvPr>
              <p:cNvSpPr/>
              <p:nvPr/>
            </p:nvSpPr>
            <p:spPr>
              <a:xfrm flipV="1">
                <a:off x="2898455" y="7423288"/>
                <a:ext cx="120148" cy="10968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0" name="Cylinder 159">
              <a:extLst>
                <a:ext uri="{FF2B5EF4-FFF2-40B4-BE49-F238E27FC236}">
                  <a16:creationId xmlns:a16="http://schemas.microsoft.com/office/drawing/2014/main" id="{7532F986-E893-4C33-ACA8-52D2FDB10F70}"/>
                </a:ext>
              </a:extLst>
            </p:cNvPr>
            <p:cNvSpPr/>
            <p:nvPr/>
          </p:nvSpPr>
          <p:spPr>
            <a:xfrm rot="16200000">
              <a:off x="8138726" y="2628317"/>
              <a:ext cx="294251" cy="45251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1" name="Group 170">
              <a:extLst>
                <a:ext uri="{FF2B5EF4-FFF2-40B4-BE49-F238E27FC236}">
                  <a16:creationId xmlns:a16="http://schemas.microsoft.com/office/drawing/2014/main" id="{302C90EC-9CAF-4FE3-9BB6-17433726721A}"/>
                </a:ext>
              </a:extLst>
            </p:cNvPr>
            <p:cNvGrpSpPr/>
            <p:nvPr/>
          </p:nvGrpSpPr>
          <p:grpSpPr>
            <a:xfrm rot="21392618">
              <a:off x="8061595" y="2718644"/>
              <a:ext cx="467705" cy="262086"/>
              <a:chOff x="2550898" y="7270888"/>
              <a:chExt cx="467705" cy="262086"/>
            </a:xfrm>
          </p:grpSpPr>
          <p:sp>
            <p:nvSpPr>
              <p:cNvPr id="172" name="Oval 171">
                <a:extLst>
                  <a:ext uri="{FF2B5EF4-FFF2-40B4-BE49-F238E27FC236}">
                    <a16:creationId xmlns:a16="http://schemas.microsoft.com/office/drawing/2014/main" id="{C5518AF4-468A-4D40-8273-0836778AEF5D}"/>
                  </a:ext>
                </a:extLst>
              </p:cNvPr>
              <p:cNvSpPr/>
              <p:nvPr/>
            </p:nvSpPr>
            <p:spPr>
              <a:xfrm flipV="1">
                <a:off x="2550898" y="7364757"/>
                <a:ext cx="144501" cy="11269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E754AEE1-D0BD-4F37-A631-C8BA465B9E36}"/>
                  </a:ext>
                </a:extLst>
              </p:cNvPr>
              <p:cNvSpPr/>
              <p:nvPr/>
            </p:nvSpPr>
            <p:spPr>
              <a:xfrm flipV="1">
                <a:off x="2746055" y="7270888"/>
                <a:ext cx="120148" cy="10968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04C962B1-79AC-4A24-9A1A-DCA9CF3F794E}"/>
                  </a:ext>
                </a:extLst>
              </p:cNvPr>
              <p:cNvSpPr/>
              <p:nvPr/>
            </p:nvSpPr>
            <p:spPr>
              <a:xfrm flipV="1">
                <a:off x="2898455" y="7423288"/>
                <a:ext cx="120148" cy="10968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5" name="Rectangle 144">
              <a:extLst>
                <a:ext uri="{FF2B5EF4-FFF2-40B4-BE49-F238E27FC236}">
                  <a16:creationId xmlns:a16="http://schemas.microsoft.com/office/drawing/2014/main" id="{92FADF6C-5383-4408-B219-377974E9A55C}"/>
                </a:ext>
              </a:extLst>
            </p:cNvPr>
            <p:cNvSpPr/>
            <p:nvPr/>
          </p:nvSpPr>
          <p:spPr>
            <a:xfrm>
              <a:off x="8512109" y="2433186"/>
              <a:ext cx="1149293" cy="1109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Blending</a:t>
              </a:r>
            </a:p>
            <a:p>
              <a:pPr algn="ctr"/>
              <a:r>
                <a:rPr lang="en-US" sz="1400" dirty="0"/>
                <a:t>System</a:t>
              </a:r>
            </a:p>
          </p:txBody>
        </p:sp>
        <p:grpSp>
          <p:nvGrpSpPr>
            <p:cNvPr id="176" name="Group 175">
              <a:extLst>
                <a:ext uri="{FF2B5EF4-FFF2-40B4-BE49-F238E27FC236}">
                  <a16:creationId xmlns:a16="http://schemas.microsoft.com/office/drawing/2014/main" id="{07E07C55-9A75-446A-9DF9-308FA6B70419}"/>
                </a:ext>
              </a:extLst>
            </p:cNvPr>
            <p:cNvGrpSpPr/>
            <p:nvPr/>
          </p:nvGrpSpPr>
          <p:grpSpPr>
            <a:xfrm rot="4674708">
              <a:off x="8965667" y="3910223"/>
              <a:ext cx="289291" cy="132589"/>
              <a:chOff x="177480" y="5175118"/>
              <a:chExt cx="747820" cy="203610"/>
            </a:xfrm>
          </p:grpSpPr>
          <p:sp>
            <p:nvSpPr>
              <p:cNvPr id="177" name="Oval 176">
                <a:extLst>
                  <a:ext uri="{FF2B5EF4-FFF2-40B4-BE49-F238E27FC236}">
                    <a16:creationId xmlns:a16="http://schemas.microsoft.com/office/drawing/2014/main" id="{53DA5382-3ECA-4F88-94FF-C1FB84CEAE56}"/>
                  </a:ext>
                </a:extLst>
              </p:cNvPr>
              <p:cNvSpPr/>
              <p:nvPr/>
            </p:nvSpPr>
            <p:spPr>
              <a:xfrm>
                <a:off x="177480" y="5175118"/>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F4056F1A-DA00-4B9D-B39E-564A7815F1CC}"/>
                  </a:ext>
                </a:extLst>
              </p:cNvPr>
              <p:cNvSpPr/>
              <p:nvPr/>
            </p:nvSpPr>
            <p:spPr>
              <a:xfrm>
                <a:off x="466771" y="5269042"/>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a:extLst>
                  <a:ext uri="{FF2B5EF4-FFF2-40B4-BE49-F238E27FC236}">
                    <a16:creationId xmlns:a16="http://schemas.microsoft.com/office/drawing/2014/main" id="{6EBBA6AE-2E9D-4DEA-ACEC-307EAB0B2B21}"/>
                  </a:ext>
                </a:extLst>
              </p:cNvPr>
              <p:cNvSpPr/>
              <p:nvPr/>
            </p:nvSpPr>
            <p:spPr>
              <a:xfrm>
                <a:off x="788409" y="5232209"/>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183">
              <a:extLst>
                <a:ext uri="{FF2B5EF4-FFF2-40B4-BE49-F238E27FC236}">
                  <a16:creationId xmlns:a16="http://schemas.microsoft.com/office/drawing/2014/main" id="{8F7B4DBD-3B08-4D36-8178-01AB801B8217}"/>
                </a:ext>
              </a:extLst>
            </p:cNvPr>
            <p:cNvGrpSpPr/>
            <p:nvPr/>
          </p:nvGrpSpPr>
          <p:grpSpPr>
            <a:xfrm rot="15514901">
              <a:off x="9000570" y="4457712"/>
              <a:ext cx="289291" cy="132589"/>
              <a:chOff x="177480" y="5175118"/>
              <a:chExt cx="747820" cy="203610"/>
            </a:xfrm>
          </p:grpSpPr>
          <p:sp>
            <p:nvSpPr>
              <p:cNvPr id="185" name="Oval 184">
                <a:extLst>
                  <a:ext uri="{FF2B5EF4-FFF2-40B4-BE49-F238E27FC236}">
                    <a16:creationId xmlns:a16="http://schemas.microsoft.com/office/drawing/2014/main" id="{5E0FCF07-7256-4F74-A67E-7E0C654A83A2}"/>
                  </a:ext>
                </a:extLst>
              </p:cNvPr>
              <p:cNvSpPr/>
              <p:nvPr/>
            </p:nvSpPr>
            <p:spPr>
              <a:xfrm>
                <a:off x="177480" y="5175118"/>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2C316B45-FBE2-46CA-B894-13E0F4EAF870}"/>
                  </a:ext>
                </a:extLst>
              </p:cNvPr>
              <p:cNvSpPr/>
              <p:nvPr/>
            </p:nvSpPr>
            <p:spPr>
              <a:xfrm>
                <a:off x="466771" y="5269042"/>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23E13DC4-C404-45A4-994C-A65C255D494D}"/>
                  </a:ext>
                </a:extLst>
              </p:cNvPr>
              <p:cNvSpPr/>
              <p:nvPr/>
            </p:nvSpPr>
            <p:spPr>
              <a:xfrm>
                <a:off x="788409" y="5232209"/>
                <a:ext cx="136891" cy="109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6" name="TextBox 145">
              <a:extLst>
                <a:ext uri="{FF2B5EF4-FFF2-40B4-BE49-F238E27FC236}">
                  <a16:creationId xmlns:a16="http://schemas.microsoft.com/office/drawing/2014/main" id="{68F78E65-DF4F-4237-88C3-A0CDB6BA4253}"/>
                </a:ext>
              </a:extLst>
            </p:cNvPr>
            <p:cNvSpPr txBox="1"/>
            <p:nvPr/>
          </p:nvSpPr>
          <p:spPr>
            <a:xfrm>
              <a:off x="8058758" y="2113479"/>
              <a:ext cx="1016244" cy="307777"/>
            </a:xfrm>
            <a:prstGeom prst="rect">
              <a:avLst/>
            </a:prstGeom>
            <a:noFill/>
          </p:spPr>
          <p:txBody>
            <a:bodyPr wrap="square" rtlCol="0">
              <a:spAutoFit/>
            </a:bodyPr>
            <a:lstStyle/>
            <a:p>
              <a:r>
                <a:rPr lang="en-US" sz="1400" dirty="0"/>
                <a:t>Hydrogen</a:t>
              </a:r>
            </a:p>
          </p:txBody>
        </p:sp>
        <p:sp>
          <p:nvSpPr>
            <p:cNvPr id="147" name="TextBox 146">
              <a:extLst>
                <a:ext uri="{FF2B5EF4-FFF2-40B4-BE49-F238E27FC236}">
                  <a16:creationId xmlns:a16="http://schemas.microsoft.com/office/drawing/2014/main" id="{0F0AA018-85A7-4B49-AD69-EDCC6BA099E3}"/>
                </a:ext>
              </a:extLst>
            </p:cNvPr>
            <p:cNvSpPr txBox="1"/>
            <p:nvPr/>
          </p:nvSpPr>
          <p:spPr>
            <a:xfrm>
              <a:off x="4001951" y="5118330"/>
              <a:ext cx="1937995" cy="307777"/>
            </a:xfrm>
            <a:prstGeom prst="rect">
              <a:avLst/>
            </a:prstGeom>
            <a:noFill/>
          </p:spPr>
          <p:txBody>
            <a:bodyPr wrap="square" rtlCol="0">
              <a:spAutoFit/>
            </a:bodyPr>
            <a:lstStyle/>
            <a:p>
              <a:r>
                <a:rPr lang="en-US" sz="1400" dirty="0">
                  <a:solidFill>
                    <a:schemeClr val="bg1"/>
                  </a:solidFill>
                </a:rPr>
                <a:t>Natural Gas Pipeline</a:t>
              </a:r>
            </a:p>
          </p:txBody>
        </p:sp>
      </p:grpSp>
    </p:spTree>
    <p:extLst>
      <p:ext uri="{BB962C8B-B14F-4D97-AF65-F5344CB8AC3E}">
        <p14:creationId xmlns:p14="http://schemas.microsoft.com/office/powerpoint/2010/main" val="41264216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t1u3qOkjggoz3B_xNIAiQ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Ns6d1fl0H7YMghVs9K_M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MVjwyx_EnMCmlhCfFdAtQ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Ub8jG3JOBes0ct6zDNPXu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s9hb7VSRKTqOv6CnK6UgO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t1u3qOkjggoz3B_xNIAiQ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GTI Title">
  <a:themeElements>
    <a:clrScheme name="GTI Brand Palette">
      <a:dk1>
        <a:srgbClr val="000000"/>
      </a:dk1>
      <a:lt1>
        <a:srgbClr val="FFFFFF"/>
      </a:lt1>
      <a:dk2>
        <a:srgbClr val="00559F"/>
      </a:dk2>
      <a:lt2>
        <a:srgbClr val="E7E6E6"/>
      </a:lt2>
      <a:accent1>
        <a:srgbClr val="1686C5"/>
      </a:accent1>
      <a:accent2>
        <a:srgbClr val="00559F"/>
      </a:accent2>
      <a:accent3>
        <a:srgbClr val="BFCC43"/>
      </a:accent3>
      <a:accent4>
        <a:srgbClr val="D2B24D"/>
      </a:accent4>
      <a:accent5>
        <a:srgbClr val="7C8928"/>
      </a:accent5>
      <a:accent6>
        <a:srgbClr val="58595B"/>
      </a:accent6>
      <a:hlink>
        <a:srgbClr val="00559F"/>
      </a:hlink>
      <a:folHlink>
        <a:srgbClr val="1686C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TI Slide - 1 or 2 line headline">
  <a:themeElements>
    <a:clrScheme name="GTI Brand Palette">
      <a:dk1>
        <a:srgbClr val="000000"/>
      </a:dk1>
      <a:lt1>
        <a:srgbClr val="FFFFFF"/>
      </a:lt1>
      <a:dk2>
        <a:srgbClr val="00559F"/>
      </a:dk2>
      <a:lt2>
        <a:srgbClr val="E7E6E6"/>
      </a:lt2>
      <a:accent1>
        <a:srgbClr val="1686C5"/>
      </a:accent1>
      <a:accent2>
        <a:srgbClr val="00559F"/>
      </a:accent2>
      <a:accent3>
        <a:srgbClr val="BFCC43"/>
      </a:accent3>
      <a:accent4>
        <a:srgbClr val="D2B24D"/>
      </a:accent4>
      <a:accent5>
        <a:srgbClr val="7C8928"/>
      </a:accent5>
      <a:accent6>
        <a:srgbClr val="58595B"/>
      </a:accent6>
      <a:hlink>
        <a:srgbClr val="00559F"/>
      </a:hlink>
      <a:folHlink>
        <a:srgbClr val="1686C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TI Slide - 3 line headline">
  <a:themeElements>
    <a:clrScheme name="GTI Brand Palette">
      <a:dk1>
        <a:srgbClr val="000000"/>
      </a:dk1>
      <a:lt1>
        <a:srgbClr val="FFFFFF"/>
      </a:lt1>
      <a:dk2>
        <a:srgbClr val="00559F"/>
      </a:dk2>
      <a:lt2>
        <a:srgbClr val="E7E6E6"/>
      </a:lt2>
      <a:accent1>
        <a:srgbClr val="1686C5"/>
      </a:accent1>
      <a:accent2>
        <a:srgbClr val="00559F"/>
      </a:accent2>
      <a:accent3>
        <a:srgbClr val="BFCC43"/>
      </a:accent3>
      <a:accent4>
        <a:srgbClr val="D2B24D"/>
      </a:accent4>
      <a:accent5>
        <a:srgbClr val="7C8928"/>
      </a:accent5>
      <a:accent6>
        <a:srgbClr val="58595B"/>
      </a:accent6>
      <a:hlink>
        <a:srgbClr val="00559F"/>
      </a:hlink>
      <a:folHlink>
        <a:srgbClr val="1686C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ank">
  <a:themeElements>
    <a:clrScheme name="GTI Brand Palette">
      <a:dk1>
        <a:srgbClr val="000000"/>
      </a:dk1>
      <a:lt1>
        <a:srgbClr val="FFFFFF"/>
      </a:lt1>
      <a:dk2>
        <a:srgbClr val="00559F"/>
      </a:dk2>
      <a:lt2>
        <a:srgbClr val="E7E6E6"/>
      </a:lt2>
      <a:accent1>
        <a:srgbClr val="1686C5"/>
      </a:accent1>
      <a:accent2>
        <a:srgbClr val="00559F"/>
      </a:accent2>
      <a:accent3>
        <a:srgbClr val="BFCC43"/>
      </a:accent3>
      <a:accent4>
        <a:srgbClr val="D2B24D"/>
      </a:accent4>
      <a:accent5>
        <a:srgbClr val="7C8928"/>
      </a:accent5>
      <a:accent6>
        <a:srgbClr val="58595B"/>
      </a:accent6>
      <a:hlink>
        <a:srgbClr val="00559F"/>
      </a:hlink>
      <a:folHlink>
        <a:srgbClr val="1686C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GTI Slide - 1 or 2 line headline">
  <a:themeElements>
    <a:clrScheme name="GTI Brand Palette">
      <a:dk1>
        <a:srgbClr val="000000"/>
      </a:dk1>
      <a:lt1>
        <a:srgbClr val="FFFFFF"/>
      </a:lt1>
      <a:dk2>
        <a:srgbClr val="00559F"/>
      </a:dk2>
      <a:lt2>
        <a:srgbClr val="E7E6E6"/>
      </a:lt2>
      <a:accent1>
        <a:srgbClr val="1686C5"/>
      </a:accent1>
      <a:accent2>
        <a:srgbClr val="00559F"/>
      </a:accent2>
      <a:accent3>
        <a:srgbClr val="BFCC43"/>
      </a:accent3>
      <a:accent4>
        <a:srgbClr val="D2B24D"/>
      </a:accent4>
      <a:accent5>
        <a:srgbClr val="7C8928"/>
      </a:accent5>
      <a:accent6>
        <a:srgbClr val="58595B"/>
      </a:accent6>
      <a:hlink>
        <a:srgbClr val="00559F"/>
      </a:hlink>
      <a:folHlink>
        <a:srgbClr val="1686C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333674BEE56124AAD970D40F8FDF221" ma:contentTypeVersion="11" ma:contentTypeDescription="Create a new document." ma:contentTypeScope="" ma:versionID="ebcb8d948eae11d6bc209294f6d5fcd6">
  <xsd:schema xmlns:xsd="http://www.w3.org/2001/XMLSchema" xmlns:xs="http://www.w3.org/2001/XMLSchema" xmlns:p="http://schemas.microsoft.com/office/2006/metadata/properties" xmlns:ns2="b4015ea8-92c2-4515-89dc-d0cebe6a6e7e" targetNamespace="http://schemas.microsoft.com/office/2006/metadata/properties" ma:root="true" ma:fieldsID="7967772d9888afd00a7637a4fb2287da" ns2:_="">
    <xsd:import namespace="b4015ea8-92c2-4515-89dc-d0cebe6a6e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015ea8-92c2-4515-89dc-d0cebe6a6e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D0E99E-555B-472A-8DA8-30D9481C1653}">
  <ds:schemaRefs>
    <ds:schemaRef ds:uri="http://schemas.openxmlformats.org/package/2006/metadata/core-properties"/>
    <ds:schemaRef ds:uri="http://schemas.microsoft.com/office/2006/metadata/properties"/>
    <ds:schemaRef ds:uri="http://purl.org/dc/terms/"/>
    <ds:schemaRef ds:uri="http://www.w3.org/XML/1998/namespace"/>
    <ds:schemaRef ds:uri="http://schemas.microsoft.com/office/2006/documentManagement/types"/>
    <ds:schemaRef ds:uri="http://purl.org/dc/dcmitype/"/>
    <ds:schemaRef ds:uri="http://schemas.microsoft.com/office/infopath/2007/PartnerControls"/>
    <ds:schemaRef ds:uri="d3af550a-2f24-493f-82e4-1243517d55db"/>
    <ds:schemaRef ds:uri="http://purl.org/dc/elements/1.1/"/>
  </ds:schemaRefs>
</ds:datastoreItem>
</file>

<file path=customXml/itemProps2.xml><?xml version="1.0" encoding="utf-8"?>
<ds:datastoreItem xmlns:ds="http://schemas.openxmlformats.org/officeDocument/2006/customXml" ds:itemID="{939989F5-F811-473D-9166-E17EA8237A16}">
  <ds:schemaRefs>
    <ds:schemaRef ds:uri="http://schemas.microsoft.com/sharepoint/v3/contenttype/forms"/>
  </ds:schemaRefs>
</ds:datastoreItem>
</file>

<file path=customXml/itemProps3.xml><?xml version="1.0" encoding="utf-8"?>
<ds:datastoreItem xmlns:ds="http://schemas.openxmlformats.org/officeDocument/2006/customXml" ds:itemID="{8407D382-7FAC-40D2-8670-1ECAB22915AA}"/>
</file>

<file path=docProps/app.xml><?xml version="1.0" encoding="utf-8"?>
<Properties xmlns="http://schemas.openxmlformats.org/officeDocument/2006/extended-properties" xmlns:vt="http://schemas.openxmlformats.org/officeDocument/2006/docPropsVTypes">
  <TotalTime>204</TotalTime>
  <Words>2378</Words>
  <Application>Microsoft Office PowerPoint</Application>
  <PresentationFormat>Widescreen</PresentationFormat>
  <Paragraphs>294</Paragraphs>
  <Slides>23</Slides>
  <Notes>15</Notes>
  <HiddenSlides>0</HiddenSlides>
  <MMClips>0</MMClips>
  <ScaleCrop>false</ScaleCrop>
  <HeadingPairs>
    <vt:vector size="8" baseType="variant">
      <vt:variant>
        <vt:lpstr>Fonts Used</vt:lpstr>
      </vt:variant>
      <vt:variant>
        <vt:i4>10</vt:i4>
      </vt:variant>
      <vt:variant>
        <vt:lpstr>Theme</vt:lpstr>
      </vt:variant>
      <vt:variant>
        <vt:i4>5</vt:i4>
      </vt:variant>
      <vt:variant>
        <vt:lpstr>Embedded OLE Servers</vt:lpstr>
      </vt:variant>
      <vt:variant>
        <vt:i4>1</vt:i4>
      </vt:variant>
      <vt:variant>
        <vt:lpstr>Slide Titles</vt:lpstr>
      </vt:variant>
      <vt:variant>
        <vt:i4>23</vt:i4>
      </vt:variant>
    </vt:vector>
  </HeadingPairs>
  <TitlesOfParts>
    <vt:vector size="39" baseType="lpstr">
      <vt:lpstr>Arial</vt:lpstr>
      <vt:lpstr>Arial Narrow</vt:lpstr>
      <vt:lpstr>Avenir Book</vt:lpstr>
      <vt:lpstr>Avenir Heavy</vt:lpstr>
      <vt:lpstr>Calibri</vt:lpstr>
      <vt:lpstr>Franklin Gothic Book</vt:lpstr>
      <vt:lpstr>Symbol</vt:lpstr>
      <vt:lpstr>System Font Regular</vt:lpstr>
      <vt:lpstr>Trebuchet MS</vt:lpstr>
      <vt:lpstr>Univers</vt:lpstr>
      <vt:lpstr>GTI Title</vt:lpstr>
      <vt:lpstr>GTI Slide - 1 or 2 line headline</vt:lpstr>
      <vt:lpstr>GTI Slide - 3 line headline</vt:lpstr>
      <vt:lpstr>Blank</vt:lpstr>
      <vt:lpstr>1_GTI Slide - 1 or 2 line headline</vt:lpstr>
      <vt:lpstr>think-cell Slide</vt:lpstr>
      <vt:lpstr>Hydrogen in Texas and H2@Scale</vt:lpstr>
      <vt:lpstr>80-year History of Turning Raw Technology into Practical Energy Solutions</vt:lpstr>
      <vt:lpstr>GTI and Hydrogen in Texas</vt:lpstr>
      <vt:lpstr>PowerPoint Presentation</vt:lpstr>
      <vt:lpstr>Power Generation Market Passing The Baton</vt:lpstr>
      <vt:lpstr>Increased Wind Curtailment is a growing Concern</vt:lpstr>
      <vt:lpstr>The Concerns of the Power Industry Today</vt:lpstr>
      <vt:lpstr>Energy Storage Options – U.S. Capacities</vt:lpstr>
      <vt:lpstr>PowerPoint Presentation</vt:lpstr>
      <vt:lpstr>Over 98% of today’s H2 demand is met by hydrocarbon-based fuels</vt:lpstr>
      <vt:lpstr>Whether “Green” or “Blue”, Large Scale Hydrogen Supplies Require Increased Market Demand</vt:lpstr>
      <vt:lpstr>Why Focus on Heavy Duty Vehicles</vt:lpstr>
      <vt:lpstr>Hydrogen in Heavy-Duty</vt:lpstr>
      <vt:lpstr>PowerPoint Presentation</vt:lpstr>
      <vt:lpstr>H2@Scale relevant for Texas</vt:lpstr>
      <vt:lpstr>Approach</vt:lpstr>
      <vt:lpstr>Demonstration activities at UT (track 1)</vt:lpstr>
      <vt:lpstr>Port of Houston H2 Framework (track 2)</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Brian Weeks</cp:lastModifiedBy>
  <cp:revision>16</cp:revision>
  <cp:lastPrinted>2020-01-21T17:20:02Z</cp:lastPrinted>
  <dcterms:created xsi:type="dcterms:W3CDTF">2018-12-26T16:02:22Z</dcterms:created>
  <dcterms:modified xsi:type="dcterms:W3CDTF">2022-03-01T06:57:26Z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0x0101002333674BEE56124AAD970D40F8FDF221</vt:lpwstr>
  </property>
</Properties>
</file>