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4"/>
  </p:sldMasterIdLst>
  <p:notesMasterIdLst>
    <p:notesMasterId r:id="rId12"/>
  </p:notesMasterIdLst>
  <p:handoutMasterIdLst>
    <p:handoutMasterId r:id="rId13"/>
  </p:handoutMasterIdLst>
  <p:sldIdLst>
    <p:sldId id="256" r:id="rId5"/>
    <p:sldId id="321" r:id="rId6"/>
    <p:sldId id="345" r:id="rId7"/>
    <p:sldId id="350" r:id="rId8"/>
    <p:sldId id="351" r:id="rId9"/>
    <p:sldId id="352" r:id="rId10"/>
    <p:sldId id="35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Bluestein" initials="LB" lastIdx="4" clrIdx="0"/>
  <p:cmAuthor id="1" name="Ellen Bourbon" initials="EB" lastIdx="1" clrIdx="1"/>
  <p:cmAuthor id="2" name="Linda Bluestein" initials="LRB" lastIdx="5" clrIdx="2"/>
  <p:cmAuthor id="3" name="Yue Zhang" initials="YZ"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0" autoAdjust="0"/>
    <p:restoredTop sz="87857" autoAdjust="0"/>
  </p:normalViewPr>
  <p:slideViewPr>
    <p:cSldViewPr>
      <p:cViewPr varScale="1">
        <p:scale>
          <a:sx n="109" d="100"/>
          <a:sy n="109" d="100"/>
        </p:scale>
        <p:origin x="157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A9BFDE0-978E-4289-AD51-52B04A46A0D8}" type="datetimeFigureOut">
              <a:rPr lang="en-US" smtClean="0"/>
              <a:pPr/>
              <a:t>2/28/2022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4BD5CFB-7C9A-4DB4-A045-6FCFF1DD5070}" type="slidenum">
              <a:rPr lang="en-US" smtClean="0"/>
              <a:pPr/>
              <a:t>‹#›</a:t>
            </a:fld>
            <a:endParaRPr lang="en-US"/>
          </a:p>
        </p:txBody>
      </p:sp>
    </p:spTree>
    <p:extLst>
      <p:ext uri="{BB962C8B-B14F-4D97-AF65-F5344CB8AC3E}">
        <p14:creationId xmlns:p14="http://schemas.microsoft.com/office/powerpoint/2010/main" val="598336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93DF36-D515-496E-B13D-D3DBC280ACC9}" type="datetimeFigureOut">
              <a:rPr lang="en-US" smtClean="0"/>
              <a:pPr/>
              <a:t>2/28/2022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0DF5925-E2B4-4FC0-8D36-67EEFC29154C}" type="slidenum">
              <a:rPr lang="en-US" smtClean="0"/>
              <a:pPr/>
              <a:t>‹#›</a:t>
            </a:fld>
            <a:endParaRPr lang="en-US"/>
          </a:p>
        </p:txBody>
      </p:sp>
    </p:spTree>
    <p:extLst>
      <p:ext uri="{BB962C8B-B14F-4D97-AF65-F5344CB8AC3E}">
        <p14:creationId xmlns:p14="http://schemas.microsoft.com/office/powerpoint/2010/main" val="3473536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F5925-E2B4-4FC0-8D36-67EEFC29154C}" type="slidenum">
              <a:rPr lang="en-US" smtClean="0"/>
              <a:pPr/>
              <a:t>1</a:t>
            </a:fld>
            <a:endParaRPr lang="en-US"/>
          </a:p>
        </p:txBody>
      </p:sp>
    </p:spTree>
    <p:extLst>
      <p:ext uri="{BB962C8B-B14F-4D97-AF65-F5344CB8AC3E}">
        <p14:creationId xmlns:p14="http://schemas.microsoft.com/office/powerpoint/2010/main" val="21267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Elected Chair had change in career </a:t>
            </a:r>
          </a:p>
          <a:p>
            <a:r>
              <a:rPr lang="en-US" dirty="0"/>
              <a:t>13 new Subscribers </a:t>
            </a:r>
          </a:p>
        </p:txBody>
      </p:sp>
      <p:sp>
        <p:nvSpPr>
          <p:cNvPr id="4" name="Slide Number Placeholder 3"/>
          <p:cNvSpPr>
            <a:spLocks noGrp="1"/>
          </p:cNvSpPr>
          <p:nvPr>
            <p:ph type="sldNum" sz="quarter" idx="5"/>
          </p:nvPr>
        </p:nvSpPr>
        <p:spPr/>
        <p:txBody>
          <a:bodyPr/>
          <a:lstStyle/>
          <a:p>
            <a:fld id="{F0DF5925-E2B4-4FC0-8D36-67EEFC29154C}" type="slidenum">
              <a:rPr lang="en-US" smtClean="0"/>
              <a:pPr/>
              <a:t>2</a:t>
            </a:fld>
            <a:endParaRPr lang="en-US"/>
          </a:p>
        </p:txBody>
      </p:sp>
    </p:spTree>
    <p:extLst>
      <p:ext uri="{BB962C8B-B14F-4D97-AF65-F5344CB8AC3E}">
        <p14:creationId xmlns:p14="http://schemas.microsoft.com/office/powerpoint/2010/main" val="785804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Annual Survey Results were presented August 11</a:t>
            </a:r>
            <a:r>
              <a:rPr lang="en-US" baseline="30000" dirty="0"/>
              <a:t>th</a:t>
            </a:r>
            <a:r>
              <a:rPr lang="en-US" dirty="0"/>
              <a:t> 2020- Made updates that home to improve respondent count </a:t>
            </a:r>
          </a:p>
          <a:p>
            <a:r>
              <a:rPr lang="en-US" dirty="0"/>
              <a:t>Quarterly Regional Calls- Collaborations </a:t>
            </a:r>
          </a:p>
          <a:p>
            <a:r>
              <a:rPr lang="en-US" dirty="0"/>
              <a:t> </a:t>
            </a:r>
          </a:p>
        </p:txBody>
      </p:sp>
      <p:sp>
        <p:nvSpPr>
          <p:cNvPr id="4" name="Slide Number Placeholder 3"/>
          <p:cNvSpPr>
            <a:spLocks noGrp="1"/>
          </p:cNvSpPr>
          <p:nvPr>
            <p:ph type="sldNum" sz="quarter" idx="5"/>
          </p:nvPr>
        </p:nvSpPr>
        <p:spPr/>
        <p:txBody>
          <a:bodyPr/>
          <a:lstStyle/>
          <a:p>
            <a:fld id="{F0DF5925-E2B4-4FC0-8D36-67EEFC29154C}" type="slidenum">
              <a:rPr lang="en-US" smtClean="0"/>
              <a:pPr/>
              <a:t>3</a:t>
            </a:fld>
            <a:endParaRPr lang="en-US"/>
          </a:p>
        </p:txBody>
      </p:sp>
    </p:spTree>
    <p:extLst>
      <p:ext uri="{BB962C8B-B14F-4D97-AF65-F5344CB8AC3E}">
        <p14:creationId xmlns:p14="http://schemas.microsoft.com/office/powerpoint/2010/main" val="71765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DF5925-E2B4-4FC0-8D36-67EEFC29154C}" type="slidenum">
              <a:rPr lang="en-US" smtClean="0"/>
              <a:pPr/>
              <a:t>4</a:t>
            </a:fld>
            <a:endParaRPr lang="en-US"/>
          </a:p>
        </p:txBody>
      </p:sp>
    </p:spTree>
    <p:extLst>
      <p:ext uri="{BB962C8B-B14F-4D97-AF65-F5344CB8AC3E}">
        <p14:creationId xmlns:p14="http://schemas.microsoft.com/office/powerpoint/2010/main" val="421012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DF5925-E2B4-4FC0-8D36-67EEFC29154C}" type="slidenum">
              <a:rPr lang="en-US" smtClean="0"/>
              <a:pPr/>
              <a:t>5</a:t>
            </a:fld>
            <a:endParaRPr lang="en-US"/>
          </a:p>
        </p:txBody>
      </p:sp>
    </p:spTree>
    <p:extLst>
      <p:ext uri="{BB962C8B-B14F-4D97-AF65-F5344CB8AC3E}">
        <p14:creationId xmlns:p14="http://schemas.microsoft.com/office/powerpoint/2010/main" val="392450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The coalition is currently and is expected to be financially sustainable over the next 3 years. </a:t>
            </a:r>
          </a:p>
        </p:txBody>
      </p:sp>
      <p:sp>
        <p:nvSpPr>
          <p:cNvPr id="4" name="Slide Number Placeholder 3"/>
          <p:cNvSpPr>
            <a:spLocks noGrp="1"/>
          </p:cNvSpPr>
          <p:nvPr>
            <p:ph type="sldNum" sz="quarter" idx="10"/>
          </p:nvPr>
        </p:nvSpPr>
        <p:spPr/>
        <p:txBody>
          <a:bodyPr/>
          <a:lstStyle/>
          <a:p>
            <a:fld id="{F0DF5925-E2B4-4FC0-8D36-67EEFC29154C}" type="slidenum">
              <a:rPr lang="en-US" smtClean="0"/>
              <a:pPr/>
              <a:t>6</a:t>
            </a:fld>
            <a:endParaRPr lang="en-US"/>
          </a:p>
        </p:txBody>
      </p:sp>
    </p:spTree>
    <p:extLst>
      <p:ext uri="{BB962C8B-B14F-4D97-AF65-F5344CB8AC3E}">
        <p14:creationId xmlns:p14="http://schemas.microsoft.com/office/powerpoint/2010/main" val="2474624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At this point, let’s open the floor to discussions, feedback, and ideas.  Again, we only need to choose 1 additional sub-task.  The suggestions I gave as products for the sub-tasks are only suggestions.  We are eager to hear other suggestions based upon the needs of the stakeholders.  And of course, discussion does not mean that you automatically volunteer to lead a sub-task, but do feel free to volunteer anytime </a:t>
            </a:r>
            <a:r>
              <a:rPr lang="en-US" sz="1600" kern="1200">
                <a:solidFill>
                  <a:schemeClr val="tx1"/>
                </a:solidFill>
                <a:latin typeface="+mn-lt"/>
                <a:ea typeface="+mn-ea"/>
                <a:cs typeface="+mn-cs"/>
              </a:rPr>
              <a:t>you wish.</a:t>
            </a:r>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DF5925-E2B4-4FC0-8D36-67EEFC29154C}" type="slidenum">
              <a:rPr lang="en-US" smtClean="0"/>
              <a:pPr/>
              <a:t>7</a:t>
            </a:fld>
            <a:endParaRPr lang="en-US"/>
          </a:p>
        </p:txBody>
      </p:sp>
    </p:spTree>
    <p:extLst>
      <p:ext uri="{BB962C8B-B14F-4D97-AF65-F5344CB8AC3E}">
        <p14:creationId xmlns:p14="http://schemas.microsoft.com/office/powerpoint/2010/main" val="42101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FDD39B8-CD79-4742-AC6D-798D985A1755}" type="datetime1">
              <a:rPr lang="en-US" smtClean="0"/>
              <a:pPr/>
              <a:t>2/28/2022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E313EE9-96EA-41D2-B4AA-436C9FD3307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A8333F-93BD-4CD5-9D28-CDCCBED37B74}" type="datetime1">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13EE9-96EA-41D2-B4AA-436C9FD330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01A7250-D4E3-4EA7-AB87-C649A9652237}" type="datetime1">
              <a:rPr lang="en-US" smtClean="0"/>
              <a:pPr/>
              <a:t>2/28/2022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E313EE9-96EA-41D2-B4AA-436C9FD330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0E4C87E-E994-46BF-BEB2-D6DB02528FB2}" type="datetime1">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313EE9-96EA-41D2-B4AA-436C9FD3307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342EF5D-45D8-4895-8395-F75B1E421583}" type="datetime1">
              <a:rPr lang="en-US" smtClean="0"/>
              <a:pPr/>
              <a:t>2/28/2022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E313EE9-96EA-41D2-B4AA-436C9FD3307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3B7508FC-C090-414D-A388-4F2CC23C146B}" type="datetime1">
              <a:rPr lang="en-US" smtClean="0"/>
              <a:pPr/>
              <a:t>2/28/2022</a:t>
            </a:fld>
            <a:endParaRPr lang="en-US"/>
          </a:p>
        </p:txBody>
      </p:sp>
      <p:sp>
        <p:nvSpPr>
          <p:cNvPr id="10" name="Slide Number Placeholder 9"/>
          <p:cNvSpPr>
            <a:spLocks noGrp="1"/>
          </p:cNvSpPr>
          <p:nvPr>
            <p:ph type="sldNum" sz="quarter" idx="16"/>
          </p:nvPr>
        </p:nvSpPr>
        <p:spPr/>
        <p:txBody>
          <a:bodyPr rtlCol="0"/>
          <a:lstStyle/>
          <a:p>
            <a:fld id="{5E313EE9-96EA-41D2-B4AA-436C9FD3307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E692E1ED-A87D-44AB-95F7-1DB4FE979DA8}" type="datetime1">
              <a:rPr lang="en-US" smtClean="0"/>
              <a:pPr/>
              <a:t>2/28/2022</a:t>
            </a:fld>
            <a:endParaRPr lang="en-US"/>
          </a:p>
        </p:txBody>
      </p:sp>
      <p:sp>
        <p:nvSpPr>
          <p:cNvPr id="12" name="Slide Number Placeholder 11"/>
          <p:cNvSpPr>
            <a:spLocks noGrp="1"/>
          </p:cNvSpPr>
          <p:nvPr>
            <p:ph type="sldNum" sz="quarter" idx="16"/>
          </p:nvPr>
        </p:nvSpPr>
        <p:spPr/>
        <p:txBody>
          <a:bodyPr rtlCol="0"/>
          <a:lstStyle/>
          <a:p>
            <a:fld id="{5E313EE9-96EA-41D2-B4AA-436C9FD3307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5E4C08-A1FA-4CB0-8490-BEC5EA01C8A9}" type="datetime1">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313EE9-96EA-41D2-B4AA-436C9FD330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C0B5F-D4A8-4602-ADA2-D8C6FEA635FF}" type="datetime1">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E313EE9-96EA-41D2-B4AA-436C9FD330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F7C17AD-3CFD-40F0-9B25-298C163CBE56}" type="datetime1">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313EE9-96EA-41D2-B4AA-436C9FD3307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6C0EAD6-1C38-4566-AD4C-F00C50725F14}" type="datetime1">
              <a:rPr lang="en-US" smtClean="0"/>
              <a:pPr/>
              <a:t>2/28/2022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E313EE9-96EA-41D2-B4AA-436C9FD3307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29125E1-5D80-4770-8FB9-5EB5B475D5B7}" type="datetime1">
              <a:rPr lang="en-US" smtClean="0"/>
              <a:pPr/>
              <a:t>2/28/2022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E313EE9-96EA-41D2-B4AA-436C9FD330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2819400"/>
            <a:ext cx="8229600" cy="3124200"/>
          </a:xfrm>
        </p:spPr>
        <p:txBody>
          <a:bodyPr>
            <a:normAutofit fontScale="90000"/>
          </a:bodyPr>
          <a:lstStyle/>
          <a:p>
            <a:r>
              <a:rPr lang="en-US" sz="3600" dirty="0"/>
              <a:t>Houston-Galveston </a:t>
            </a:r>
            <a:br>
              <a:rPr lang="en-US" sz="3600" dirty="0"/>
            </a:br>
            <a:r>
              <a:rPr lang="en-US" sz="3600" u="sng" dirty="0"/>
              <a:t>Clean cities Coalition</a:t>
            </a:r>
            <a:br>
              <a:rPr lang="en-US" sz="3600" dirty="0"/>
            </a:br>
            <a:r>
              <a:rPr lang="en-US" sz="3600" dirty="0"/>
              <a:t>2021 Activity Summary </a:t>
            </a:r>
            <a:br>
              <a:rPr lang="en-US" sz="3600" dirty="0"/>
            </a:br>
            <a:br>
              <a:rPr lang="en-US" sz="3600" dirty="0"/>
            </a:br>
            <a:br>
              <a:rPr lang="en-US" sz="3600" dirty="0"/>
            </a:br>
            <a:endParaRPr lang="en-US" sz="3600" dirty="0"/>
          </a:p>
        </p:txBody>
      </p:sp>
      <p:sp>
        <p:nvSpPr>
          <p:cNvPr id="4" name="Rectangle 3"/>
          <p:cNvSpPr/>
          <p:nvPr/>
        </p:nvSpPr>
        <p:spPr>
          <a:xfrm>
            <a:off x="2438400" y="6183868"/>
            <a:ext cx="2438400" cy="400110"/>
          </a:xfrm>
          <a:prstGeom prst="rect">
            <a:avLst/>
          </a:prstGeom>
        </p:spPr>
        <p:txBody>
          <a:bodyPr wrap="square">
            <a:spAutoFit/>
          </a:bodyPr>
          <a:lstStyle/>
          <a:p>
            <a:r>
              <a:rPr lang="en-US" sz="2000" dirty="0"/>
              <a:t>March 1</a:t>
            </a:r>
            <a:r>
              <a:rPr lang="en-US" sz="2000" baseline="30000" dirty="0"/>
              <a:t>st</a:t>
            </a:r>
            <a:r>
              <a:rPr lang="en-US" sz="2000" dirty="0"/>
              <a:t>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Coalition</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2</a:t>
            </a:fld>
            <a:endParaRPr lang="en-US"/>
          </a:p>
        </p:txBody>
      </p:sp>
      <p:sp>
        <p:nvSpPr>
          <p:cNvPr id="5" name="Freeform 4"/>
          <p:cNvSpPr/>
          <p:nvPr/>
        </p:nvSpPr>
        <p:spPr>
          <a:xfrm>
            <a:off x="2743200" y="1600200"/>
            <a:ext cx="5867400" cy="1524000"/>
          </a:xfrm>
          <a:custGeom>
            <a:avLst/>
            <a:gdLst>
              <a:gd name="connsiteX0" fmla="*/ 174629 w 1047750"/>
              <a:gd name="connsiteY0" fmla="*/ 0 h 3901440"/>
              <a:gd name="connsiteX1" fmla="*/ 873121 w 1047750"/>
              <a:gd name="connsiteY1" fmla="*/ 0 h 3901440"/>
              <a:gd name="connsiteX2" fmla="*/ 996602 w 1047750"/>
              <a:gd name="connsiteY2" fmla="*/ 51148 h 3901440"/>
              <a:gd name="connsiteX3" fmla="*/ 1047749 w 1047750"/>
              <a:gd name="connsiteY3" fmla="*/ 174629 h 3901440"/>
              <a:gd name="connsiteX4" fmla="*/ 1047750 w 1047750"/>
              <a:gd name="connsiteY4" fmla="*/ 3901440 h 3901440"/>
              <a:gd name="connsiteX5" fmla="*/ 1047750 w 1047750"/>
              <a:gd name="connsiteY5" fmla="*/ 3901440 h 3901440"/>
              <a:gd name="connsiteX6" fmla="*/ 1047750 w 1047750"/>
              <a:gd name="connsiteY6" fmla="*/ 3901440 h 3901440"/>
              <a:gd name="connsiteX7" fmla="*/ 0 w 1047750"/>
              <a:gd name="connsiteY7" fmla="*/ 3901440 h 3901440"/>
              <a:gd name="connsiteX8" fmla="*/ 0 w 1047750"/>
              <a:gd name="connsiteY8" fmla="*/ 3901440 h 3901440"/>
              <a:gd name="connsiteX9" fmla="*/ 0 w 1047750"/>
              <a:gd name="connsiteY9" fmla="*/ 3901440 h 3901440"/>
              <a:gd name="connsiteX10" fmla="*/ 0 w 1047750"/>
              <a:gd name="connsiteY10" fmla="*/ 174629 h 3901440"/>
              <a:gd name="connsiteX11" fmla="*/ 51148 w 1047750"/>
              <a:gd name="connsiteY11" fmla="*/ 51148 h 3901440"/>
              <a:gd name="connsiteX12" fmla="*/ 174629 w 1047750"/>
              <a:gd name="connsiteY12" fmla="*/ 1 h 3901440"/>
              <a:gd name="connsiteX13" fmla="*/ 174629 w 1047750"/>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7750" h="3901440">
                <a:moveTo>
                  <a:pt x="1047750" y="650256"/>
                </a:moveTo>
                <a:lnTo>
                  <a:pt x="1047750" y="3251184"/>
                </a:lnTo>
                <a:cubicBezTo>
                  <a:pt x="1047750" y="3423644"/>
                  <a:pt x="1042809" y="3589037"/>
                  <a:pt x="1034014" y="3710982"/>
                </a:cubicBezTo>
                <a:cubicBezTo>
                  <a:pt x="1025219" y="3832927"/>
                  <a:pt x="1013290" y="3901438"/>
                  <a:pt x="1000853" y="3901434"/>
                </a:cubicBezTo>
                <a:cubicBezTo>
                  <a:pt x="667235" y="3901434"/>
                  <a:pt x="333617" y="3901438"/>
                  <a:pt x="0" y="3901438"/>
                </a:cubicBezTo>
                <a:lnTo>
                  <a:pt x="0" y="3901438"/>
                </a:lnTo>
                <a:lnTo>
                  <a:pt x="0" y="3901438"/>
                </a:lnTo>
                <a:lnTo>
                  <a:pt x="0" y="2"/>
                </a:lnTo>
                <a:lnTo>
                  <a:pt x="0" y="2"/>
                </a:lnTo>
                <a:lnTo>
                  <a:pt x="0" y="2"/>
                </a:lnTo>
                <a:lnTo>
                  <a:pt x="1000853" y="2"/>
                </a:lnTo>
                <a:cubicBezTo>
                  <a:pt x="1013291" y="2"/>
                  <a:pt x="1025219" y="68509"/>
                  <a:pt x="1034014" y="190458"/>
                </a:cubicBezTo>
                <a:cubicBezTo>
                  <a:pt x="1042809" y="312403"/>
                  <a:pt x="1047750" y="477800"/>
                  <a:pt x="1047750" y="650256"/>
                </a:cubicBezTo>
                <a:lnTo>
                  <a:pt x="1047750" y="6502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2391" tIns="87343" rIns="123536" bIns="87343" numCol="1" spcCol="1270" anchor="ctr" anchorCtr="0">
            <a:noAutofit/>
          </a:bodyPr>
          <a:lstStyle/>
          <a:p>
            <a:pPr marL="171450" lvl="1" indent="-171450" defTabSz="844550">
              <a:lnSpc>
                <a:spcPct val="90000"/>
              </a:lnSpc>
              <a:spcBef>
                <a:spcPct val="0"/>
              </a:spcBef>
              <a:spcAft>
                <a:spcPct val="15000"/>
              </a:spcAft>
              <a:buFontTx/>
              <a:buChar char="••"/>
            </a:pPr>
            <a:r>
              <a:rPr lang="en-US" dirty="0"/>
              <a:t>Andrew DeCandis, Co-Coordinator &amp; Planner</a:t>
            </a:r>
          </a:p>
          <a:p>
            <a:pPr marL="171450" lvl="1" indent="-171450" defTabSz="844550">
              <a:lnSpc>
                <a:spcPct val="90000"/>
              </a:lnSpc>
              <a:spcBef>
                <a:spcPct val="0"/>
              </a:spcBef>
              <a:spcAft>
                <a:spcPct val="15000"/>
              </a:spcAft>
              <a:buFontTx/>
              <a:buChar char="••"/>
            </a:pPr>
            <a:r>
              <a:rPr lang="en-US" dirty="0"/>
              <a:t>Ben Finley, Co-Coordinator &amp; Program Coordinator</a:t>
            </a:r>
          </a:p>
          <a:p>
            <a:pPr marL="171450" lvl="1" indent="-171450" defTabSz="844550">
              <a:lnSpc>
                <a:spcPct val="90000"/>
              </a:lnSpc>
              <a:spcBef>
                <a:spcPct val="0"/>
              </a:spcBef>
              <a:spcAft>
                <a:spcPct val="15000"/>
              </a:spcAft>
              <a:buFontTx/>
              <a:buChar char="••"/>
            </a:pPr>
            <a:r>
              <a:rPr lang="en-US" dirty="0"/>
              <a:t>Gilbert Washington, Coalition Staff &amp; Program Coordinator</a:t>
            </a:r>
          </a:p>
        </p:txBody>
      </p:sp>
      <p:sp>
        <p:nvSpPr>
          <p:cNvPr id="6" name="Freeform 5"/>
          <p:cNvSpPr/>
          <p:nvPr/>
        </p:nvSpPr>
        <p:spPr>
          <a:xfrm>
            <a:off x="304800" y="1934964"/>
            <a:ext cx="2057400" cy="854471"/>
          </a:xfrm>
          <a:custGeom>
            <a:avLst/>
            <a:gdLst>
              <a:gd name="connsiteX0" fmla="*/ 0 w 2194560"/>
              <a:gd name="connsiteY0" fmla="*/ 218286 h 1309687"/>
              <a:gd name="connsiteX1" fmla="*/ 63935 w 2194560"/>
              <a:gd name="connsiteY1" fmla="*/ 63935 h 1309687"/>
              <a:gd name="connsiteX2" fmla="*/ 218287 w 2194560"/>
              <a:gd name="connsiteY2" fmla="*/ 1 h 1309687"/>
              <a:gd name="connsiteX3" fmla="*/ 1976274 w 2194560"/>
              <a:gd name="connsiteY3" fmla="*/ 0 h 1309687"/>
              <a:gd name="connsiteX4" fmla="*/ 2130625 w 2194560"/>
              <a:gd name="connsiteY4" fmla="*/ 63935 h 1309687"/>
              <a:gd name="connsiteX5" fmla="*/ 2194559 w 2194560"/>
              <a:gd name="connsiteY5" fmla="*/ 218287 h 1309687"/>
              <a:gd name="connsiteX6" fmla="*/ 2194560 w 2194560"/>
              <a:gd name="connsiteY6" fmla="*/ 1091401 h 1309687"/>
              <a:gd name="connsiteX7" fmla="*/ 2130625 w 2194560"/>
              <a:gd name="connsiteY7" fmla="*/ 1245753 h 1309687"/>
              <a:gd name="connsiteX8" fmla="*/ 1976273 w 2194560"/>
              <a:gd name="connsiteY8" fmla="*/ 1309687 h 1309687"/>
              <a:gd name="connsiteX9" fmla="*/ 218286 w 2194560"/>
              <a:gd name="connsiteY9" fmla="*/ 1309687 h 1309687"/>
              <a:gd name="connsiteX10" fmla="*/ 63934 w 2194560"/>
              <a:gd name="connsiteY10" fmla="*/ 1245752 h 1309687"/>
              <a:gd name="connsiteX11" fmla="*/ 0 w 2194560"/>
              <a:gd name="connsiteY11" fmla="*/ 1091400 h 1309687"/>
              <a:gd name="connsiteX12" fmla="*/ 0 w 2194560"/>
              <a:gd name="connsiteY12"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1309687">
                <a:moveTo>
                  <a:pt x="0" y="218286"/>
                </a:moveTo>
                <a:cubicBezTo>
                  <a:pt x="0" y="160393"/>
                  <a:pt x="22998" y="104871"/>
                  <a:pt x="63935" y="63935"/>
                </a:cubicBezTo>
                <a:cubicBezTo>
                  <a:pt x="104872" y="22998"/>
                  <a:pt x="160394" y="1"/>
                  <a:pt x="218287" y="1"/>
                </a:cubicBezTo>
                <a:lnTo>
                  <a:pt x="1976274" y="0"/>
                </a:lnTo>
                <a:cubicBezTo>
                  <a:pt x="2034167" y="0"/>
                  <a:pt x="2089689" y="22998"/>
                  <a:pt x="2130625" y="63935"/>
                </a:cubicBezTo>
                <a:cubicBezTo>
                  <a:pt x="2171562" y="104872"/>
                  <a:pt x="2194559" y="160394"/>
                  <a:pt x="2194559" y="218287"/>
                </a:cubicBezTo>
                <a:cubicBezTo>
                  <a:pt x="2194559" y="509325"/>
                  <a:pt x="2194560" y="800363"/>
                  <a:pt x="2194560" y="1091401"/>
                </a:cubicBezTo>
                <a:cubicBezTo>
                  <a:pt x="2194560" y="1149294"/>
                  <a:pt x="2171562" y="1204816"/>
                  <a:pt x="2130625" y="1245753"/>
                </a:cubicBezTo>
                <a:cubicBezTo>
                  <a:pt x="2089688" y="1286690"/>
                  <a:pt x="2034166" y="1309687"/>
                  <a:pt x="1976273" y="1309687"/>
                </a:cubicBezTo>
                <a:lnTo>
                  <a:pt x="218286" y="1309687"/>
                </a:lnTo>
                <a:cubicBezTo>
                  <a:pt x="160393" y="1309687"/>
                  <a:pt x="104871" y="1286689"/>
                  <a:pt x="63934" y="1245752"/>
                </a:cubicBezTo>
                <a:cubicBezTo>
                  <a:pt x="22997" y="1204815"/>
                  <a:pt x="0" y="1149293"/>
                  <a:pt x="0" y="1091400"/>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6324" tIns="100129" rIns="136324" bIns="100129" numCol="1" spcCol="1270" anchor="ctr" anchorCtr="0">
            <a:noAutofit/>
          </a:bodyPr>
          <a:lstStyle/>
          <a:p>
            <a:pPr lvl="0" algn="ctr" defTabSz="844550">
              <a:lnSpc>
                <a:spcPct val="90000"/>
              </a:lnSpc>
              <a:spcBef>
                <a:spcPct val="0"/>
              </a:spcBef>
              <a:spcAft>
                <a:spcPct val="35000"/>
              </a:spcAft>
            </a:pPr>
            <a:r>
              <a:rPr lang="en-US" sz="1900" b="1" kern="1200" dirty="0">
                <a:latin typeface="+mj-lt"/>
              </a:rPr>
              <a:t>Houston-Galveston Clean Cities Coalition</a:t>
            </a:r>
          </a:p>
        </p:txBody>
      </p:sp>
      <p:sp>
        <p:nvSpPr>
          <p:cNvPr id="7" name="Freeform 6"/>
          <p:cNvSpPr/>
          <p:nvPr/>
        </p:nvSpPr>
        <p:spPr>
          <a:xfrm>
            <a:off x="2743200" y="3429000"/>
            <a:ext cx="5867400" cy="1219200"/>
          </a:xfrm>
          <a:custGeom>
            <a:avLst/>
            <a:gdLst>
              <a:gd name="connsiteX0" fmla="*/ 174629 w 1047750"/>
              <a:gd name="connsiteY0" fmla="*/ 0 h 3901440"/>
              <a:gd name="connsiteX1" fmla="*/ 873121 w 1047750"/>
              <a:gd name="connsiteY1" fmla="*/ 0 h 3901440"/>
              <a:gd name="connsiteX2" fmla="*/ 996602 w 1047750"/>
              <a:gd name="connsiteY2" fmla="*/ 51148 h 3901440"/>
              <a:gd name="connsiteX3" fmla="*/ 1047749 w 1047750"/>
              <a:gd name="connsiteY3" fmla="*/ 174629 h 3901440"/>
              <a:gd name="connsiteX4" fmla="*/ 1047750 w 1047750"/>
              <a:gd name="connsiteY4" fmla="*/ 3901440 h 3901440"/>
              <a:gd name="connsiteX5" fmla="*/ 1047750 w 1047750"/>
              <a:gd name="connsiteY5" fmla="*/ 3901440 h 3901440"/>
              <a:gd name="connsiteX6" fmla="*/ 1047750 w 1047750"/>
              <a:gd name="connsiteY6" fmla="*/ 3901440 h 3901440"/>
              <a:gd name="connsiteX7" fmla="*/ 0 w 1047750"/>
              <a:gd name="connsiteY7" fmla="*/ 3901440 h 3901440"/>
              <a:gd name="connsiteX8" fmla="*/ 0 w 1047750"/>
              <a:gd name="connsiteY8" fmla="*/ 3901440 h 3901440"/>
              <a:gd name="connsiteX9" fmla="*/ 0 w 1047750"/>
              <a:gd name="connsiteY9" fmla="*/ 3901440 h 3901440"/>
              <a:gd name="connsiteX10" fmla="*/ 0 w 1047750"/>
              <a:gd name="connsiteY10" fmla="*/ 174629 h 3901440"/>
              <a:gd name="connsiteX11" fmla="*/ 51148 w 1047750"/>
              <a:gd name="connsiteY11" fmla="*/ 51148 h 3901440"/>
              <a:gd name="connsiteX12" fmla="*/ 174629 w 1047750"/>
              <a:gd name="connsiteY12" fmla="*/ 1 h 3901440"/>
              <a:gd name="connsiteX13" fmla="*/ 174629 w 1047750"/>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7750" h="3901440">
                <a:moveTo>
                  <a:pt x="1047750" y="650256"/>
                </a:moveTo>
                <a:lnTo>
                  <a:pt x="1047750" y="3251184"/>
                </a:lnTo>
                <a:cubicBezTo>
                  <a:pt x="1047750" y="3423644"/>
                  <a:pt x="1042809" y="3589037"/>
                  <a:pt x="1034014" y="3710982"/>
                </a:cubicBezTo>
                <a:cubicBezTo>
                  <a:pt x="1025219" y="3832927"/>
                  <a:pt x="1013290" y="3901438"/>
                  <a:pt x="1000853" y="3901434"/>
                </a:cubicBezTo>
                <a:cubicBezTo>
                  <a:pt x="667235" y="3901434"/>
                  <a:pt x="333617" y="3901438"/>
                  <a:pt x="0" y="3901438"/>
                </a:cubicBezTo>
                <a:lnTo>
                  <a:pt x="0" y="3901438"/>
                </a:lnTo>
                <a:lnTo>
                  <a:pt x="0" y="3901438"/>
                </a:lnTo>
                <a:lnTo>
                  <a:pt x="0" y="2"/>
                </a:lnTo>
                <a:lnTo>
                  <a:pt x="0" y="2"/>
                </a:lnTo>
                <a:lnTo>
                  <a:pt x="0" y="2"/>
                </a:lnTo>
                <a:lnTo>
                  <a:pt x="1000853" y="2"/>
                </a:lnTo>
                <a:cubicBezTo>
                  <a:pt x="1013291" y="2"/>
                  <a:pt x="1025219" y="68509"/>
                  <a:pt x="1034014" y="190458"/>
                </a:cubicBezTo>
                <a:cubicBezTo>
                  <a:pt x="1042809" y="312403"/>
                  <a:pt x="1047750" y="477800"/>
                  <a:pt x="1047750" y="650256"/>
                </a:cubicBezTo>
                <a:lnTo>
                  <a:pt x="1047750" y="6502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2391" tIns="87342" rIns="123536" bIns="87343" numCol="2" spcCol="1270" anchor="ctr" anchorCtr="0">
            <a:noAutofit/>
          </a:bodyPr>
          <a:lstStyle/>
          <a:p>
            <a:pPr lvl="0" fontAlgn="base">
              <a:spcBef>
                <a:spcPct val="0"/>
              </a:spcBef>
              <a:spcAft>
                <a:spcPct val="0"/>
              </a:spcAft>
              <a:buFont typeface="Arial" pitchFamily="34" charset="0"/>
              <a:buChar char="•"/>
            </a:pPr>
            <a:endParaRPr lang="en-US" sz="1550" b="1" dirty="0">
              <a:latin typeface="+mj-lt"/>
            </a:endParaRPr>
          </a:p>
          <a:p>
            <a:pPr lvl="0" fontAlgn="base">
              <a:spcBef>
                <a:spcPct val="0"/>
              </a:spcBef>
              <a:spcAft>
                <a:spcPct val="0"/>
              </a:spcAft>
              <a:buFont typeface="Arial" pitchFamily="34" charset="0"/>
              <a:buChar char="•"/>
            </a:pPr>
            <a:r>
              <a:rPr lang="en-US" sz="1550" b="1" dirty="0">
                <a:latin typeface="+mj-lt"/>
              </a:rPr>
              <a:t>Chair</a:t>
            </a:r>
            <a:r>
              <a:rPr lang="en-US" sz="1550" dirty="0">
                <a:latin typeface="+mj-lt"/>
              </a:rPr>
              <a:t> – Chris George</a:t>
            </a:r>
          </a:p>
          <a:p>
            <a:pPr lvl="0" fontAlgn="base">
              <a:spcBef>
                <a:spcPct val="0"/>
              </a:spcBef>
              <a:spcAft>
                <a:spcPct val="0"/>
              </a:spcAft>
              <a:buFont typeface="Arial" pitchFamily="34" charset="0"/>
              <a:buChar char="•"/>
            </a:pPr>
            <a:r>
              <a:rPr lang="en-US" sz="1550" b="1" dirty="0">
                <a:latin typeface="+mj-lt"/>
              </a:rPr>
              <a:t>Vice Chair </a:t>
            </a:r>
            <a:r>
              <a:rPr lang="en-US" sz="1550" dirty="0">
                <a:latin typeface="+mj-lt"/>
              </a:rPr>
              <a:t>– Vincent Sanders</a:t>
            </a:r>
          </a:p>
          <a:p>
            <a:pPr lvl="0" eaLnBrk="0" fontAlgn="base" hangingPunct="0">
              <a:spcBef>
                <a:spcPct val="0"/>
              </a:spcBef>
              <a:spcAft>
                <a:spcPct val="0"/>
              </a:spcAft>
            </a:pPr>
            <a:endParaRPr lang="en-US" sz="1550" dirty="0">
              <a:latin typeface="+mj-lt"/>
            </a:endParaRPr>
          </a:p>
          <a:p>
            <a:pPr lvl="0" eaLnBrk="0" fontAlgn="base" hangingPunct="0">
              <a:spcBef>
                <a:spcPct val="0"/>
              </a:spcBef>
              <a:spcAft>
                <a:spcPct val="0"/>
              </a:spcAft>
            </a:pPr>
            <a:endParaRPr lang="en-US" sz="1550" dirty="0">
              <a:latin typeface="+mj-lt"/>
            </a:endParaRPr>
          </a:p>
          <a:p>
            <a:pPr lvl="0" eaLnBrk="0" fontAlgn="base" hangingPunct="0">
              <a:spcBef>
                <a:spcPct val="0"/>
              </a:spcBef>
              <a:spcAft>
                <a:spcPct val="0"/>
              </a:spcAft>
            </a:pPr>
            <a:endParaRPr lang="en-US" sz="1550" dirty="0">
              <a:latin typeface="+mj-lt"/>
            </a:endParaRPr>
          </a:p>
          <a:p>
            <a:pPr lvl="0" eaLnBrk="0" fontAlgn="base" hangingPunct="0">
              <a:spcBef>
                <a:spcPct val="0"/>
              </a:spcBef>
              <a:spcAft>
                <a:spcPct val="0"/>
              </a:spcAft>
              <a:buFont typeface="Arial" pitchFamily="34" charset="0"/>
              <a:buChar char="•"/>
            </a:pPr>
            <a:endParaRPr lang="en-US" sz="1400" dirty="0">
              <a:latin typeface="+mj-lt"/>
            </a:endParaRPr>
          </a:p>
          <a:p>
            <a:pPr lvl="0" eaLnBrk="0" fontAlgn="base" hangingPunct="0">
              <a:spcBef>
                <a:spcPct val="0"/>
              </a:spcBef>
              <a:spcAft>
                <a:spcPct val="0"/>
              </a:spcAft>
              <a:buFont typeface="Arial" pitchFamily="34" charset="0"/>
              <a:buChar char="•"/>
            </a:pPr>
            <a:endParaRPr lang="en-US" sz="1400" dirty="0">
              <a:latin typeface="+mj-lt"/>
            </a:endParaRPr>
          </a:p>
        </p:txBody>
      </p:sp>
      <p:sp>
        <p:nvSpPr>
          <p:cNvPr id="8" name="Freeform 7"/>
          <p:cNvSpPr/>
          <p:nvPr/>
        </p:nvSpPr>
        <p:spPr>
          <a:xfrm>
            <a:off x="230414" y="3611364"/>
            <a:ext cx="2057400" cy="854471"/>
          </a:xfrm>
          <a:custGeom>
            <a:avLst/>
            <a:gdLst>
              <a:gd name="connsiteX0" fmla="*/ 0 w 2194560"/>
              <a:gd name="connsiteY0" fmla="*/ 218286 h 1309687"/>
              <a:gd name="connsiteX1" fmla="*/ 63935 w 2194560"/>
              <a:gd name="connsiteY1" fmla="*/ 63935 h 1309687"/>
              <a:gd name="connsiteX2" fmla="*/ 218287 w 2194560"/>
              <a:gd name="connsiteY2" fmla="*/ 1 h 1309687"/>
              <a:gd name="connsiteX3" fmla="*/ 1976274 w 2194560"/>
              <a:gd name="connsiteY3" fmla="*/ 0 h 1309687"/>
              <a:gd name="connsiteX4" fmla="*/ 2130625 w 2194560"/>
              <a:gd name="connsiteY4" fmla="*/ 63935 h 1309687"/>
              <a:gd name="connsiteX5" fmla="*/ 2194559 w 2194560"/>
              <a:gd name="connsiteY5" fmla="*/ 218287 h 1309687"/>
              <a:gd name="connsiteX6" fmla="*/ 2194560 w 2194560"/>
              <a:gd name="connsiteY6" fmla="*/ 1091401 h 1309687"/>
              <a:gd name="connsiteX7" fmla="*/ 2130625 w 2194560"/>
              <a:gd name="connsiteY7" fmla="*/ 1245753 h 1309687"/>
              <a:gd name="connsiteX8" fmla="*/ 1976273 w 2194560"/>
              <a:gd name="connsiteY8" fmla="*/ 1309687 h 1309687"/>
              <a:gd name="connsiteX9" fmla="*/ 218286 w 2194560"/>
              <a:gd name="connsiteY9" fmla="*/ 1309687 h 1309687"/>
              <a:gd name="connsiteX10" fmla="*/ 63934 w 2194560"/>
              <a:gd name="connsiteY10" fmla="*/ 1245752 h 1309687"/>
              <a:gd name="connsiteX11" fmla="*/ 0 w 2194560"/>
              <a:gd name="connsiteY11" fmla="*/ 1091400 h 1309687"/>
              <a:gd name="connsiteX12" fmla="*/ 0 w 2194560"/>
              <a:gd name="connsiteY12"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1309687">
                <a:moveTo>
                  <a:pt x="0" y="218286"/>
                </a:moveTo>
                <a:cubicBezTo>
                  <a:pt x="0" y="160393"/>
                  <a:pt x="22998" y="104871"/>
                  <a:pt x="63935" y="63935"/>
                </a:cubicBezTo>
                <a:cubicBezTo>
                  <a:pt x="104872" y="22998"/>
                  <a:pt x="160394" y="1"/>
                  <a:pt x="218287" y="1"/>
                </a:cubicBezTo>
                <a:lnTo>
                  <a:pt x="1976274" y="0"/>
                </a:lnTo>
                <a:cubicBezTo>
                  <a:pt x="2034167" y="0"/>
                  <a:pt x="2089689" y="22998"/>
                  <a:pt x="2130625" y="63935"/>
                </a:cubicBezTo>
                <a:cubicBezTo>
                  <a:pt x="2171562" y="104872"/>
                  <a:pt x="2194559" y="160394"/>
                  <a:pt x="2194559" y="218287"/>
                </a:cubicBezTo>
                <a:cubicBezTo>
                  <a:pt x="2194559" y="509325"/>
                  <a:pt x="2194560" y="800363"/>
                  <a:pt x="2194560" y="1091401"/>
                </a:cubicBezTo>
                <a:cubicBezTo>
                  <a:pt x="2194560" y="1149294"/>
                  <a:pt x="2171562" y="1204816"/>
                  <a:pt x="2130625" y="1245753"/>
                </a:cubicBezTo>
                <a:cubicBezTo>
                  <a:pt x="2089688" y="1286690"/>
                  <a:pt x="2034166" y="1309687"/>
                  <a:pt x="1976273" y="1309687"/>
                </a:cubicBezTo>
                <a:lnTo>
                  <a:pt x="218286" y="1309687"/>
                </a:lnTo>
                <a:cubicBezTo>
                  <a:pt x="160393" y="1309687"/>
                  <a:pt x="104871" y="1286689"/>
                  <a:pt x="63934" y="1245752"/>
                </a:cubicBezTo>
                <a:cubicBezTo>
                  <a:pt x="22997" y="1204815"/>
                  <a:pt x="0" y="1149293"/>
                  <a:pt x="0" y="1091400"/>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6324" tIns="100129" rIns="136324" bIns="100129" numCol="1" spcCol="1270" anchor="ctr" anchorCtr="0">
            <a:noAutofit/>
          </a:bodyPr>
          <a:lstStyle/>
          <a:p>
            <a:pPr lvl="0" algn="ctr" defTabSz="844550">
              <a:lnSpc>
                <a:spcPct val="90000"/>
              </a:lnSpc>
              <a:spcBef>
                <a:spcPct val="0"/>
              </a:spcBef>
              <a:spcAft>
                <a:spcPct val="35000"/>
              </a:spcAft>
            </a:pPr>
            <a:r>
              <a:rPr lang="en-US" sz="1900" b="1" kern="1200" dirty="0">
                <a:latin typeface="+mj-lt"/>
              </a:rPr>
              <a:t> 2021</a:t>
            </a:r>
          </a:p>
          <a:p>
            <a:pPr lvl="0" algn="ctr" defTabSz="844550">
              <a:lnSpc>
                <a:spcPct val="90000"/>
              </a:lnSpc>
              <a:spcBef>
                <a:spcPct val="0"/>
              </a:spcBef>
              <a:spcAft>
                <a:spcPct val="35000"/>
              </a:spcAft>
            </a:pPr>
            <a:r>
              <a:rPr lang="en-US" sz="1900" b="1" kern="1200" dirty="0">
                <a:latin typeface="+mj-lt"/>
              </a:rPr>
              <a:t>Officers</a:t>
            </a:r>
          </a:p>
        </p:txBody>
      </p:sp>
      <p:sp>
        <p:nvSpPr>
          <p:cNvPr id="9" name="Freeform 8"/>
          <p:cNvSpPr/>
          <p:nvPr/>
        </p:nvSpPr>
        <p:spPr>
          <a:xfrm>
            <a:off x="2743200" y="4986573"/>
            <a:ext cx="5867400" cy="1219200"/>
          </a:xfrm>
          <a:custGeom>
            <a:avLst/>
            <a:gdLst>
              <a:gd name="connsiteX0" fmla="*/ 174629 w 1047750"/>
              <a:gd name="connsiteY0" fmla="*/ 0 h 3901440"/>
              <a:gd name="connsiteX1" fmla="*/ 873121 w 1047750"/>
              <a:gd name="connsiteY1" fmla="*/ 0 h 3901440"/>
              <a:gd name="connsiteX2" fmla="*/ 996602 w 1047750"/>
              <a:gd name="connsiteY2" fmla="*/ 51148 h 3901440"/>
              <a:gd name="connsiteX3" fmla="*/ 1047749 w 1047750"/>
              <a:gd name="connsiteY3" fmla="*/ 174629 h 3901440"/>
              <a:gd name="connsiteX4" fmla="*/ 1047750 w 1047750"/>
              <a:gd name="connsiteY4" fmla="*/ 3901440 h 3901440"/>
              <a:gd name="connsiteX5" fmla="*/ 1047750 w 1047750"/>
              <a:gd name="connsiteY5" fmla="*/ 3901440 h 3901440"/>
              <a:gd name="connsiteX6" fmla="*/ 1047750 w 1047750"/>
              <a:gd name="connsiteY6" fmla="*/ 3901440 h 3901440"/>
              <a:gd name="connsiteX7" fmla="*/ 0 w 1047750"/>
              <a:gd name="connsiteY7" fmla="*/ 3901440 h 3901440"/>
              <a:gd name="connsiteX8" fmla="*/ 0 w 1047750"/>
              <a:gd name="connsiteY8" fmla="*/ 3901440 h 3901440"/>
              <a:gd name="connsiteX9" fmla="*/ 0 w 1047750"/>
              <a:gd name="connsiteY9" fmla="*/ 3901440 h 3901440"/>
              <a:gd name="connsiteX10" fmla="*/ 0 w 1047750"/>
              <a:gd name="connsiteY10" fmla="*/ 174629 h 3901440"/>
              <a:gd name="connsiteX11" fmla="*/ 51148 w 1047750"/>
              <a:gd name="connsiteY11" fmla="*/ 51148 h 3901440"/>
              <a:gd name="connsiteX12" fmla="*/ 174629 w 1047750"/>
              <a:gd name="connsiteY12" fmla="*/ 1 h 3901440"/>
              <a:gd name="connsiteX13" fmla="*/ 174629 w 1047750"/>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7750" h="3901440">
                <a:moveTo>
                  <a:pt x="1047750" y="650256"/>
                </a:moveTo>
                <a:lnTo>
                  <a:pt x="1047750" y="3251184"/>
                </a:lnTo>
                <a:cubicBezTo>
                  <a:pt x="1047750" y="3423644"/>
                  <a:pt x="1042809" y="3589037"/>
                  <a:pt x="1034014" y="3710982"/>
                </a:cubicBezTo>
                <a:cubicBezTo>
                  <a:pt x="1025219" y="3832927"/>
                  <a:pt x="1013290" y="3901438"/>
                  <a:pt x="1000853" y="3901434"/>
                </a:cubicBezTo>
                <a:cubicBezTo>
                  <a:pt x="667235" y="3901434"/>
                  <a:pt x="333617" y="3901438"/>
                  <a:pt x="0" y="3901438"/>
                </a:cubicBezTo>
                <a:lnTo>
                  <a:pt x="0" y="3901438"/>
                </a:lnTo>
                <a:lnTo>
                  <a:pt x="0" y="3901438"/>
                </a:lnTo>
                <a:lnTo>
                  <a:pt x="0" y="2"/>
                </a:lnTo>
                <a:lnTo>
                  <a:pt x="0" y="2"/>
                </a:lnTo>
                <a:lnTo>
                  <a:pt x="0" y="2"/>
                </a:lnTo>
                <a:lnTo>
                  <a:pt x="1000853" y="2"/>
                </a:lnTo>
                <a:cubicBezTo>
                  <a:pt x="1013291" y="2"/>
                  <a:pt x="1025219" y="68509"/>
                  <a:pt x="1034014" y="190458"/>
                </a:cubicBezTo>
                <a:cubicBezTo>
                  <a:pt x="1042809" y="312403"/>
                  <a:pt x="1047750" y="477800"/>
                  <a:pt x="1047750" y="650256"/>
                </a:cubicBezTo>
                <a:lnTo>
                  <a:pt x="1047750" y="6502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2391" tIns="87342" rIns="123536" bIns="87343" numCol="2" spcCol="1270" anchor="ctr" anchorCtr="0">
            <a:noAutofit/>
          </a:bodyPr>
          <a:lstStyle/>
          <a:p>
            <a:pPr marL="171450" lvl="1" indent="-171450" defTabSz="844550">
              <a:lnSpc>
                <a:spcPct val="90000"/>
              </a:lnSpc>
              <a:spcBef>
                <a:spcPct val="0"/>
              </a:spcBef>
              <a:spcAft>
                <a:spcPct val="15000"/>
              </a:spcAft>
              <a:buFont typeface="Arial" pitchFamily="34" charset="0"/>
              <a:buChar char="•"/>
            </a:pPr>
            <a:r>
              <a:rPr lang="en-US" sz="1900" i="1" kern="1200" dirty="0">
                <a:latin typeface="+mj-lt"/>
              </a:rPr>
              <a:t>Trae Camble</a:t>
            </a:r>
          </a:p>
          <a:p>
            <a:pPr marL="171450" lvl="1" indent="-171450" defTabSz="844550">
              <a:lnSpc>
                <a:spcPct val="90000"/>
              </a:lnSpc>
              <a:spcBef>
                <a:spcPct val="0"/>
              </a:spcBef>
              <a:spcAft>
                <a:spcPct val="15000"/>
              </a:spcAft>
              <a:buFont typeface="Arial" pitchFamily="34" charset="0"/>
              <a:buChar char="•"/>
            </a:pPr>
            <a:r>
              <a:rPr lang="en-US" sz="1900" i="1" dirty="0">
                <a:latin typeface="+mj-lt"/>
              </a:rPr>
              <a:t>Dennis </a:t>
            </a:r>
            <a:r>
              <a:rPr lang="en-US" sz="1900" i="1" dirty="0" err="1">
                <a:latin typeface="+mj-lt"/>
              </a:rPr>
              <a:t>Foose</a:t>
            </a:r>
            <a:endParaRPr lang="en-US" sz="1900" i="1" dirty="0">
              <a:latin typeface="+mj-lt"/>
            </a:endParaRPr>
          </a:p>
          <a:p>
            <a:pPr marL="171450" lvl="1" indent="-171450" algn="l" defTabSz="844550">
              <a:lnSpc>
                <a:spcPct val="90000"/>
              </a:lnSpc>
              <a:spcBef>
                <a:spcPct val="0"/>
              </a:spcBef>
              <a:spcAft>
                <a:spcPct val="15000"/>
              </a:spcAft>
              <a:buFont typeface="Arial" pitchFamily="34" charset="0"/>
              <a:buChar char="•"/>
            </a:pPr>
            <a:r>
              <a:rPr lang="en-US" sz="1900" i="1" dirty="0">
                <a:latin typeface="+mj-lt"/>
              </a:rPr>
              <a:t>Chris George</a:t>
            </a:r>
          </a:p>
          <a:p>
            <a:pPr marL="171450" lvl="1" indent="-171450" algn="l" defTabSz="844550">
              <a:lnSpc>
                <a:spcPct val="90000"/>
              </a:lnSpc>
              <a:spcBef>
                <a:spcPct val="0"/>
              </a:spcBef>
              <a:spcAft>
                <a:spcPct val="15000"/>
              </a:spcAft>
              <a:buFont typeface="Arial" pitchFamily="34" charset="0"/>
              <a:buChar char="•"/>
            </a:pPr>
            <a:r>
              <a:rPr lang="en-US" sz="1900" i="1" dirty="0">
                <a:latin typeface="+mj-lt"/>
              </a:rPr>
              <a:t>Kristian Harper</a:t>
            </a:r>
          </a:p>
          <a:p>
            <a:pPr marL="171450" lvl="1" indent="-171450" algn="l" defTabSz="844550">
              <a:lnSpc>
                <a:spcPct val="90000"/>
              </a:lnSpc>
              <a:spcBef>
                <a:spcPct val="0"/>
              </a:spcBef>
              <a:spcAft>
                <a:spcPct val="15000"/>
              </a:spcAft>
              <a:buFont typeface="Arial" pitchFamily="34" charset="0"/>
              <a:buChar char="•"/>
            </a:pPr>
            <a:r>
              <a:rPr lang="en-US" sz="1900" i="1" dirty="0">
                <a:latin typeface="+mj-lt"/>
              </a:rPr>
              <a:t>Eddie Murray</a:t>
            </a:r>
          </a:p>
          <a:p>
            <a:pPr marL="171450" lvl="1" indent="-171450" algn="l" defTabSz="844550">
              <a:lnSpc>
                <a:spcPct val="90000"/>
              </a:lnSpc>
              <a:spcBef>
                <a:spcPct val="0"/>
              </a:spcBef>
              <a:spcAft>
                <a:spcPct val="15000"/>
              </a:spcAft>
              <a:buFont typeface="Arial" pitchFamily="34" charset="0"/>
              <a:buChar char="•"/>
            </a:pPr>
            <a:r>
              <a:rPr lang="en-US" sz="1900" i="1" dirty="0">
                <a:latin typeface="+mj-lt"/>
              </a:rPr>
              <a:t>David Owen</a:t>
            </a:r>
          </a:p>
          <a:p>
            <a:pPr marL="171450" lvl="1" indent="-171450" algn="l" defTabSz="844550">
              <a:lnSpc>
                <a:spcPct val="90000"/>
              </a:lnSpc>
              <a:spcBef>
                <a:spcPct val="0"/>
              </a:spcBef>
              <a:spcAft>
                <a:spcPct val="15000"/>
              </a:spcAft>
              <a:buFont typeface="Arial" pitchFamily="34" charset="0"/>
              <a:buChar char="•"/>
            </a:pPr>
            <a:r>
              <a:rPr lang="en-US" sz="1900" i="1" dirty="0">
                <a:latin typeface="+mj-lt"/>
              </a:rPr>
              <a:t>Vincent Sanders</a:t>
            </a:r>
          </a:p>
        </p:txBody>
      </p:sp>
      <p:sp>
        <p:nvSpPr>
          <p:cNvPr id="10" name="Freeform 9"/>
          <p:cNvSpPr/>
          <p:nvPr/>
        </p:nvSpPr>
        <p:spPr>
          <a:xfrm>
            <a:off x="304800" y="5181600"/>
            <a:ext cx="2057400" cy="854471"/>
          </a:xfrm>
          <a:custGeom>
            <a:avLst/>
            <a:gdLst>
              <a:gd name="connsiteX0" fmla="*/ 0 w 2194560"/>
              <a:gd name="connsiteY0" fmla="*/ 218286 h 1309687"/>
              <a:gd name="connsiteX1" fmla="*/ 63935 w 2194560"/>
              <a:gd name="connsiteY1" fmla="*/ 63935 h 1309687"/>
              <a:gd name="connsiteX2" fmla="*/ 218287 w 2194560"/>
              <a:gd name="connsiteY2" fmla="*/ 1 h 1309687"/>
              <a:gd name="connsiteX3" fmla="*/ 1976274 w 2194560"/>
              <a:gd name="connsiteY3" fmla="*/ 0 h 1309687"/>
              <a:gd name="connsiteX4" fmla="*/ 2130625 w 2194560"/>
              <a:gd name="connsiteY4" fmla="*/ 63935 h 1309687"/>
              <a:gd name="connsiteX5" fmla="*/ 2194559 w 2194560"/>
              <a:gd name="connsiteY5" fmla="*/ 218287 h 1309687"/>
              <a:gd name="connsiteX6" fmla="*/ 2194560 w 2194560"/>
              <a:gd name="connsiteY6" fmla="*/ 1091401 h 1309687"/>
              <a:gd name="connsiteX7" fmla="*/ 2130625 w 2194560"/>
              <a:gd name="connsiteY7" fmla="*/ 1245753 h 1309687"/>
              <a:gd name="connsiteX8" fmla="*/ 1976273 w 2194560"/>
              <a:gd name="connsiteY8" fmla="*/ 1309687 h 1309687"/>
              <a:gd name="connsiteX9" fmla="*/ 218286 w 2194560"/>
              <a:gd name="connsiteY9" fmla="*/ 1309687 h 1309687"/>
              <a:gd name="connsiteX10" fmla="*/ 63934 w 2194560"/>
              <a:gd name="connsiteY10" fmla="*/ 1245752 h 1309687"/>
              <a:gd name="connsiteX11" fmla="*/ 0 w 2194560"/>
              <a:gd name="connsiteY11" fmla="*/ 1091400 h 1309687"/>
              <a:gd name="connsiteX12" fmla="*/ 0 w 2194560"/>
              <a:gd name="connsiteY12"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1309687">
                <a:moveTo>
                  <a:pt x="0" y="218286"/>
                </a:moveTo>
                <a:cubicBezTo>
                  <a:pt x="0" y="160393"/>
                  <a:pt x="22998" y="104871"/>
                  <a:pt x="63935" y="63935"/>
                </a:cubicBezTo>
                <a:cubicBezTo>
                  <a:pt x="104872" y="22998"/>
                  <a:pt x="160394" y="1"/>
                  <a:pt x="218287" y="1"/>
                </a:cubicBezTo>
                <a:lnTo>
                  <a:pt x="1976274" y="0"/>
                </a:lnTo>
                <a:cubicBezTo>
                  <a:pt x="2034167" y="0"/>
                  <a:pt x="2089689" y="22998"/>
                  <a:pt x="2130625" y="63935"/>
                </a:cubicBezTo>
                <a:cubicBezTo>
                  <a:pt x="2171562" y="104872"/>
                  <a:pt x="2194559" y="160394"/>
                  <a:pt x="2194559" y="218287"/>
                </a:cubicBezTo>
                <a:cubicBezTo>
                  <a:pt x="2194559" y="509325"/>
                  <a:pt x="2194560" y="800363"/>
                  <a:pt x="2194560" y="1091401"/>
                </a:cubicBezTo>
                <a:cubicBezTo>
                  <a:pt x="2194560" y="1149294"/>
                  <a:pt x="2171562" y="1204816"/>
                  <a:pt x="2130625" y="1245753"/>
                </a:cubicBezTo>
                <a:cubicBezTo>
                  <a:pt x="2089688" y="1286690"/>
                  <a:pt x="2034166" y="1309687"/>
                  <a:pt x="1976273" y="1309687"/>
                </a:cubicBezTo>
                <a:lnTo>
                  <a:pt x="218286" y="1309687"/>
                </a:lnTo>
                <a:cubicBezTo>
                  <a:pt x="160393" y="1309687"/>
                  <a:pt x="104871" y="1286689"/>
                  <a:pt x="63934" y="1245752"/>
                </a:cubicBezTo>
                <a:cubicBezTo>
                  <a:pt x="22997" y="1204815"/>
                  <a:pt x="0" y="1149293"/>
                  <a:pt x="0" y="1091400"/>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6324" tIns="100129" rIns="136324" bIns="100129" numCol="1" spcCol="1270" anchor="ctr" anchorCtr="0">
            <a:noAutofit/>
          </a:bodyPr>
          <a:lstStyle/>
          <a:p>
            <a:pPr lvl="0" algn="ctr" defTabSz="844550">
              <a:lnSpc>
                <a:spcPct val="90000"/>
              </a:lnSpc>
              <a:spcBef>
                <a:spcPct val="0"/>
              </a:spcBef>
              <a:spcAft>
                <a:spcPct val="35000"/>
              </a:spcAft>
            </a:pPr>
            <a:r>
              <a:rPr lang="en-US" sz="1900" b="1" dirty="0">
                <a:latin typeface="+mj-lt"/>
              </a:rPr>
              <a:t>Advisory Committee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Tasks Completed</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3</a:t>
            </a:fld>
            <a:endParaRPr lang="en-US"/>
          </a:p>
        </p:txBody>
      </p:sp>
      <p:sp>
        <p:nvSpPr>
          <p:cNvPr id="5" name="Freeform 4"/>
          <p:cNvSpPr/>
          <p:nvPr/>
        </p:nvSpPr>
        <p:spPr>
          <a:xfrm>
            <a:off x="990600" y="1627909"/>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dirty="0"/>
              <a:t>Clean Cities and Alternative Fuel Tracking Activities</a:t>
            </a:r>
            <a:endParaRPr lang="en-US" sz="1600" b="1" dirty="0"/>
          </a:p>
        </p:txBody>
      </p:sp>
      <p:sp>
        <p:nvSpPr>
          <p:cNvPr id="6" name="Freeform 5"/>
          <p:cNvSpPr/>
          <p:nvPr/>
        </p:nvSpPr>
        <p:spPr>
          <a:xfrm>
            <a:off x="990600" y="1974526"/>
            <a:ext cx="7391399" cy="643983"/>
          </a:xfrm>
          <a:custGeom>
            <a:avLst/>
            <a:gdLst>
              <a:gd name="connsiteX0" fmla="*/ 0 w 7391399"/>
              <a:gd name="connsiteY0" fmla="*/ 0 h 727928"/>
              <a:gd name="connsiteX1" fmla="*/ 7391399 w 7391399"/>
              <a:gd name="connsiteY1" fmla="*/ 0 h 727928"/>
              <a:gd name="connsiteX2" fmla="*/ 7391399 w 7391399"/>
              <a:gd name="connsiteY2" fmla="*/ 727928 h 727928"/>
              <a:gd name="connsiteX3" fmla="*/ 0 w 7391399"/>
              <a:gd name="connsiteY3" fmla="*/ 727928 h 727928"/>
              <a:gd name="connsiteX4" fmla="*/ 0 w 7391399"/>
              <a:gd name="connsiteY4" fmla="*/ 0 h 727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727928">
                <a:moveTo>
                  <a:pt x="0" y="0"/>
                </a:moveTo>
                <a:lnTo>
                  <a:pt x="7391399" y="0"/>
                </a:lnTo>
                <a:lnTo>
                  <a:pt x="7391399" y="727928"/>
                </a:lnTo>
                <a:lnTo>
                  <a:pt x="0" y="7279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171450" lvl="1" indent="-171450" defTabSz="711200">
              <a:lnSpc>
                <a:spcPct val="90000"/>
              </a:lnSpc>
              <a:spcBef>
                <a:spcPct val="0"/>
              </a:spcBef>
              <a:spcAft>
                <a:spcPct val="20000"/>
              </a:spcAft>
              <a:buChar char="••"/>
            </a:pPr>
            <a:endParaRPr lang="en-US" sz="1600" dirty="0"/>
          </a:p>
        </p:txBody>
      </p:sp>
      <p:sp>
        <p:nvSpPr>
          <p:cNvPr id="7" name="TextBox 6">
            <a:extLst>
              <a:ext uri="{FF2B5EF4-FFF2-40B4-BE49-F238E27FC236}">
                <a16:creationId xmlns:a16="http://schemas.microsoft.com/office/drawing/2014/main" id="{82A830A4-8A02-48F1-ABDA-2035B842A3A3}"/>
              </a:ext>
            </a:extLst>
          </p:cNvPr>
          <p:cNvSpPr txBox="1"/>
          <p:nvPr/>
        </p:nvSpPr>
        <p:spPr>
          <a:xfrm>
            <a:off x="228600" y="2321143"/>
            <a:ext cx="8686800" cy="4247317"/>
          </a:xfrm>
          <a:prstGeom prst="rect">
            <a:avLst/>
          </a:prstGeom>
          <a:noFill/>
        </p:spPr>
        <p:txBody>
          <a:bodyPr wrap="square" rtlCol="0">
            <a:spAutoFit/>
          </a:bodyPr>
          <a:lstStyle/>
          <a:p>
            <a:r>
              <a:rPr lang="en-US" b="1" dirty="0"/>
              <a:t>Clean Cities FY2020 Annual Report </a:t>
            </a:r>
            <a:r>
              <a:rPr lang="en-US" dirty="0"/>
              <a:t>– tracked alternative fuel, advanced technology vehicle, and transportation energy efficiency integration metrics, and submitted using an online reporting system on an annual basis.</a:t>
            </a:r>
          </a:p>
          <a:p>
            <a:endParaRPr lang="en-US" dirty="0"/>
          </a:p>
          <a:p>
            <a:r>
              <a:rPr lang="en-US" b="1" dirty="0"/>
              <a:t>Clean Cities Alternative Fuel Price Tracking </a:t>
            </a:r>
            <a:r>
              <a:rPr lang="en-US" dirty="0"/>
              <a:t>– tracked retail alternative fuel pricing information on a quarterly basis and submitted data using an online reporting system.</a:t>
            </a:r>
          </a:p>
          <a:p>
            <a:endParaRPr lang="en-US" dirty="0"/>
          </a:p>
          <a:p>
            <a:r>
              <a:rPr lang="en-US" b="1" dirty="0"/>
              <a:t>Area Alternative Fuel Station Verification </a:t>
            </a:r>
            <a:r>
              <a:rPr lang="en-US" dirty="0"/>
              <a:t>– identified and tracked alternative fuel station opening and closing information and submit using an online reporting system. Verified continuity of alternative fuel station operations in our territory and reported such to DOE when requested.</a:t>
            </a:r>
          </a:p>
          <a:p>
            <a:endParaRPr lang="en-US" dirty="0"/>
          </a:p>
          <a:p>
            <a:r>
              <a:rPr lang="en-US" b="1" dirty="0"/>
              <a:t>Peer-to-Peer Information Sharing </a:t>
            </a:r>
            <a:r>
              <a:rPr lang="en-US" dirty="0"/>
              <a:t>– Shared peer-to-peer learning information at official Clean Cities Program and trainings and meetings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 Completed </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4</a:t>
            </a:fld>
            <a:endParaRPr lang="en-US"/>
          </a:p>
        </p:txBody>
      </p:sp>
      <p:sp>
        <p:nvSpPr>
          <p:cNvPr id="5" name="Freeform 4"/>
          <p:cNvSpPr/>
          <p:nvPr/>
        </p:nvSpPr>
        <p:spPr>
          <a:xfrm>
            <a:off x="672084" y="1663431"/>
            <a:ext cx="7650479" cy="282315"/>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dirty="0"/>
              <a:t>AFV Infrastructure, and Compliance Coordination Efforts</a:t>
            </a:r>
            <a:endParaRPr lang="en-US" sz="1600" b="1" kern="1200" dirty="0">
              <a:latin typeface="+mj-lt"/>
            </a:endParaRPr>
          </a:p>
        </p:txBody>
      </p:sp>
      <p:sp>
        <p:nvSpPr>
          <p:cNvPr id="6" name="Freeform 5"/>
          <p:cNvSpPr/>
          <p:nvPr/>
        </p:nvSpPr>
        <p:spPr>
          <a:xfrm>
            <a:off x="190500" y="2389977"/>
            <a:ext cx="8763000" cy="2467245"/>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285750" lvl="1" indent="-285750" defTabSz="711200">
              <a:lnSpc>
                <a:spcPct val="90000"/>
              </a:lnSpc>
              <a:spcBef>
                <a:spcPct val="0"/>
              </a:spcBef>
              <a:spcAft>
                <a:spcPct val="20000"/>
              </a:spcAft>
              <a:buFont typeface="Arial" panose="020B0604020202020204" pitchFamily="34" charset="0"/>
              <a:buChar char="•"/>
            </a:pPr>
            <a:r>
              <a:rPr lang="en-US" dirty="0"/>
              <a:t>Worked with TxDOT as necessary to promote and designate alternative fuel corridors within our region and beyond.</a:t>
            </a:r>
          </a:p>
          <a:p>
            <a:pPr marL="285750" lvl="1" indent="-285750" defTabSz="711200">
              <a:lnSpc>
                <a:spcPct val="90000"/>
              </a:lnSpc>
              <a:spcBef>
                <a:spcPct val="0"/>
              </a:spcBef>
              <a:spcAft>
                <a:spcPct val="20000"/>
              </a:spcAft>
              <a:buFont typeface="Arial" panose="020B0604020202020204" pitchFamily="34" charset="0"/>
              <a:buChar char="•"/>
            </a:pPr>
            <a:r>
              <a:rPr lang="en-US" dirty="0"/>
              <a:t>Continued to worked with DFWCCC to develop a ZEV corridor on Interstate 45 through local region stakeholder outreach. </a:t>
            </a:r>
          </a:p>
          <a:p>
            <a:pPr marL="285750" lvl="1" indent="-285750" defTabSz="711200">
              <a:lnSpc>
                <a:spcPct val="90000"/>
              </a:lnSpc>
              <a:spcBef>
                <a:spcPct val="0"/>
              </a:spcBef>
              <a:spcAft>
                <a:spcPct val="20000"/>
              </a:spcAft>
              <a:buFont typeface="Arial" panose="020B0604020202020204" pitchFamily="34" charset="0"/>
              <a:buChar char="•"/>
            </a:pPr>
            <a:r>
              <a:rPr lang="en-US" dirty="0"/>
              <a:t>Administered two ZEV yard tractor grants within the region</a:t>
            </a:r>
          </a:p>
          <a:p>
            <a:pPr marL="285750" lvl="1" indent="-285750" defTabSz="711200">
              <a:lnSpc>
                <a:spcPct val="90000"/>
              </a:lnSpc>
              <a:spcBef>
                <a:spcPct val="0"/>
              </a:spcBef>
              <a:spcAft>
                <a:spcPct val="20000"/>
              </a:spcAft>
              <a:buFont typeface="Arial" panose="020B0604020202020204" pitchFamily="34" charset="0"/>
              <a:buChar char="•"/>
            </a:pPr>
            <a:r>
              <a:rPr lang="en-US" dirty="0"/>
              <a:t>Provided assistance our host organization to help develop alternative fuel infrastructure funding streams</a:t>
            </a:r>
          </a:p>
        </p:txBody>
      </p:sp>
      <p:sp>
        <p:nvSpPr>
          <p:cNvPr id="12" name="Freeform 11"/>
          <p:cNvSpPr/>
          <p:nvPr/>
        </p:nvSpPr>
        <p:spPr>
          <a:xfrm>
            <a:off x="228600" y="4130676"/>
            <a:ext cx="8537448" cy="9487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defTabSz="711200">
              <a:lnSpc>
                <a:spcPct val="90000"/>
              </a:lnSpc>
              <a:spcBef>
                <a:spcPct val="0"/>
              </a:spcBef>
              <a:spcAft>
                <a:spcPct val="20000"/>
              </a:spcAft>
            </a:pPr>
            <a:endParaRPr lang="en-US" sz="1600" dirty="0">
              <a:latin typeface="+mj-lt"/>
            </a:endParaRPr>
          </a:p>
        </p:txBody>
      </p:sp>
    </p:spTree>
    <p:extLst>
      <p:ext uri="{BB962C8B-B14F-4D97-AF65-F5344CB8AC3E}">
        <p14:creationId xmlns:p14="http://schemas.microsoft.com/office/powerpoint/2010/main" val="386773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 Completed </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5</a:t>
            </a:fld>
            <a:endParaRPr lang="en-US"/>
          </a:p>
        </p:txBody>
      </p:sp>
      <p:sp>
        <p:nvSpPr>
          <p:cNvPr id="6" name="Freeform 5"/>
          <p:cNvSpPr/>
          <p:nvPr/>
        </p:nvSpPr>
        <p:spPr>
          <a:xfrm>
            <a:off x="228600" y="2086062"/>
            <a:ext cx="8763000" cy="9487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defTabSz="711200">
              <a:lnSpc>
                <a:spcPct val="90000"/>
              </a:lnSpc>
              <a:spcBef>
                <a:spcPct val="0"/>
              </a:spcBef>
              <a:spcAft>
                <a:spcPct val="20000"/>
              </a:spcAft>
            </a:pPr>
            <a:endParaRPr lang="en-US" dirty="0"/>
          </a:p>
        </p:txBody>
      </p:sp>
      <p:sp>
        <p:nvSpPr>
          <p:cNvPr id="10" name="Freeform 9"/>
          <p:cNvSpPr/>
          <p:nvPr/>
        </p:nvSpPr>
        <p:spPr>
          <a:xfrm>
            <a:off x="266700" y="5629876"/>
            <a:ext cx="8763000" cy="383607"/>
          </a:xfrm>
          <a:custGeom>
            <a:avLst/>
            <a:gdLst>
              <a:gd name="connsiteX0" fmla="*/ 0 w 7391399"/>
              <a:gd name="connsiteY0" fmla="*/ 0 h 520206"/>
              <a:gd name="connsiteX1" fmla="*/ 7391399 w 7391399"/>
              <a:gd name="connsiteY1" fmla="*/ 0 h 520206"/>
              <a:gd name="connsiteX2" fmla="*/ 7391399 w 7391399"/>
              <a:gd name="connsiteY2" fmla="*/ 520206 h 520206"/>
              <a:gd name="connsiteX3" fmla="*/ 0 w 7391399"/>
              <a:gd name="connsiteY3" fmla="*/ 520206 h 520206"/>
              <a:gd name="connsiteX4" fmla="*/ 0 w 7391399"/>
              <a:gd name="connsiteY4" fmla="*/ 0 h 520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20206">
                <a:moveTo>
                  <a:pt x="0" y="0"/>
                </a:moveTo>
                <a:lnTo>
                  <a:pt x="7391399" y="0"/>
                </a:lnTo>
                <a:lnTo>
                  <a:pt x="7391399" y="520206"/>
                </a:lnTo>
                <a:lnTo>
                  <a:pt x="0" y="5202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defTabSz="711200">
              <a:lnSpc>
                <a:spcPct val="90000"/>
              </a:lnSpc>
              <a:spcBef>
                <a:spcPct val="0"/>
              </a:spcBef>
              <a:spcAft>
                <a:spcPct val="20000"/>
              </a:spcAft>
            </a:pPr>
            <a:endParaRPr lang="en-US" dirty="0"/>
          </a:p>
        </p:txBody>
      </p:sp>
      <p:sp>
        <p:nvSpPr>
          <p:cNvPr id="11" name="Freeform 10"/>
          <p:cNvSpPr/>
          <p:nvPr/>
        </p:nvSpPr>
        <p:spPr>
          <a:xfrm>
            <a:off x="746760" y="1715692"/>
            <a:ext cx="7650480" cy="28565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dirty="0"/>
              <a:t>General Stakeholder Outreach/Awareness Events and Activities</a:t>
            </a:r>
            <a:endParaRPr lang="en-US" sz="1600" b="1" kern="1200" dirty="0">
              <a:latin typeface="+mj-lt"/>
            </a:endParaRPr>
          </a:p>
        </p:txBody>
      </p:sp>
      <p:sp>
        <p:nvSpPr>
          <p:cNvPr id="12" name="Freeform 11"/>
          <p:cNvSpPr/>
          <p:nvPr/>
        </p:nvSpPr>
        <p:spPr>
          <a:xfrm>
            <a:off x="303276" y="2255487"/>
            <a:ext cx="8537448" cy="9487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defTabSz="711200">
              <a:lnSpc>
                <a:spcPct val="90000"/>
              </a:lnSpc>
              <a:spcBef>
                <a:spcPct val="0"/>
              </a:spcBef>
              <a:spcAft>
                <a:spcPct val="20000"/>
              </a:spcAft>
            </a:pPr>
            <a:r>
              <a:rPr lang="en-US" dirty="0"/>
              <a:t>Coalition staff, the stakeholder advisory group, and staff from our host agency worked together to develop a program of podcasts and webinars focused on the Houston region. This will result in a continuing series of podcasts as well as webinars.</a:t>
            </a:r>
          </a:p>
          <a:p>
            <a:pPr marL="0" lvl="1" defTabSz="711200">
              <a:lnSpc>
                <a:spcPct val="90000"/>
              </a:lnSpc>
              <a:spcBef>
                <a:spcPct val="0"/>
              </a:spcBef>
              <a:spcAft>
                <a:spcPct val="20000"/>
              </a:spcAft>
            </a:pPr>
            <a:endParaRPr lang="en-US" sz="1600" dirty="0">
              <a:latin typeface="+mj-lt"/>
            </a:endParaRPr>
          </a:p>
          <a:p>
            <a:pPr marL="285750" lvl="1" indent="-285750" defTabSz="711200">
              <a:lnSpc>
                <a:spcPct val="90000"/>
              </a:lnSpc>
              <a:spcBef>
                <a:spcPct val="0"/>
              </a:spcBef>
              <a:spcAft>
                <a:spcPct val="20000"/>
              </a:spcAft>
              <a:buFont typeface="Arial" panose="020B0604020202020204" pitchFamily="34" charset="0"/>
              <a:buChar char="•"/>
            </a:pPr>
            <a:endParaRPr lang="en-US" sz="1600" dirty="0">
              <a:latin typeface="+mj-lt"/>
            </a:endParaRPr>
          </a:p>
        </p:txBody>
      </p:sp>
      <p:sp>
        <p:nvSpPr>
          <p:cNvPr id="4" name="TextBox 3">
            <a:extLst>
              <a:ext uri="{FF2B5EF4-FFF2-40B4-BE49-F238E27FC236}">
                <a16:creationId xmlns:a16="http://schemas.microsoft.com/office/drawing/2014/main" id="{D7D36B21-1728-4FB7-BFDC-176368DEF062}"/>
              </a:ext>
            </a:extLst>
          </p:cNvPr>
          <p:cNvSpPr txBox="1"/>
          <p:nvPr/>
        </p:nvSpPr>
        <p:spPr>
          <a:xfrm>
            <a:off x="152400" y="3373695"/>
            <a:ext cx="8839200" cy="2207336"/>
          </a:xfrm>
          <a:prstGeom prst="rect">
            <a:avLst/>
          </a:prstGeom>
          <a:noFill/>
        </p:spPr>
        <p:txBody>
          <a:bodyPr wrap="square" numCol="2" rtlCol="0">
            <a:spAutoFit/>
          </a:bodyPr>
          <a:lstStyle/>
          <a:p>
            <a:pPr marL="0" lvl="1" defTabSz="711200">
              <a:lnSpc>
                <a:spcPct val="90000"/>
              </a:lnSpc>
              <a:spcBef>
                <a:spcPct val="0"/>
              </a:spcBef>
              <a:spcAft>
                <a:spcPct val="20000"/>
              </a:spcAft>
            </a:pPr>
            <a:r>
              <a:rPr lang="en-US" sz="1600" u="sng" dirty="0">
                <a:solidFill>
                  <a:srgbClr val="C00000"/>
                </a:solidFill>
              </a:rPr>
              <a:t>Podcasts</a:t>
            </a:r>
            <a:r>
              <a:rPr lang="en-US" sz="1600" dirty="0">
                <a:solidFill>
                  <a:srgbClr val="C00000"/>
                </a:solidFill>
              </a:rPr>
              <a:t>						</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C00000"/>
                </a:solidFill>
              </a:rPr>
              <a:t>Steve Whaley – Propane Education &amp; Research 	Council (PERC)</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C00000"/>
                </a:solidFill>
              </a:rPr>
              <a:t>Chris Powers – Houston Biodiesel</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C00000"/>
                </a:solidFill>
              </a:rPr>
              <a:t>Next: Hydrogen Focused Episode </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C00000"/>
                </a:solidFill>
              </a:rPr>
              <a:t>Next: EV Focused Episode</a:t>
            </a:r>
          </a:p>
          <a:p>
            <a:pPr marL="285750" lvl="1" indent="-285750" defTabSz="711200">
              <a:lnSpc>
                <a:spcPct val="90000"/>
              </a:lnSpc>
              <a:spcBef>
                <a:spcPct val="0"/>
              </a:spcBef>
              <a:spcAft>
                <a:spcPct val="20000"/>
              </a:spcAft>
              <a:buFont typeface="Arial" panose="020B0604020202020204" pitchFamily="34" charset="0"/>
              <a:buChar char="•"/>
            </a:pPr>
            <a:endParaRPr lang="en-US" sz="1600" dirty="0"/>
          </a:p>
          <a:p>
            <a:pPr marL="285750" lvl="1" indent="-285750" defTabSz="711200">
              <a:lnSpc>
                <a:spcPct val="90000"/>
              </a:lnSpc>
              <a:spcBef>
                <a:spcPct val="0"/>
              </a:spcBef>
              <a:spcAft>
                <a:spcPct val="20000"/>
              </a:spcAft>
              <a:buFont typeface="Arial" panose="020B0604020202020204" pitchFamily="34" charset="0"/>
              <a:buChar char="•"/>
            </a:pPr>
            <a:endParaRPr lang="en-US" sz="1600" dirty="0"/>
          </a:p>
          <a:p>
            <a:pPr marL="285750" lvl="1" indent="-285750" defTabSz="711200">
              <a:lnSpc>
                <a:spcPct val="90000"/>
              </a:lnSpc>
              <a:spcBef>
                <a:spcPct val="0"/>
              </a:spcBef>
              <a:spcAft>
                <a:spcPct val="20000"/>
              </a:spcAft>
              <a:buFont typeface="Arial" panose="020B0604020202020204" pitchFamily="34" charset="0"/>
              <a:buChar char="•"/>
            </a:pPr>
            <a:endParaRPr lang="en-US" sz="1600" dirty="0"/>
          </a:p>
          <a:p>
            <a:pPr marL="0" lvl="1" defTabSz="711200">
              <a:lnSpc>
                <a:spcPct val="90000"/>
              </a:lnSpc>
              <a:spcBef>
                <a:spcPct val="0"/>
              </a:spcBef>
              <a:spcAft>
                <a:spcPct val="20000"/>
              </a:spcAft>
            </a:pPr>
            <a:r>
              <a:rPr lang="en-US" sz="1600" u="sng" dirty="0"/>
              <a:t>Webinars</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002060"/>
                </a:solidFill>
              </a:rPr>
              <a:t>Webinar: 2021 Clean Cities Annual Survey Webinar</a:t>
            </a:r>
          </a:p>
        </p:txBody>
      </p:sp>
    </p:spTree>
    <p:extLst>
      <p:ext uri="{BB962C8B-B14F-4D97-AF65-F5344CB8AC3E}">
        <p14:creationId xmlns:p14="http://schemas.microsoft.com/office/powerpoint/2010/main" val="3702311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 Completed </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6</a:t>
            </a:fld>
            <a:endParaRPr lang="en-US"/>
          </a:p>
        </p:txBody>
      </p:sp>
      <p:sp>
        <p:nvSpPr>
          <p:cNvPr id="6" name="Freeform 5"/>
          <p:cNvSpPr/>
          <p:nvPr/>
        </p:nvSpPr>
        <p:spPr>
          <a:xfrm>
            <a:off x="243254" y="3114563"/>
            <a:ext cx="8763000" cy="1600200"/>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285750" lvl="1" indent="-285750" defTabSz="711200">
              <a:lnSpc>
                <a:spcPct val="90000"/>
              </a:lnSpc>
              <a:spcBef>
                <a:spcPct val="0"/>
              </a:spcBef>
              <a:spcAft>
                <a:spcPct val="20000"/>
              </a:spcAft>
              <a:buFont typeface="Arial" panose="020B0604020202020204" pitchFamily="34" charset="0"/>
              <a:buChar char="•"/>
            </a:pPr>
            <a:r>
              <a:rPr lang="en-US" dirty="0"/>
              <a:t>Develop online materials for fleets</a:t>
            </a:r>
          </a:p>
          <a:p>
            <a:pPr marL="285750" lvl="1" indent="-285750" defTabSz="711200">
              <a:lnSpc>
                <a:spcPct val="90000"/>
              </a:lnSpc>
              <a:spcBef>
                <a:spcPct val="0"/>
              </a:spcBef>
              <a:spcAft>
                <a:spcPct val="20000"/>
              </a:spcAft>
              <a:buFont typeface="Arial" panose="020B0604020202020204" pitchFamily="34" charset="0"/>
              <a:buChar char="•"/>
            </a:pPr>
            <a:r>
              <a:rPr lang="en-US" dirty="0"/>
              <a:t>Reached out directly to regional fleets and fleet owners offering assistance in the development of fleet plans, general alternative fueling questions, and grant applications.</a:t>
            </a:r>
          </a:p>
          <a:p>
            <a:pPr marL="285750" lvl="1" indent="-285750" defTabSz="711200">
              <a:lnSpc>
                <a:spcPct val="90000"/>
              </a:lnSpc>
              <a:spcBef>
                <a:spcPct val="0"/>
              </a:spcBef>
              <a:spcAft>
                <a:spcPct val="20000"/>
              </a:spcAft>
              <a:buFont typeface="Arial" panose="020B0604020202020204" pitchFamily="34" charset="0"/>
              <a:buChar char="•"/>
            </a:pPr>
            <a:r>
              <a:rPr lang="en-US" dirty="0"/>
              <a:t>Work to with regional fleet owners as requested</a:t>
            </a:r>
          </a:p>
          <a:p>
            <a:pPr marL="285750" lvl="1" indent="-285750" defTabSz="711200">
              <a:lnSpc>
                <a:spcPct val="90000"/>
              </a:lnSpc>
              <a:spcBef>
                <a:spcPct val="0"/>
              </a:spcBef>
              <a:spcAft>
                <a:spcPct val="20000"/>
              </a:spcAft>
              <a:buFont typeface="Arial" panose="020B0604020202020204" pitchFamily="34" charset="0"/>
              <a:buChar char="•"/>
            </a:pPr>
            <a:r>
              <a:rPr lang="en-US" dirty="0"/>
              <a:t>Work with host organization to broaden opportunities for </a:t>
            </a:r>
            <a:r>
              <a:rPr lang="en-US"/>
              <a:t>alternative fuel funding</a:t>
            </a:r>
            <a:endParaRPr lang="en-US" dirty="0"/>
          </a:p>
        </p:txBody>
      </p:sp>
      <p:sp>
        <p:nvSpPr>
          <p:cNvPr id="9" name="Freeform 8"/>
          <p:cNvSpPr/>
          <p:nvPr/>
        </p:nvSpPr>
        <p:spPr>
          <a:xfrm>
            <a:off x="731520" y="1653355"/>
            <a:ext cx="7680960" cy="2704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dirty="0"/>
              <a:t>Technical Assistance and Fleet Coaching</a:t>
            </a:r>
            <a:endParaRPr lang="en-US" sz="1600" b="1" dirty="0"/>
          </a:p>
        </p:txBody>
      </p:sp>
      <p:sp>
        <p:nvSpPr>
          <p:cNvPr id="10" name="Freeform 9"/>
          <p:cNvSpPr/>
          <p:nvPr/>
        </p:nvSpPr>
        <p:spPr>
          <a:xfrm>
            <a:off x="76200" y="1950853"/>
            <a:ext cx="8763000" cy="1136629"/>
          </a:xfrm>
          <a:custGeom>
            <a:avLst/>
            <a:gdLst>
              <a:gd name="connsiteX0" fmla="*/ 0 w 7391399"/>
              <a:gd name="connsiteY0" fmla="*/ 0 h 520206"/>
              <a:gd name="connsiteX1" fmla="*/ 7391399 w 7391399"/>
              <a:gd name="connsiteY1" fmla="*/ 0 h 520206"/>
              <a:gd name="connsiteX2" fmla="*/ 7391399 w 7391399"/>
              <a:gd name="connsiteY2" fmla="*/ 520206 h 520206"/>
              <a:gd name="connsiteX3" fmla="*/ 0 w 7391399"/>
              <a:gd name="connsiteY3" fmla="*/ 520206 h 520206"/>
              <a:gd name="connsiteX4" fmla="*/ 0 w 7391399"/>
              <a:gd name="connsiteY4" fmla="*/ 0 h 520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20206">
                <a:moveTo>
                  <a:pt x="0" y="0"/>
                </a:moveTo>
                <a:lnTo>
                  <a:pt x="7391399" y="0"/>
                </a:lnTo>
                <a:lnTo>
                  <a:pt x="7391399" y="520206"/>
                </a:lnTo>
                <a:lnTo>
                  <a:pt x="0" y="5202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algn="ctr" defTabSz="711200">
              <a:lnSpc>
                <a:spcPct val="90000"/>
              </a:lnSpc>
              <a:spcBef>
                <a:spcPct val="0"/>
              </a:spcBef>
              <a:spcAft>
                <a:spcPct val="20000"/>
              </a:spcAft>
            </a:pPr>
            <a:r>
              <a:rPr lang="en-US" dirty="0">
                <a:solidFill>
                  <a:srgbClr val="002060"/>
                </a:solidFill>
              </a:rPr>
              <a:t>Coalition staff</a:t>
            </a:r>
            <a:r>
              <a:rPr lang="en-US" dirty="0">
                <a:solidFill>
                  <a:schemeClr val="accent1">
                    <a:lumMod val="50000"/>
                  </a:schemeClr>
                </a:solidFill>
              </a:rPr>
              <a:t> </a:t>
            </a:r>
            <a:r>
              <a:rPr lang="en-US" b="0" dirty="0">
                <a:solidFill>
                  <a:schemeClr val="accent1">
                    <a:lumMod val="50000"/>
                  </a:schemeClr>
                </a:solidFill>
                <a:effectLst/>
              </a:rPr>
              <a:t>plans to reach out directly to stakeholders to advertise this new service via direct contact with the Coalitions most active and well-connected stakeholders as well as through a webinar to demonstrate the available tools and services</a:t>
            </a:r>
            <a:r>
              <a:rPr lang="en-US" dirty="0">
                <a:solidFill>
                  <a:schemeClr val="accent1">
                    <a:lumMod val="50000"/>
                  </a:schemeClr>
                </a:solidFill>
              </a:rPr>
              <a:t> </a:t>
            </a:r>
            <a:r>
              <a:rPr lang="en-US" i="1" dirty="0">
                <a:solidFill>
                  <a:schemeClr val="accent1">
                    <a:lumMod val="50000"/>
                  </a:schemeClr>
                </a:solidFill>
              </a:rPr>
              <a:t>. </a:t>
            </a:r>
          </a:p>
        </p:txBody>
      </p:sp>
    </p:spTree>
    <p:extLst>
      <p:ext uri="{BB962C8B-B14F-4D97-AF65-F5344CB8AC3E}">
        <p14:creationId xmlns:p14="http://schemas.microsoft.com/office/powerpoint/2010/main" val="12114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Activities</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7</a:t>
            </a:fld>
            <a:endParaRPr lang="en-US"/>
          </a:p>
        </p:txBody>
      </p:sp>
      <p:sp>
        <p:nvSpPr>
          <p:cNvPr id="6" name="Freeform 5"/>
          <p:cNvSpPr/>
          <p:nvPr/>
        </p:nvSpPr>
        <p:spPr>
          <a:xfrm>
            <a:off x="990600" y="2023017"/>
            <a:ext cx="7391399" cy="39967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lvl="0" defTabSz="711200">
              <a:lnSpc>
                <a:spcPct val="90000"/>
              </a:lnSpc>
              <a:spcBef>
                <a:spcPct val="0"/>
              </a:spcBef>
              <a:spcAft>
                <a:spcPct val="35000"/>
              </a:spcAft>
            </a:pPr>
            <a:r>
              <a:rPr lang="en-US" sz="2000" dirty="0"/>
              <a:t>3.2 – Alternative Fuel Vehicle and Compliance Coordination Efforts</a:t>
            </a:r>
            <a:endParaRPr lang="en-US" sz="2000" b="1" dirty="0"/>
          </a:p>
          <a:p>
            <a:pPr marL="628650" lvl="2" indent="-171450" defTabSz="711200">
              <a:lnSpc>
                <a:spcPct val="90000"/>
              </a:lnSpc>
              <a:spcBef>
                <a:spcPct val="0"/>
              </a:spcBef>
              <a:spcAft>
                <a:spcPct val="20000"/>
              </a:spcAft>
              <a:buChar char="••"/>
            </a:pPr>
            <a:r>
              <a:rPr lang="en-US" sz="2000" dirty="0">
                <a:latin typeface="+mj-lt"/>
              </a:rPr>
              <a:t>Helping alternative fuel applicants through a grant system</a:t>
            </a:r>
          </a:p>
          <a:p>
            <a:pPr marL="457200" lvl="2" defTabSz="711200">
              <a:lnSpc>
                <a:spcPct val="90000"/>
              </a:lnSpc>
              <a:spcBef>
                <a:spcPct val="0"/>
              </a:spcBef>
              <a:spcAft>
                <a:spcPct val="20000"/>
              </a:spcAft>
            </a:pPr>
            <a:endParaRPr lang="en-US" sz="2000" dirty="0">
              <a:latin typeface="+mj-lt"/>
            </a:endParaRPr>
          </a:p>
          <a:p>
            <a:pPr marL="0" lvl="1" defTabSz="711200">
              <a:lnSpc>
                <a:spcPct val="90000"/>
              </a:lnSpc>
              <a:spcBef>
                <a:spcPct val="0"/>
              </a:spcBef>
              <a:spcAft>
                <a:spcPct val="20000"/>
              </a:spcAft>
            </a:pPr>
            <a:r>
              <a:rPr lang="en-US" sz="2000" dirty="0"/>
              <a:t>3.4 – General Stakeholder Outreach / Awareness Events and Activities</a:t>
            </a:r>
          </a:p>
          <a:p>
            <a:pPr marL="800100" lvl="1" indent="-342900">
              <a:lnSpc>
                <a:spcPct val="90000"/>
              </a:lnSpc>
              <a:buFont typeface="Arial" panose="020B0604020202020204" pitchFamily="34" charset="0"/>
              <a:buChar char="•"/>
            </a:pPr>
            <a:r>
              <a:rPr lang="en-US" sz="2000" dirty="0"/>
              <a:t>Hosting Stakeholder meetings, webinars, podcasts, and virtual site visits</a:t>
            </a:r>
          </a:p>
          <a:p>
            <a:pPr lvl="1">
              <a:lnSpc>
                <a:spcPct val="90000"/>
              </a:lnSpc>
            </a:pPr>
            <a:endParaRPr lang="en-US" sz="2000" dirty="0"/>
          </a:p>
          <a:p>
            <a:pPr marL="0" lvl="1" defTabSz="711200">
              <a:lnSpc>
                <a:spcPct val="90000"/>
              </a:lnSpc>
              <a:spcBef>
                <a:spcPct val="0"/>
              </a:spcBef>
              <a:spcAft>
                <a:spcPct val="20000"/>
              </a:spcAft>
            </a:pPr>
            <a:r>
              <a:rPr lang="en-US" sz="2000" dirty="0"/>
              <a:t>3.6 – Technical Training and Education</a:t>
            </a:r>
            <a:endParaRPr lang="en-US" sz="2000" b="1" dirty="0"/>
          </a:p>
          <a:p>
            <a:pPr marL="742950" lvl="1" indent="-285750">
              <a:buFont typeface="Arial" panose="020B0604020202020204" pitchFamily="34" charset="0"/>
              <a:buChar char="•"/>
            </a:pPr>
            <a:r>
              <a:rPr lang="en-US" sz="2000" dirty="0"/>
              <a:t>Classroom training</a:t>
            </a:r>
          </a:p>
          <a:p>
            <a:pPr marL="742950" lvl="1" indent="-285750">
              <a:buFont typeface="Arial" panose="020B0604020202020204" pitchFamily="34" charset="0"/>
              <a:buChar char="•"/>
            </a:pPr>
            <a:r>
              <a:rPr lang="en-US" sz="2000" dirty="0"/>
              <a:t>Technical webinars</a:t>
            </a:r>
          </a:p>
          <a:p>
            <a:pPr marL="742950" lvl="1" indent="-285750">
              <a:buFont typeface="Arial" panose="020B0604020202020204" pitchFamily="34" charset="0"/>
              <a:buChar char="•"/>
            </a:pPr>
            <a:r>
              <a:rPr lang="en-US" sz="2000" dirty="0"/>
              <a:t>Hands-on demonstrations</a:t>
            </a:r>
          </a:p>
          <a:p>
            <a:pPr marL="800100" lvl="1" indent="-342900">
              <a:lnSpc>
                <a:spcPct val="90000"/>
              </a:lnSpc>
              <a:buFont typeface="Arial" panose="020B0604020202020204" pitchFamily="34" charset="0"/>
              <a:buChar char="•"/>
            </a:pPr>
            <a:endParaRPr lang="en-US" sz="1600" dirty="0"/>
          </a:p>
          <a:p>
            <a:pPr lvl="1">
              <a:lnSpc>
                <a:spcPct val="90000"/>
              </a:lnSpc>
            </a:pPr>
            <a:endParaRPr lang="en-US" sz="1600" dirty="0"/>
          </a:p>
        </p:txBody>
      </p:sp>
    </p:spTree>
    <p:extLst>
      <p:ext uri="{BB962C8B-B14F-4D97-AF65-F5344CB8AC3E}">
        <p14:creationId xmlns:p14="http://schemas.microsoft.com/office/powerpoint/2010/main" val="18544501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333674BEE56124AAD970D40F8FDF221" ma:contentTypeVersion="11" ma:contentTypeDescription="Create a new document." ma:contentTypeScope="" ma:versionID="ebcb8d948eae11d6bc209294f6d5fcd6">
  <xsd:schema xmlns:xsd="http://www.w3.org/2001/XMLSchema" xmlns:xs="http://www.w3.org/2001/XMLSchema" xmlns:p="http://schemas.microsoft.com/office/2006/metadata/properties" xmlns:ns2="b4015ea8-92c2-4515-89dc-d0cebe6a6e7e" targetNamespace="http://schemas.microsoft.com/office/2006/metadata/properties" ma:root="true" ma:fieldsID="7967772d9888afd00a7637a4fb2287da" ns2:_="">
    <xsd:import namespace="b4015ea8-92c2-4515-89dc-d0cebe6a6e7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015ea8-92c2-4515-89dc-d0cebe6a6e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7D9297-BAC1-4638-8B0F-792F8096CE77}">
  <ds:schemaRefs>
    <ds:schemaRef ds:uri="http://schemas.microsoft.com/sharepoint/v3/contenttype/forms"/>
  </ds:schemaRefs>
</ds:datastoreItem>
</file>

<file path=customXml/itemProps2.xml><?xml version="1.0" encoding="utf-8"?>
<ds:datastoreItem xmlns:ds="http://schemas.openxmlformats.org/officeDocument/2006/customXml" ds:itemID="{DFD5A02E-FC5A-4628-8450-51D6F0FF081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F3BC627-CF73-49D8-8D2C-78C2250BFB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015ea8-92c2-4515-89dc-d0cebe6a6e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Verve</Template>
  <TotalTime>10069</TotalTime>
  <Words>654</Words>
  <Application>Microsoft Office PowerPoint</Application>
  <PresentationFormat>On-screen Show (4:3)</PresentationFormat>
  <Paragraphs>89</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Tw Cen MT</vt:lpstr>
      <vt:lpstr>Wingdings</vt:lpstr>
      <vt:lpstr>Wingdings 2</vt:lpstr>
      <vt:lpstr>Median</vt:lpstr>
      <vt:lpstr>Houston-Galveston  Clean cities Coalition 2021 Activity Summary    </vt:lpstr>
      <vt:lpstr>The Coalition</vt:lpstr>
      <vt:lpstr>Tasks Completed</vt:lpstr>
      <vt:lpstr>Tasks Completed </vt:lpstr>
      <vt:lpstr>Tasks Completed </vt:lpstr>
      <vt:lpstr>Tasks Completed </vt:lpstr>
      <vt:lpstr>2022 Activities</vt:lpstr>
    </vt:vector>
  </TitlesOfParts>
  <Company>New West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 for Clean Cities Coalition Re-designation Webinars</dc:title>
  <dc:subject>Template for Clean Cities coalitions to create presentations for re-designation Webinars</dc:subject>
  <dc:creator>Ellen Bourbon</dc:creator>
  <cp:lastModifiedBy>DeCandis, Andrew</cp:lastModifiedBy>
  <cp:revision>671</cp:revision>
  <cp:lastPrinted>2014-08-08T14:33:49Z</cp:lastPrinted>
  <dcterms:created xsi:type="dcterms:W3CDTF">2010-08-13T14:26:26Z</dcterms:created>
  <dcterms:modified xsi:type="dcterms:W3CDTF">2022-02-28T23:38:35Z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0x0101002333674BEE56124AAD970D40F8FDF221</vt:lpwstr>
  </property>
  <property fmtid="{D5CDD505-2E9C-101B-9397-08002B2CF9AE}" pid="3" name="_dlc_DocIdItemGuid">
    <vt:lpwstr>1fe19d9b-946e-4020-9864-b913e0eaf653</vt:lpwstr>
  </property>
  <property fmtid="{D5CDD505-2E9C-101B-9397-08002B2CF9AE}" pid="4" name="Order">
    <vt:r8>850300</vt:r8>
  </property>
</Properties>
</file>