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60" r:id="rId4"/>
  </p:sldMasterIdLst>
  <p:notesMasterIdLst>
    <p:notesMasterId r:id="rId12"/>
  </p:notesMasterIdLst>
  <p:handoutMasterIdLst>
    <p:handoutMasterId r:id="rId13"/>
  </p:handoutMasterIdLst>
  <p:sldIdLst>
    <p:sldId id="256" r:id="rId5"/>
    <p:sldId id="321" r:id="rId6"/>
    <p:sldId id="345" r:id="rId7"/>
    <p:sldId id="350" r:id="rId8"/>
    <p:sldId id="351" r:id="rId9"/>
    <p:sldId id="352" r:id="rId10"/>
    <p:sldId id="353"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inda Bluestein" initials="LB" lastIdx="4" clrIdx="0"/>
  <p:cmAuthor id="1" name="Ellen Bourbon" initials="EB" lastIdx="1" clrIdx="1"/>
  <p:cmAuthor id="2" name="Linda Bluestein" initials="LRB" lastIdx="5" clrIdx="2"/>
  <p:cmAuthor id="3" name="Yue Zhang" initials="YZ"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00" autoAdjust="0"/>
    <p:restoredTop sz="87857" autoAdjust="0"/>
  </p:normalViewPr>
  <p:slideViewPr>
    <p:cSldViewPr>
      <p:cViewPr varScale="1">
        <p:scale>
          <a:sx n="109" d="100"/>
          <a:sy n="109" d="100"/>
        </p:scale>
        <p:origin x="157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8A9BFDE0-978E-4289-AD51-52B04A46A0D8}" type="datetimeFigureOut">
              <a:rPr lang="en-US" smtClean="0"/>
              <a:pPr/>
              <a:t>2/28/2022</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4BD5CFB-7C9A-4DB4-A045-6FCFF1DD5070}" type="slidenum">
              <a:rPr lang="en-US" smtClean="0"/>
              <a:pPr/>
              <a:t>‹#›</a:t>
            </a:fld>
            <a:endParaRPr lang="en-US"/>
          </a:p>
        </p:txBody>
      </p:sp>
    </p:spTree>
    <p:extLst>
      <p:ext uri="{BB962C8B-B14F-4D97-AF65-F5344CB8AC3E}">
        <p14:creationId xmlns:p14="http://schemas.microsoft.com/office/powerpoint/2010/main" val="5983361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B93DF36-D515-496E-B13D-D3DBC280ACC9}" type="datetimeFigureOut">
              <a:rPr lang="en-US" smtClean="0"/>
              <a:pPr/>
              <a:t>2/28/2022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0DF5925-E2B4-4FC0-8D36-67EEFC29154C}" type="slidenum">
              <a:rPr lang="en-US" smtClean="0"/>
              <a:pPr/>
              <a:t>‹#›</a:t>
            </a:fld>
            <a:endParaRPr lang="en-US"/>
          </a:p>
        </p:txBody>
      </p:sp>
    </p:spTree>
    <p:extLst>
      <p:ext uri="{BB962C8B-B14F-4D97-AF65-F5344CB8AC3E}">
        <p14:creationId xmlns:p14="http://schemas.microsoft.com/office/powerpoint/2010/main" val="3473536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DF5925-E2B4-4FC0-8D36-67EEFC29154C}" type="slidenum">
              <a:rPr lang="en-US" smtClean="0"/>
              <a:pPr/>
              <a:t>1</a:t>
            </a:fld>
            <a:endParaRPr lang="en-US"/>
          </a:p>
        </p:txBody>
      </p:sp>
    </p:spTree>
    <p:extLst>
      <p:ext uri="{BB962C8B-B14F-4D97-AF65-F5344CB8AC3E}">
        <p14:creationId xmlns:p14="http://schemas.microsoft.com/office/powerpoint/2010/main" val="2126711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Elected Chair had change in career </a:t>
            </a:r>
          </a:p>
          <a:p>
            <a:r>
              <a:rPr lang="en-US" dirty="0"/>
              <a:t>13 new Subscribers </a:t>
            </a:r>
          </a:p>
        </p:txBody>
      </p:sp>
      <p:sp>
        <p:nvSpPr>
          <p:cNvPr id="4" name="Slide Number Placeholder 3"/>
          <p:cNvSpPr>
            <a:spLocks noGrp="1"/>
          </p:cNvSpPr>
          <p:nvPr>
            <p:ph type="sldNum" sz="quarter" idx="5"/>
          </p:nvPr>
        </p:nvSpPr>
        <p:spPr/>
        <p:txBody>
          <a:bodyPr/>
          <a:lstStyle/>
          <a:p>
            <a:fld id="{F0DF5925-E2B4-4FC0-8D36-67EEFC29154C}" type="slidenum">
              <a:rPr lang="en-US" smtClean="0"/>
              <a:pPr/>
              <a:t>2</a:t>
            </a:fld>
            <a:endParaRPr lang="en-US"/>
          </a:p>
        </p:txBody>
      </p:sp>
    </p:spTree>
    <p:extLst>
      <p:ext uri="{BB962C8B-B14F-4D97-AF65-F5344CB8AC3E}">
        <p14:creationId xmlns:p14="http://schemas.microsoft.com/office/powerpoint/2010/main" val="785804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Annual Survey Results were presented August 11</a:t>
            </a:r>
            <a:r>
              <a:rPr lang="en-US" baseline="30000" dirty="0"/>
              <a:t>th</a:t>
            </a:r>
            <a:r>
              <a:rPr lang="en-US" dirty="0"/>
              <a:t> 2020- Made updates that home to improve respondent count </a:t>
            </a:r>
          </a:p>
          <a:p>
            <a:r>
              <a:rPr lang="en-US" dirty="0"/>
              <a:t>Quarterly Regional Calls- Collaborations </a:t>
            </a:r>
          </a:p>
          <a:p>
            <a:r>
              <a:rPr lang="en-US" dirty="0"/>
              <a:t> </a:t>
            </a:r>
          </a:p>
        </p:txBody>
      </p:sp>
      <p:sp>
        <p:nvSpPr>
          <p:cNvPr id="4" name="Slide Number Placeholder 3"/>
          <p:cNvSpPr>
            <a:spLocks noGrp="1"/>
          </p:cNvSpPr>
          <p:nvPr>
            <p:ph type="sldNum" sz="quarter" idx="5"/>
          </p:nvPr>
        </p:nvSpPr>
        <p:spPr/>
        <p:txBody>
          <a:bodyPr/>
          <a:lstStyle/>
          <a:p>
            <a:fld id="{F0DF5925-E2B4-4FC0-8D36-67EEFC29154C}" type="slidenum">
              <a:rPr lang="en-US" smtClean="0"/>
              <a:pPr/>
              <a:t>3</a:t>
            </a:fld>
            <a:endParaRPr lang="en-US"/>
          </a:p>
        </p:txBody>
      </p:sp>
    </p:spTree>
    <p:extLst>
      <p:ext uri="{BB962C8B-B14F-4D97-AF65-F5344CB8AC3E}">
        <p14:creationId xmlns:p14="http://schemas.microsoft.com/office/powerpoint/2010/main" val="7176529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US" sz="16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0DF5925-E2B4-4FC0-8D36-67EEFC29154C}" type="slidenum">
              <a:rPr lang="en-US" smtClean="0"/>
              <a:pPr/>
              <a:t>4</a:t>
            </a:fld>
            <a:endParaRPr lang="en-US"/>
          </a:p>
        </p:txBody>
      </p:sp>
    </p:spTree>
    <p:extLst>
      <p:ext uri="{BB962C8B-B14F-4D97-AF65-F5344CB8AC3E}">
        <p14:creationId xmlns:p14="http://schemas.microsoft.com/office/powerpoint/2010/main" val="4210120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US" sz="16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0DF5925-E2B4-4FC0-8D36-67EEFC29154C}" type="slidenum">
              <a:rPr lang="en-US" smtClean="0"/>
              <a:pPr/>
              <a:t>5</a:t>
            </a:fld>
            <a:endParaRPr lang="en-US"/>
          </a:p>
        </p:txBody>
      </p:sp>
    </p:spTree>
    <p:extLst>
      <p:ext uri="{BB962C8B-B14F-4D97-AF65-F5344CB8AC3E}">
        <p14:creationId xmlns:p14="http://schemas.microsoft.com/office/powerpoint/2010/main" val="3924506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The coalition is currently and is expected to be financially sustainable over the next 3 years. </a:t>
            </a:r>
          </a:p>
        </p:txBody>
      </p:sp>
      <p:sp>
        <p:nvSpPr>
          <p:cNvPr id="4" name="Slide Number Placeholder 3"/>
          <p:cNvSpPr>
            <a:spLocks noGrp="1"/>
          </p:cNvSpPr>
          <p:nvPr>
            <p:ph type="sldNum" sz="quarter" idx="10"/>
          </p:nvPr>
        </p:nvSpPr>
        <p:spPr/>
        <p:txBody>
          <a:bodyPr/>
          <a:lstStyle/>
          <a:p>
            <a:fld id="{F0DF5925-E2B4-4FC0-8D36-67EEFC29154C}" type="slidenum">
              <a:rPr lang="en-US" smtClean="0"/>
              <a:pPr/>
              <a:t>6</a:t>
            </a:fld>
            <a:endParaRPr lang="en-US"/>
          </a:p>
        </p:txBody>
      </p:sp>
    </p:spTree>
    <p:extLst>
      <p:ext uri="{BB962C8B-B14F-4D97-AF65-F5344CB8AC3E}">
        <p14:creationId xmlns:p14="http://schemas.microsoft.com/office/powerpoint/2010/main" val="24746240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At this point, let’s open the floor to discussions, feedback, and ideas.  Again, we only need to choose 1 additional sub-task.  The suggestions I gave as products for the sub-tasks are only suggestions.  We are eager to hear other suggestions based upon the needs of the stakeholders.  And of course, discussion does not mean that you automatically volunteer to lead a sub-task, but do feel free to volunteer anytime </a:t>
            </a:r>
            <a:r>
              <a:rPr lang="en-US" sz="1600" kern="1200">
                <a:solidFill>
                  <a:schemeClr val="tx1"/>
                </a:solidFill>
                <a:latin typeface="+mn-lt"/>
                <a:ea typeface="+mn-ea"/>
                <a:cs typeface="+mn-cs"/>
              </a:rPr>
              <a:t>you wish.</a:t>
            </a:r>
            <a:endParaRPr lang="en-US" sz="16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0DF5925-E2B4-4FC0-8D36-67EEFC29154C}" type="slidenum">
              <a:rPr lang="en-US" smtClean="0"/>
              <a:pPr/>
              <a:t>7</a:t>
            </a:fld>
            <a:endParaRPr lang="en-US"/>
          </a:p>
        </p:txBody>
      </p:sp>
    </p:spTree>
    <p:extLst>
      <p:ext uri="{BB962C8B-B14F-4D97-AF65-F5344CB8AC3E}">
        <p14:creationId xmlns:p14="http://schemas.microsoft.com/office/powerpoint/2010/main" val="421012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FDD39B8-CD79-4742-AC6D-798D985A1755}" type="datetime1">
              <a:rPr lang="en-US" smtClean="0"/>
              <a:pPr/>
              <a:t>2/28/2022</a:t>
            </a:fld>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5E313EE9-96EA-41D2-B4AA-436C9FD3307D}"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8A8333F-93BD-4CD5-9D28-CDCCBED37B74}" type="datetime1">
              <a:rPr lang="en-US" smtClean="0"/>
              <a:pPr/>
              <a:t>2/28/2022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313EE9-96EA-41D2-B4AA-436C9FD3307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501A7250-D4E3-4EA7-AB87-C649A9652237}" type="datetime1">
              <a:rPr lang="en-US" smtClean="0"/>
              <a:pPr/>
              <a:t>2/28/2022</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5E313EE9-96EA-41D2-B4AA-436C9FD3307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0E4C87E-E994-46BF-BEB2-D6DB02528FB2}" type="datetime1">
              <a:rPr lang="en-US" smtClean="0"/>
              <a:pPr/>
              <a:t>2/28/2022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5E313EE9-96EA-41D2-B4AA-436C9FD3307D}"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9342EF5D-45D8-4895-8395-F75B1E421583}" type="datetime1">
              <a:rPr lang="en-US" smtClean="0"/>
              <a:pPr/>
              <a:t>2/28/2022</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5E313EE9-96EA-41D2-B4AA-436C9FD3307D}"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3B7508FC-C090-414D-A388-4F2CC23C146B}" type="datetime1">
              <a:rPr lang="en-US" smtClean="0"/>
              <a:pPr/>
              <a:t>2/28/2022</a:t>
            </a:fld>
            <a:endParaRPr lang="en-US"/>
          </a:p>
        </p:txBody>
      </p:sp>
      <p:sp>
        <p:nvSpPr>
          <p:cNvPr id="10" name="Slide Number Placeholder 9"/>
          <p:cNvSpPr>
            <a:spLocks noGrp="1"/>
          </p:cNvSpPr>
          <p:nvPr>
            <p:ph type="sldNum" sz="quarter" idx="16"/>
          </p:nvPr>
        </p:nvSpPr>
        <p:spPr/>
        <p:txBody>
          <a:bodyPr rtlCol="0"/>
          <a:lstStyle/>
          <a:p>
            <a:fld id="{5E313EE9-96EA-41D2-B4AA-436C9FD3307D}"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E692E1ED-A87D-44AB-95F7-1DB4FE979DA8}" type="datetime1">
              <a:rPr lang="en-US" smtClean="0"/>
              <a:pPr/>
              <a:t>2/28/2022</a:t>
            </a:fld>
            <a:endParaRPr lang="en-US"/>
          </a:p>
        </p:txBody>
      </p:sp>
      <p:sp>
        <p:nvSpPr>
          <p:cNvPr id="12" name="Slide Number Placeholder 11"/>
          <p:cNvSpPr>
            <a:spLocks noGrp="1"/>
          </p:cNvSpPr>
          <p:nvPr>
            <p:ph type="sldNum" sz="quarter" idx="16"/>
          </p:nvPr>
        </p:nvSpPr>
        <p:spPr/>
        <p:txBody>
          <a:bodyPr rtlCol="0"/>
          <a:lstStyle/>
          <a:p>
            <a:fld id="{5E313EE9-96EA-41D2-B4AA-436C9FD3307D}"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485E4C08-A1FA-4CB0-8490-BEC5EA01C8A9}" type="datetime1">
              <a:rPr lang="en-US" smtClean="0"/>
              <a:pPr/>
              <a:t>2/28/2022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5E313EE9-96EA-41D2-B4AA-436C9FD3307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CC0B5F-D4A8-4602-ADA2-D8C6FEA635FF}" type="datetime1">
              <a:rPr lang="en-US" smtClean="0"/>
              <a:pPr/>
              <a:t>2/28/2022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5E313EE9-96EA-41D2-B4AA-436C9FD3307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9F7C17AD-3CFD-40F0-9B25-298C163CBE56}" type="datetime1">
              <a:rPr lang="en-US" smtClean="0"/>
              <a:pPr/>
              <a:t>2/28/2022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5E313EE9-96EA-41D2-B4AA-436C9FD3307D}"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66C0EAD6-1C38-4566-AD4C-F00C50725F14}" type="datetime1">
              <a:rPr lang="en-US" smtClean="0"/>
              <a:pPr/>
              <a:t>2/28/2022</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5E313EE9-96EA-41D2-B4AA-436C9FD3307D}"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A29125E1-5D80-4770-8FB9-5EB5B475D5B7}" type="datetime1">
              <a:rPr lang="en-US" smtClean="0"/>
              <a:pPr/>
              <a:t>2/28/2022</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5E313EE9-96EA-41D2-B4AA-436C9FD3307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38400" y="2819400"/>
            <a:ext cx="8229600" cy="3124200"/>
          </a:xfrm>
        </p:spPr>
        <p:txBody>
          <a:bodyPr>
            <a:normAutofit fontScale="90000"/>
          </a:bodyPr>
          <a:lstStyle/>
          <a:p>
            <a:r>
              <a:rPr lang="en-US" sz="3600" dirty="0"/>
              <a:t>Houston-Galveston </a:t>
            </a:r>
            <a:br>
              <a:rPr lang="en-US" sz="3600" dirty="0"/>
            </a:br>
            <a:r>
              <a:rPr lang="en-US" sz="3600" u="sng" dirty="0"/>
              <a:t>Clean cities Coalition</a:t>
            </a:r>
            <a:br>
              <a:rPr lang="en-US" sz="3600" dirty="0"/>
            </a:br>
            <a:r>
              <a:rPr lang="en-US" sz="3600" dirty="0"/>
              <a:t>2021 Activity Summary </a:t>
            </a:r>
            <a:br>
              <a:rPr lang="en-US" sz="3600" dirty="0"/>
            </a:br>
            <a:br>
              <a:rPr lang="en-US" sz="3600" dirty="0"/>
            </a:br>
            <a:br>
              <a:rPr lang="en-US" sz="3600" dirty="0"/>
            </a:br>
            <a:endParaRPr lang="en-US" sz="3600" dirty="0"/>
          </a:p>
        </p:txBody>
      </p:sp>
      <p:sp>
        <p:nvSpPr>
          <p:cNvPr id="4" name="Rectangle 3"/>
          <p:cNvSpPr/>
          <p:nvPr/>
        </p:nvSpPr>
        <p:spPr>
          <a:xfrm>
            <a:off x="2438400" y="6183868"/>
            <a:ext cx="2438400" cy="400110"/>
          </a:xfrm>
          <a:prstGeom prst="rect">
            <a:avLst/>
          </a:prstGeom>
        </p:spPr>
        <p:txBody>
          <a:bodyPr wrap="square">
            <a:spAutoFit/>
          </a:bodyPr>
          <a:lstStyle/>
          <a:p>
            <a:r>
              <a:rPr lang="en-US" sz="2000" dirty="0"/>
              <a:t>March 1</a:t>
            </a:r>
            <a:r>
              <a:rPr lang="en-US" sz="2000" baseline="30000" dirty="0"/>
              <a:t>st</a:t>
            </a:r>
            <a:r>
              <a:rPr lang="en-US" sz="2000" dirty="0"/>
              <a:t> 2022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Coalition</a:t>
            </a:r>
          </a:p>
        </p:txBody>
      </p:sp>
      <p:sp>
        <p:nvSpPr>
          <p:cNvPr id="3" name="Slide Number Placeholder 2"/>
          <p:cNvSpPr>
            <a:spLocks noGrp="1"/>
          </p:cNvSpPr>
          <p:nvPr>
            <p:ph type="sldNum" sz="quarter" idx="12"/>
          </p:nvPr>
        </p:nvSpPr>
        <p:spPr/>
        <p:txBody>
          <a:bodyPr>
            <a:normAutofit fontScale="85000" lnSpcReduction="20000"/>
          </a:bodyPr>
          <a:lstStyle/>
          <a:p>
            <a:fld id="{5E313EE9-96EA-41D2-B4AA-436C9FD3307D}" type="slidenum">
              <a:rPr lang="en-US" smtClean="0"/>
              <a:pPr/>
              <a:t>2</a:t>
            </a:fld>
            <a:endParaRPr lang="en-US"/>
          </a:p>
        </p:txBody>
      </p:sp>
      <p:sp>
        <p:nvSpPr>
          <p:cNvPr id="5" name="Freeform 4"/>
          <p:cNvSpPr/>
          <p:nvPr/>
        </p:nvSpPr>
        <p:spPr>
          <a:xfrm>
            <a:off x="2743200" y="1600200"/>
            <a:ext cx="5867400" cy="1524000"/>
          </a:xfrm>
          <a:custGeom>
            <a:avLst/>
            <a:gdLst>
              <a:gd name="connsiteX0" fmla="*/ 174629 w 1047750"/>
              <a:gd name="connsiteY0" fmla="*/ 0 h 3901440"/>
              <a:gd name="connsiteX1" fmla="*/ 873121 w 1047750"/>
              <a:gd name="connsiteY1" fmla="*/ 0 h 3901440"/>
              <a:gd name="connsiteX2" fmla="*/ 996602 w 1047750"/>
              <a:gd name="connsiteY2" fmla="*/ 51148 h 3901440"/>
              <a:gd name="connsiteX3" fmla="*/ 1047749 w 1047750"/>
              <a:gd name="connsiteY3" fmla="*/ 174629 h 3901440"/>
              <a:gd name="connsiteX4" fmla="*/ 1047750 w 1047750"/>
              <a:gd name="connsiteY4" fmla="*/ 3901440 h 3901440"/>
              <a:gd name="connsiteX5" fmla="*/ 1047750 w 1047750"/>
              <a:gd name="connsiteY5" fmla="*/ 3901440 h 3901440"/>
              <a:gd name="connsiteX6" fmla="*/ 1047750 w 1047750"/>
              <a:gd name="connsiteY6" fmla="*/ 3901440 h 3901440"/>
              <a:gd name="connsiteX7" fmla="*/ 0 w 1047750"/>
              <a:gd name="connsiteY7" fmla="*/ 3901440 h 3901440"/>
              <a:gd name="connsiteX8" fmla="*/ 0 w 1047750"/>
              <a:gd name="connsiteY8" fmla="*/ 3901440 h 3901440"/>
              <a:gd name="connsiteX9" fmla="*/ 0 w 1047750"/>
              <a:gd name="connsiteY9" fmla="*/ 3901440 h 3901440"/>
              <a:gd name="connsiteX10" fmla="*/ 0 w 1047750"/>
              <a:gd name="connsiteY10" fmla="*/ 174629 h 3901440"/>
              <a:gd name="connsiteX11" fmla="*/ 51148 w 1047750"/>
              <a:gd name="connsiteY11" fmla="*/ 51148 h 3901440"/>
              <a:gd name="connsiteX12" fmla="*/ 174629 w 1047750"/>
              <a:gd name="connsiteY12" fmla="*/ 1 h 3901440"/>
              <a:gd name="connsiteX13" fmla="*/ 174629 w 1047750"/>
              <a:gd name="connsiteY13" fmla="*/ 0 h 390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47750" h="3901440">
                <a:moveTo>
                  <a:pt x="1047750" y="650256"/>
                </a:moveTo>
                <a:lnTo>
                  <a:pt x="1047750" y="3251184"/>
                </a:lnTo>
                <a:cubicBezTo>
                  <a:pt x="1047750" y="3423644"/>
                  <a:pt x="1042809" y="3589037"/>
                  <a:pt x="1034014" y="3710982"/>
                </a:cubicBezTo>
                <a:cubicBezTo>
                  <a:pt x="1025219" y="3832927"/>
                  <a:pt x="1013290" y="3901438"/>
                  <a:pt x="1000853" y="3901434"/>
                </a:cubicBezTo>
                <a:cubicBezTo>
                  <a:pt x="667235" y="3901434"/>
                  <a:pt x="333617" y="3901438"/>
                  <a:pt x="0" y="3901438"/>
                </a:cubicBezTo>
                <a:lnTo>
                  <a:pt x="0" y="3901438"/>
                </a:lnTo>
                <a:lnTo>
                  <a:pt x="0" y="3901438"/>
                </a:lnTo>
                <a:lnTo>
                  <a:pt x="0" y="2"/>
                </a:lnTo>
                <a:lnTo>
                  <a:pt x="0" y="2"/>
                </a:lnTo>
                <a:lnTo>
                  <a:pt x="0" y="2"/>
                </a:lnTo>
                <a:lnTo>
                  <a:pt x="1000853" y="2"/>
                </a:lnTo>
                <a:cubicBezTo>
                  <a:pt x="1013291" y="2"/>
                  <a:pt x="1025219" y="68509"/>
                  <a:pt x="1034014" y="190458"/>
                </a:cubicBezTo>
                <a:cubicBezTo>
                  <a:pt x="1042809" y="312403"/>
                  <a:pt x="1047750" y="477800"/>
                  <a:pt x="1047750" y="650256"/>
                </a:cubicBezTo>
                <a:lnTo>
                  <a:pt x="1047750" y="650256"/>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2391" tIns="87343" rIns="123536" bIns="87343" numCol="1" spcCol="1270" anchor="ctr" anchorCtr="0">
            <a:noAutofit/>
          </a:bodyPr>
          <a:lstStyle/>
          <a:p>
            <a:pPr marL="171450" lvl="1" indent="-171450" defTabSz="844550">
              <a:lnSpc>
                <a:spcPct val="90000"/>
              </a:lnSpc>
              <a:spcBef>
                <a:spcPct val="0"/>
              </a:spcBef>
              <a:spcAft>
                <a:spcPct val="15000"/>
              </a:spcAft>
              <a:buFontTx/>
              <a:buChar char="••"/>
            </a:pPr>
            <a:r>
              <a:rPr lang="en-US" dirty="0"/>
              <a:t>Andrew DeCandis, Co-Coordinator &amp; Planner</a:t>
            </a:r>
          </a:p>
          <a:p>
            <a:pPr marL="171450" lvl="1" indent="-171450" defTabSz="844550">
              <a:lnSpc>
                <a:spcPct val="90000"/>
              </a:lnSpc>
              <a:spcBef>
                <a:spcPct val="0"/>
              </a:spcBef>
              <a:spcAft>
                <a:spcPct val="15000"/>
              </a:spcAft>
              <a:buFontTx/>
              <a:buChar char="••"/>
            </a:pPr>
            <a:r>
              <a:rPr lang="en-US" dirty="0"/>
              <a:t>Ben Finley, Co-Coordinator &amp; Program Coordinator</a:t>
            </a:r>
          </a:p>
          <a:p>
            <a:pPr marL="171450" lvl="1" indent="-171450" defTabSz="844550">
              <a:lnSpc>
                <a:spcPct val="90000"/>
              </a:lnSpc>
              <a:spcBef>
                <a:spcPct val="0"/>
              </a:spcBef>
              <a:spcAft>
                <a:spcPct val="15000"/>
              </a:spcAft>
              <a:buFontTx/>
              <a:buChar char="••"/>
            </a:pPr>
            <a:r>
              <a:rPr lang="en-US" dirty="0"/>
              <a:t>Gilbert Washington, Coalition Staff &amp; Program Coordinator</a:t>
            </a:r>
          </a:p>
        </p:txBody>
      </p:sp>
      <p:sp>
        <p:nvSpPr>
          <p:cNvPr id="6" name="Freeform 5"/>
          <p:cNvSpPr/>
          <p:nvPr/>
        </p:nvSpPr>
        <p:spPr>
          <a:xfrm>
            <a:off x="304800" y="1934964"/>
            <a:ext cx="2057400" cy="854471"/>
          </a:xfrm>
          <a:custGeom>
            <a:avLst/>
            <a:gdLst>
              <a:gd name="connsiteX0" fmla="*/ 0 w 2194560"/>
              <a:gd name="connsiteY0" fmla="*/ 218286 h 1309687"/>
              <a:gd name="connsiteX1" fmla="*/ 63935 w 2194560"/>
              <a:gd name="connsiteY1" fmla="*/ 63935 h 1309687"/>
              <a:gd name="connsiteX2" fmla="*/ 218287 w 2194560"/>
              <a:gd name="connsiteY2" fmla="*/ 1 h 1309687"/>
              <a:gd name="connsiteX3" fmla="*/ 1976274 w 2194560"/>
              <a:gd name="connsiteY3" fmla="*/ 0 h 1309687"/>
              <a:gd name="connsiteX4" fmla="*/ 2130625 w 2194560"/>
              <a:gd name="connsiteY4" fmla="*/ 63935 h 1309687"/>
              <a:gd name="connsiteX5" fmla="*/ 2194559 w 2194560"/>
              <a:gd name="connsiteY5" fmla="*/ 218287 h 1309687"/>
              <a:gd name="connsiteX6" fmla="*/ 2194560 w 2194560"/>
              <a:gd name="connsiteY6" fmla="*/ 1091401 h 1309687"/>
              <a:gd name="connsiteX7" fmla="*/ 2130625 w 2194560"/>
              <a:gd name="connsiteY7" fmla="*/ 1245753 h 1309687"/>
              <a:gd name="connsiteX8" fmla="*/ 1976273 w 2194560"/>
              <a:gd name="connsiteY8" fmla="*/ 1309687 h 1309687"/>
              <a:gd name="connsiteX9" fmla="*/ 218286 w 2194560"/>
              <a:gd name="connsiteY9" fmla="*/ 1309687 h 1309687"/>
              <a:gd name="connsiteX10" fmla="*/ 63934 w 2194560"/>
              <a:gd name="connsiteY10" fmla="*/ 1245752 h 1309687"/>
              <a:gd name="connsiteX11" fmla="*/ 0 w 2194560"/>
              <a:gd name="connsiteY11" fmla="*/ 1091400 h 1309687"/>
              <a:gd name="connsiteX12" fmla="*/ 0 w 2194560"/>
              <a:gd name="connsiteY12" fmla="*/ 218286 h 1309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94560" h="1309687">
                <a:moveTo>
                  <a:pt x="0" y="218286"/>
                </a:moveTo>
                <a:cubicBezTo>
                  <a:pt x="0" y="160393"/>
                  <a:pt x="22998" y="104871"/>
                  <a:pt x="63935" y="63935"/>
                </a:cubicBezTo>
                <a:cubicBezTo>
                  <a:pt x="104872" y="22998"/>
                  <a:pt x="160394" y="1"/>
                  <a:pt x="218287" y="1"/>
                </a:cubicBezTo>
                <a:lnTo>
                  <a:pt x="1976274" y="0"/>
                </a:lnTo>
                <a:cubicBezTo>
                  <a:pt x="2034167" y="0"/>
                  <a:pt x="2089689" y="22998"/>
                  <a:pt x="2130625" y="63935"/>
                </a:cubicBezTo>
                <a:cubicBezTo>
                  <a:pt x="2171562" y="104872"/>
                  <a:pt x="2194559" y="160394"/>
                  <a:pt x="2194559" y="218287"/>
                </a:cubicBezTo>
                <a:cubicBezTo>
                  <a:pt x="2194559" y="509325"/>
                  <a:pt x="2194560" y="800363"/>
                  <a:pt x="2194560" y="1091401"/>
                </a:cubicBezTo>
                <a:cubicBezTo>
                  <a:pt x="2194560" y="1149294"/>
                  <a:pt x="2171562" y="1204816"/>
                  <a:pt x="2130625" y="1245753"/>
                </a:cubicBezTo>
                <a:cubicBezTo>
                  <a:pt x="2089688" y="1286690"/>
                  <a:pt x="2034166" y="1309687"/>
                  <a:pt x="1976273" y="1309687"/>
                </a:cubicBezTo>
                <a:lnTo>
                  <a:pt x="218286" y="1309687"/>
                </a:lnTo>
                <a:cubicBezTo>
                  <a:pt x="160393" y="1309687"/>
                  <a:pt x="104871" y="1286689"/>
                  <a:pt x="63934" y="1245752"/>
                </a:cubicBezTo>
                <a:cubicBezTo>
                  <a:pt x="22997" y="1204815"/>
                  <a:pt x="0" y="1149293"/>
                  <a:pt x="0" y="1091400"/>
                </a:cubicBezTo>
                <a:lnTo>
                  <a:pt x="0" y="218286"/>
                </a:lnTo>
                <a:close/>
              </a:path>
            </a:pathLst>
          </a:custGeom>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136324" tIns="100129" rIns="136324" bIns="100129" numCol="1" spcCol="1270" anchor="ctr" anchorCtr="0">
            <a:noAutofit/>
          </a:bodyPr>
          <a:lstStyle/>
          <a:p>
            <a:pPr lvl="0" algn="ctr" defTabSz="844550">
              <a:lnSpc>
                <a:spcPct val="90000"/>
              </a:lnSpc>
              <a:spcBef>
                <a:spcPct val="0"/>
              </a:spcBef>
              <a:spcAft>
                <a:spcPct val="35000"/>
              </a:spcAft>
            </a:pPr>
            <a:r>
              <a:rPr lang="en-US" sz="1900" b="1" kern="1200" dirty="0">
                <a:latin typeface="+mj-lt"/>
              </a:rPr>
              <a:t>Houston-Galveston Clean Cities Coalition</a:t>
            </a:r>
          </a:p>
        </p:txBody>
      </p:sp>
      <p:sp>
        <p:nvSpPr>
          <p:cNvPr id="7" name="Freeform 6"/>
          <p:cNvSpPr/>
          <p:nvPr/>
        </p:nvSpPr>
        <p:spPr>
          <a:xfrm>
            <a:off x="2743200" y="3429000"/>
            <a:ext cx="5867400" cy="1219200"/>
          </a:xfrm>
          <a:custGeom>
            <a:avLst/>
            <a:gdLst>
              <a:gd name="connsiteX0" fmla="*/ 174629 w 1047750"/>
              <a:gd name="connsiteY0" fmla="*/ 0 h 3901440"/>
              <a:gd name="connsiteX1" fmla="*/ 873121 w 1047750"/>
              <a:gd name="connsiteY1" fmla="*/ 0 h 3901440"/>
              <a:gd name="connsiteX2" fmla="*/ 996602 w 1047750"/>
              <a:gd name="connsiteY2" fmla="*/ 51148 h 3901440"/>
              <a:gd name="connsiteX3" fmla="*/ 1047749 w 1047750"/>
              <a:gd name="connsiteY3" fmla="*/ 174629 h 3901440"/>
              <a:gd name="connsiteX4" fmla="*/ 1047750 w 1047750"/>
              <a:gd name="connsiteY4" fmla="*/ 3901440 h 3901440"/>
              <a:gd name="connsiteX5" fmla="*/ 1047750 w 1047750"/>
              <a:gd name="connsiteY5" fmla="*/ 3901440 h 3901440"/>
              <a:gd name="connsiteX6" fmla="*/ 1047750 w 1047750"/>
              <a:gd name="connsiteY6" fmla="*/ 3901440 h 3901440"/>
              <a:gd name="connsiteX7" fmla="*/ 0 w 1047750"/>
              <a:gd name="connsiteY7" fmla="*/ 3901440 h 3901440"/>
              <a:gd name="connsiteX8" fmla="*/ 0 w 1047750"/>
              <a:gd name="connsiteY8" fmla="*/ 3901440 h 3901440"/>
              <a:gd name="connsiteX9" fmla="*/ 0 w 1047750"/>
              <a:gd name="connsiteY9" fmla="*/ 3901440 h 3901440"/>
              <a:gd name="connsiteX10" fmla="*/ 0 w 1047750"/>
              <a:gd name="connsiteY10" fmla="*/ 174629 h 3901440"/>
              <a:gd name="connsiteX11" fmla="*/ 51148 w 1047750"/>
              <a:gd name="connsiteY11" fmla="*/ 51148 h 3901440"/>
              <a:gd name="connsiteX12" fmla="*/ 174629 w 1047750"/>
              <a:gd name="connsiteY12" fmla="*/ 1 h 3901440"/>
              <a:gd name="connsiteX13" fmla="*/ 174629 w 1047750"/>
              <a:gd name="connsiteY13" fmla="*/ 0 h 390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47750" h="3901440">
                <a:moveTo>
                  <a:pt x="1047750" y="650256"/>
                </a:moveTo>
                <a:lnTo>
                  <a:pt x="1047750" y="3251184"/>
                </a:lnTo>
                <a:cubicBezTo>
                  <a:pt x="1047750" y="3423644"/>
                  <a:pt x="1042809" y="3589037"/>
                  <a:pt x="1034014" y="3710982"/>
                </a:cubicBezTo>
                <a:cubicBezTo>
                  <a:pt x="1025219" y="3832927"/>
                  <a:pt x="1013290" y="3901438"/>
                  <a:pt x="1000853" y="3901434"/>
                </a:cubicBezTo>
                <a:cubicBezTo>
                  <a:pt x="667235" y="3901434"/>
                  <a:pt x="333617" y="3901438"/>
                  <a:pt x="0" y="3901438"/>
                </a:cubicBezTo>
                <a:lnTo>
                  <a:pt x="0" y="3901438"/>
                </a:lnTo>
                <a:lnTo>
                  <a:pt x="0" y="3901438"/>
                </a:lnTo>
                <a:lnTo>
                  <a:pt x="0" y="2"/>
                </a:lnTo>
                <a:lnTo>
                  <a:pt x="0" y="2"/>
                </a:lnTo>
                <a:lnTo>
                  <a:pt x="0" y="2"/>
                </a:lnTo>
                <a:lnTo>
                  <a:pt x="1000853" y="2"/>
                </a:lnTo>
                <a:cubicBezTo>
                  <a:pt x="1013291" y="2"/>
                  <a:pt x="1025219" y="68509"/>
                  <a:pt x="1034014" y="190458"/>
                </a:cubicBezTo>
                <a:cubicBezTo>
                  <a:pt x="1042809" y="312403"/>
                  <a:pt x="1047750" y="477800"/>
                  <a:pt x="1047750" y="650256"/>
                </a:cubicBezTo>
                <a:lnTo>
                  <a:pt x="1047750" y="650256"/>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2391" tIns="87342" rIns="123536" bIns="87343" numCol="2" spcCol="1270" anchor="ctr" anchorCtr="0">
            <a:noAutofit/>
          </a:bodyPr>
          <a:lstStyle/>
          <a:p>
            <a:pPr lvl="0" fontAlgn="base">
              <a:spcBef>
                <a:spcPct val="0"/>
              </a:spcBef>
              <a:spcAft>
                <a:spcPct val="0"/>
              </a:spcAft>
              <a:buFont typeface="Arial" pitchFamily="34" charset="0"/>
              <a:buChar char="•"/>
            </a:pPr>
            <a:endParaRPr lang="en-US" sz="1550" b="1" dirty="0">
              <a:latin typeface="+mj-lt"/>
            </a:endParaRPr>
          </a:p>
          <a:p>
            <a:pPr lvl="0" fontAlgn="base">
              <a:spcBef>
                <a:spcPct val="0"/>
              </a:spcBef>
              <a:spcAft>
                <a:spcPct val="0"/>
              </a:spcAft>
              <a:buFont typeface="Arial" pitchFamily="34" charset="0"/>
              <a:buChar char="•"/>
            </a:pPr>
            <a:r>
              <a:rPr lang="en-US" sz="1550" b="1" dirty="0">
                <a:latin typeface="+mj-lt"/>
              </a:rPr>
              <a:t>Chair</a:t>
            </a:r>
            <a:r>
              <a:rPr lang="en-US" sz="1550" dirty="0">
                <a:latin typeface="+mj-lt"/>
              </a:rPr>
              <a:t> – Chris George</a:t>
            </a:r>
          </a:p>
          <a:p>
            <a:pPr lvl="0" fontAlgn="base">
              <a:spcBef>
                <a:spcPct val="0"/>
              </a:spcBef>
              <a:spcAft>
                <a:spcPct val="0"/>
              </a:spcAft>
              <a:buFont typeface="Arial" pitchFamily="34" charset="0"/>
              <a:buChar char="•"/>
            </a:pPr>
            <a:r>
              <a:rPr lang="en-US" sz="1550" b="1" dirty="0">
                <a:latin typeface="+mj-lt"/>
              </a:rPr>
              <a:t>Vice Chair </a:t>
            </a:r>
            <a:r>
              <a:rPr lang="en-US" sz="1550" dirty="0">
                <a:latin typeface="+mj-lt"/>
              </a:rPr>
              <a:t>– Vincent Sanders</a:t>
            </a:r>
          </a:p>
          <a:p>
            <a:pPr lvl="0" eaLnBrk="0" fontAlgn="base" hangingPunct="0">
              <a:spcBef>
                <a:spcPct val="0"/>
              </a:spcBef>
              <a:spcAft>
                <a:spcPct val="0"/>
              </a:spcAft>
            </a:pPr>
            <a:endParaRPr lang="en-US" sz="1550" dirty="0">
              <a:latin typeface="+mj-lt"/>
            </a:endParaRPr>
          </a:p>
          <a:p>
            <a:pPr lvl="0" eaLnBrk="0" fontAlgn="base" hangingPunct="0">
              <a:spcBef>
                <a:spcPct val="0"/>
              </a:spcBef>
              <a:spcAft>
                <a:spcPct val="0"/>
              </a:spcAft>
            </a:pPr>
            <a:endParaRPr lang="en-US" sz="1550" dirty="0">
              <a:latin typeface="+mj-lt"/>
            </a:endParaRPr>
          </a:p>
          <a:p>
            <a:pPr lvl="0" eaLnBrk="0" fontAlgn="base" hangingPunct="0">
              <a:spcBef>
                <a:spcPct val="0"/>
              </a:spcBef>
              <a:spcAft>
                <a:spcPct val="0"/>
              </a:spcAft>
            </a:pPr>
            <a:endParaRPr lang="en-US" sz="1550" dirty="0">
              <a:latin typeface="+mj-lt"/>
            </a:endParaRPr>
          </a:p>
          <a:p>
            <a:pPr lvl="0" eaLnBrk="0" fontAlgn="base" hangingPunct="0">
              <a:spcBef>
                <a:spcPct val="0"/>
              </a:spcBef>
              <a:spcAft>
                <a:spcPct val="0"/>
              </a:spcAft>
              <a:buFont typeface="Arial" pitchFamily="34" charset="0"/>
              <a:buChar char="•"/>
            </a:pPr>
            <a:endParaRPr lang="en-US" sz="1400" dirty="0">
              <a:latin typeface="+mj-lt"/>
            </a:endParaRPr>
          </a:p>
          <a:p>
            <a:pPr lvl="0" eaLnBrk="0" fontAlgn="base" hangingPunct="0">
              <a:spcBef>
                <a:spcPct val="0"/>
              </a:spcBef>
              <a:spcAft>
                <a:spcPct val="0"/>
              </a:spcAft>
              <a:buFont typeface="Arial" pitchFamily="34" charset="0"/>
              <a:buChar char="•"/>
            </a:pPr>
            <a:endParaRPr lang="en-US" sz="1400" dirty="0">
              <a:latin typeface="+mj-lt"/>
            </a:endParaRPr>
          </a:p>
        </p:txBody>
      </p:sp>
      <p:sp>
        <p:nvSpPr>
          <p:cNvPr id="8" name="Freeform 7"/>
          <p:cNvSpPr/>
          <p:nvPr/>
        </p:nvSpPr>
        <p:spPr>
          <a:xfrm>
            <a:off x="230414" y="3611364"/>
            <a:ext cx="2057400" cy="854471"/>
          </a:xfrm>
          <a:custGeom>
            <a:avLst/>
            <a:gdLst>
              <a:gd name="connsiteX0" fmla="*/ 0 w 2194560"/>
              <a:gd name="connsiteY0" fmla="*/ 218286 h 1309687"/>
              <a:gd name="connsiteX1" fmla="*/ 63935 w 2194560"/>
              <a:gd name="connsiteY1" fmla="*/ 63935 h 1309687"/>
              <a:gd name="connsiteX2" fmla="*/ 218287 w 2194560"/>
              <a:gd name="connsiteY2" fmla="*/ 1 h 1309687"/>
              <a:gd name="connsiteX3" fmla="*/ 1976274 w 2194560"/>
              <a:gd name="connsiteY3" fmla="*/ 0 h 1309687"/>
              <a:gd name="connsiteX4" fmla="*/ 2130625 w 2194560"/>
              <a:gd name="connsiteY4" fmla="*/ 63935 h 1309687"/>
              <a:gd name="connsiteX5" fmla="*/ 2194559 w 2194560"/>
              <a:gd name="connsiteY5" fmla="*/ 218287 h 1309687"/>
              <a:gd name="connsiteX6" fmla="*/ 2194560 w 2194560"/>
              <a:gd name="connsiteY6" fmla="*/ 1091401 h 1309687"/>
              <a:gd name="connsiteX7" fmla="*/ 2130625 w 2194560"/>
              <a:gd name="connsiteY7" fmla="*/ 1245753 h 1309687"/>
              <a:gd name="connsiteX8" fmla="*/ 1976273 w 2194560"/>
              <a:gd name="connsiteY8" fmla="*/ 1309687 h 1309687"/>
              <a:gd name="connsiteX9" fmla="*/ 218286 w 2194560"/>
              <a:gd name="connsiteY9" fmla="*/ 1309687 h 1309687"/>
              <a:gd name="connsiteX10" fmla="*/ 63934 w 2194560"/>
              <a:gd name="connsiteY10" fmla="*/ 1245752 h 1309687"/>
              <a:gd name="connsiteX11" fmla="*/ 0 w 2194560"/>
              <a:gd name="connsiteY11" fmla="*/ 1091400 h 1309687"/>
              <a:gd name="connsiteX12" fmla="*/ 0 w 2194560"/>
              <a:gd name="connsiteY12" fmla="*/ 218286 h 1309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94560" h="1309687">
                <a:moveTo>
                  <a:pt x="0" y="218286"/>
                </a:moveTo>
                <a:cubicBezTo>
                  <a:pt x="0" y="160393"/>
                  <a:pt x="22998" y="104871"/>
                  <a:pt x="63935" y="63935"/>
                </a:cubicBezTo>
                <a:cubicBezTo>
                  <a:pt x="104872" y="22998"/>
                  <a:pt x="160394" y="1"/>
                  <a:pt x="218287" y="1"/>
                </a:cubicBezTo>
                <a:lnTo>
                  <a:pt x="1976274" y="0"/>
                </a:lnTo>
                <a:cubicBezTo>
                  <a:pt x="2034167" y="0"/>
                  <a:pt x="2089689" y="22998"/>
                  <a:pt x="2130625" y="63935"/>
                </a:cubicBezTo>
                <a:cubicBezTo>
                  <a:pt x="2171562" y="104872"/>
                  <a:pt x="2194559" y="160394"/>
                  <a:pt x="2194559" y="218287"/>
                </a:cubicBezTo>
                <a:cubicBezTo>
                  <a:pt x="2194559" y="509325"/>
                  <a:pt x="2194560" y="800363"/>
                  <a:pt x="2194560" y="1091401"/>
                </a:cubicBezTo>
                <a:cubicBezTo>
                  <a:pt x="2194560" y="1149294"/>
                  <a:pt x="2171562" y="1204816"/>
                  <a:pt x="2130625" y="1245753"/>
                </a:cubicBezTo>
                <a:cubicBezTo>
                  <a:pt x="2089688" y="1286690"/>
                  <a:pt x="2034166" y="1309687"/>
                  <a:pt x="1976273" y="1309687"/>
                </a:cubicBezTo>
                <a:lnTo>
                  <a:pt x="218286" y="1309687"/>
                </a:lnTo>
                <a:cubicBezTo>
                  <a:pt x="160393" y="1309687"/>
                  <a:pt x="104871" y="1286689"/>
                  <a:pt x="63934" y="1245752"/>
                </a:cubicBezTo>
                <a:cubicBezTo>
                  <a:pt x="22997" y="1204815"/>
                  <a:pt x="0" y="1149293"/>
                  <a:pt x="0" y="1091400"/>
                </a:cubicBezTo>
                <a:lnTo>
                  <a:pt x="0" y="218286"/>
                </a:lnTo>
                <a:close/>
              </a:path>
            </a:pathLst>
          </a:custGeom>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136324" tIns="100129" rIns="136324" bIns="100129" numCol="1" spcCol="1270" anchor="ctr" anchorCtr="0">
            <a:noAutofit/>
          </a:bodyPr>
          <a:lstStyle/>
          <a:p>
            <a:pPr lvl="0" algn="ctr" defTabSz="844550">
              <a:lnSpc>
                <a:spcPct val="90000"/>
              </a:lnSpc>
              <a:spcBef>
                <a:spcPct val="0"/>
              </a:spcBef>
              <a:spcAft>
                <a:spcPct val="35000"/>
              </a:spcAft>
            </a:pPr>
            <a:r>
              <a:rPr lang="en-US" sz="1900" b="1" kern="1200" dirty="0">
                <a:latin typeface="+mj-lt"/>
              </a:rPr>
              <a:t> 2021</a:t>
            </a:r>
          </a:p>
          <a:p>
            <a:pPr lvl="0" algn="ctr" defTabSz="844550">
              <a:lnSpc>
                <a:spcPct val="90000"/>
              </a:lnSpc>
              <a:spcBef>
                <a:spcPct val="0"/>
              </a:spcBef>
              <a:spcAft>
                <a:spcPct val="35000"/>
              </a:spcAft>
            </a:pPr>
            <a:r>
              <a:rPr lang="en-US" sz="1900" b="1" kern="1200" dirty="0">
                <a:latin typeface="+mj-lt"/>
              </a:rPr>
              <a:t>Officers</a:t>
            </a:r>
          </a:p>
        </p:txBody>
      </p:sp>
      <p:sp>
        <p:nvSpPr>
          <p:cNvPr id="9" name="Freeform 8"/>
          <p:cNvSpPr/>
          <p:nvPr/>
        </p:nvSpPr>
        <p:spPr>
          <a:xfrm>
            <a:off x="2743200" y="4986573"/>
            <a:ext cx="5867400" cy="1219200"/>
          </a:xfrm>
          <a:custGeom>
            <a:avLst/>
            <a:gdLst>
              <a:gd name="connsiteX0" fmla="*/ 174629 w 1047750"/>
              <a:gd name="connsiteY0" fmla="*/ 0 h 3901440"/>
              <a:gd name="connsiteX1" fmla="*/ 873121 w 1047750"/>
              <a:gd name="connsiteY1" fmla="*/ 0 h 3901440"/>
              <a:gd name="connsiteX2" fmla="*/ 996602 w 1047750"/>
              <a:gd name="connsiteY2" fmla="*/ 51148 h 3901440"/>
              <a:gd name="connsiteX3" fmla="*/ 1047749 w 1047750"/>
              <a:gd name="connsiteY3" fmla="*/ 174629 h 3901440"/>
              <a:gd name="connsiteX4" fmla="*/ 1047750 w 1047750"/>
              <a:gd name="connsiteY4" fmla="*/ 3901440 h 3901440"/>
              <a:gd name="connsiteX5" fmla="*/ 1047750 w 1047750"/>
              <a:gd name="connsiteY5" fmla="*/ 3901440 h 3901440"/>
              <a:gd name="connsiteX6" fmla="*/ 1047750 w 1047750"/>
              <a:gd name="connsiteY6" fmla="*/ 3901440 h 3901440"/>
              <a:gd name="connsiteX7" fmla="*/ 0 w 1047750"/>
              <a:gd name="connsiteY7" fmla="*/ 3901440 h 3901440"/>
              <a:gd name="connsiteX8" fmla="*/ 0 w 1047750"/>
              <a:gd name="connsiteY8" fmla="*/ 3901440 h 3901440"/>
              <a:gd name="connsiteX9" fmla="*/ 0 w 1047750"/>
              <a:gd name="connsiteY9" fmla="*/ 3901440 h 3901440"/>
              <a:gd name="connsiteX10" fmla="*/ 0 w 1047750"/>
              <a:gd name="connsiteY10" fmla="*/ 174629 h 3901440"/>
              <a:gd name="connsiteX11" fmla="*/ 51148 w 1047750"/>
              <a:gd name="connsiteY11" fmla="*/ 51148 h 3901440"/>
              <a:gd name="connsiteX12" fmla="*/ 174629 w 1047750"/>
              <a:gd name="connsiteY12" fmla="*/ 1 h 3901440"/>
              <a:gd name="connsiteX13" fmla="*/ 174629 w 1047750"/>
              <a:gd name="connsiteY13" fmla="*/ 0 h 390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47750" h="3901440">
                <a:moveTo>
                  <a:pt x="1047750" y="650256"/>
                </a:moveTo>
                <a:lnTo>
                  <a:pt x="1047750" y="3251184"/>
                </a:lnTo>
                <a:cubicBezTo>
                  <a:pt x="1047750" y="3423644"/>
                  <a:pt x="1042809" y="3589037"/>
                  <a:pt x="1034014" y="3710982"/>
                </a:cubicBezTo>
                <a:cubicBezTo>
                  <a:pt x="1025219" y="3832927"/>
                  <a:pt x="1013290" y="3901438"/>
                  <a:pt x="1000853" y="3901434"/>
                </a:cubicBezTo>
                <a:cubicBezTo>
                  <a:pt x="667235" y="3901434"/>
                  <a:pt x="333617" y="3901438"/>
                  <a:pt x="0" y="3901438"/>
                </a:cubicBezTo>
                <a:lnTo>
                  <a:pt x="0" y="3901438"/>
                </a:lnTo>
                <a:lnTo>
                  <a:pt x="0" y="3901438"/>
                </a:lnTo>
                <a:lnTo>
                  <a:pt x="0" y="2"/>
                </a:lnTo>
                <a:lnTo>
                  <a:pt x="0" y="2"/>
                </a:lnTo>
                <a:lnTo>
                  <a:pt x="0" y="2"/>
                </a:lnTo>
                <a:lnTo>
                  <a:pt x="1000853" y="2"/>
                </a:lnTo>
                <a:cubicBezTo>
                  <a:pt x="1013291" y="2"/>
                  <a:pt x="1025219" y="68509"/>
                  <a:pt x="1034014" y="190458"/>
                </a:cubicBezTo>
                <a:cubicBezTo>
                  <a:pt x="1042809" y="312403"/>
                  <a:pt x="1047750" y="477800"/>
                  <a:pt x="1047750" y="650256"/>
                </a:cubicBezTo>
                <a:lnTo>
                  <a:pt x="1047750" y="650256"/>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2391" tIns="87342" rIns="123536" bIns="87343" numCol="2" spcCol="1270" anchor="ctr" anchorCtr="0">
            <a:noAutofit/>
          </a:bodyPr>
          <a:lstStyle/>
          <a:p>
            <a:pPr marL="171450" lvl="1" indent="-171450" defTabSz="844550">
              <a:lnSpc>
                <a:spcPct val="90000"/>
              </a:lnSpc>
              <a:spcBef>
                <a:spcPct val="0"/>
              </a:spcBef>
              <a:spcAft>
                <a:spcPct val="15000"/>
              </a:spcAft>
              <a:buFont typeface="Arial" pitchFamily="34" charset="0"/>
              <a:buChar char="•"/>
            </a:pPr>
            <a:r>
              <a:rPr lang="en-US" sz="1900" i="1" kern="1200" dirty="0">
                <a:latin typeface="+mj-lt"/>
              </a:rPr>
              <a:t>Trae Camble</a:t>
            </a:r>
          </a:p>
          <a:p>
            <a:pPr marL="171450" lvl="1" indent="-171450" defTabSz="844550">
              <a:lnSpc>
                <a:spcPct val="90000"/>
              </a:lnSpc>
              <a:spcBef>
                <a:spcPct val="0"/>
              </a:spcBef>
              <a:spcAft>
                <a:spcPct val="15000"/>
              </a:spcAft>
              <a:buFont typeface="Arial" pitchFamily="34" charset="0"/>
              <a:buChar char="•"/>
            </a:pPr>
            <a:r>
              <a:rPr lang="en-US" sz="1900" i="1" dirty="0">
                <a:latin typeface="+mj-lt"/>
              </a:rPr>
              <a:t>Dennis </a:t>
            </a:r>
            <a:r>
              <a:rPr lang="en-US" sz="1900" i="1" dirty="0" err="1">
                <a:latin typeface="+mj-lt"/>
              </a:rPr>
              <a:t>Foose</a:t>
            </a:r>
            <a:endParaRPr lang="en-US" sz="1900" i="1" dirty="0">
              <a:latin typeface="+mj-lt"/>
            </a:endParaRPr>
          </a:p>
          <a:p>
            <a:pPr marL="171450" lvl="1" indent="-171450" algn="l" defTabSz="844550">
              <a:lnSpc>
                <a:spcPct val="90000"/>
              </a:lnSpc>
              <a:spcBef>
                <a:spcPct val="0"/>
              </a:spcBef>
              <a:spcAft>
                <a:spcPct val="15000"/>
              </a:spcAft>
              <a:buFont typeface="Arial" pitchFamily="34" charset="0"/>
              <a:buChar char="•"/>
            </a:pPr>
            <a:r>
              <a:rPr lang="en-US" sz="1900" i="1" dirty="0">
                <a:latin typeface="+mj-lt"/>
              </a:rPr>
              <a:t>Chris George</a:t>
            </a:r>
          </a:p>
          <a:p>
            <a:pPr marL="171450" lvl="1" indent="-171450" algn="l" defTabSz="844550">
              <a:lnSpc>
                <a:spcPct val="90000"/>
              </a:lnSpc>
              <a:spcBef>
                <a:spcPct val="0"/>
              </a:spcBef>
              <a:spcAft>
                <a:spcPct val="15000"/>
              </a:spcAft>
              <a:buFont typeface="Arial" pitchFamily="34" charset="0"/>
              <a:buChar char="•"/>
            </a:pPr>
            <a:r>
              <a:rPr lang="en-US" sz="1900" i="1" dirty="0">
                <a:latin typeface="+mj-lt"/>
              </a:rPr>
              <a:t>Kristian Harper</a:t>
            </a:r>
          </a:p>
          <a:p>
            <a:pPr marL="171450" lvl="1" indent="-171450" algn="l" defTabSz="844550">
              <a:lnSpc>
                <a:spcPct val="90000"/>
              </a:lnSpc>
              <a:spcBef>
                <a:spcPct val="0"/>
              </a:spcBef>
              <a:spcAft>
                <a:spcPct val="15000"/>
              </a:spcAft>
              <a:buFont typeface="Arial" pitchFamily="34" charset="0"/>
              <a:buChar char="•"/>
            </a:pPr>
            <a:r>
              <a:rPr lang="en-US" sz="1900" i="1" dirty="0">
                <a:latin typeface="+mj-lt"/>
              </a:rPr>
              <a:t>Eddie Murray</a:t>
            </a:r>
          </a:p>
          <a:p>
            <a:pPr marL="171450" lvl="1" indent="-171450" algn="l" defTabSz="844550">
              <a:lnSpc>
                <a:spcPct val="90000"/>
              </a:lnSpc>
              <a:spcBef>
                <a:spcPct val="0"/>
              </a:spcBef>
              <a:spcAft>
                <a:spcPct val="15000"/>
              </a:spcAft>
              <a:buFont typeface="Arial" pitchFamily="34" charset="0"/>
              <a:buChar char="•"/>
            </a:pPr>
            <a:r>
              <a:rPr lang="en-US" sz="1900" i="1" dirty="0">
                <a:latin typeface="+mj-lt"/>
              </a:rPr>
              <a:t>David Owen</a:t>
            </a:r>
          </a:p>
          <a:p>
            <a:pPr marL="171450" lvl="1" indent="-171450" algn="l" defTabSz="844550">
              <a:lnSpc>
                <a:spcPct val="90000"/>
              </a:lnSpc>
              <a:spcBef>
                <a:spcPct val="0"/>
              </a:spcBef>
              <a:spcAft>
                <a:spcPct val="15000"/>
              </a:spcAft>
              <a:buFont typeface="Arial" pitchFamily="34" charset="0"/>
              <a:buChar char="•"/>
            </a:pPr>
            <a:r>
              <a:rPr lang="en-US" sz="1900" i="1" dirty="0">
                <a:latin typeface="+mj-lt"/>
              </a:rPr>
              <a:t>Vincent Sanders</a:t>
            </a:r>
          </a:p>
        </p:txBody>
      </p:sp>
      <p:sp>
        <p:nvSpPr>
          <p:cNvPr id="10" name="Freeform 9"/>
          <p:cNvSpPr/>
          <p:nvPr/>
        </p:nvSpPr>
        <p:spPr>
          <a:xfrm>
            <a:off x="304800" y="5181600"/>
            <a:ext cx="2057400" cy="854471"/>
          </a:xfrm>
          <a:custGeom>
            <a:avLst/>
            <a:gdLst>
              <a:gd name="connsiteX0" fmla="*/ 0 w 2194560"/>
              <a:gd name="connsiteY0" fmla="*/ 218286 h 1309687"/>
              <a:gd name="connsiteX1" fmla="*/ 63935 w 2194560"/>
              <a:gd name="connsiteY1" fmla="*/ 63935 h 1309687"/>
              <a:gd name="connsiteX2" fmla="*/ 218287 w 2194560"/>
              <a:gd name="connsiteY2" fmla="*/ 1 h 1309687"/>
              <a:gd name="connsiteX3" fmla="*/ 1976274 w 2194560"/>
              <a:gd name="connsiteY3" fmla="*/ 0 h 1309687"/>
              <a:gd name="connsiteX4" fmla="*/ 2130625 w 2194560"/>
              <a:gd name="connsiteY4" fmla="*/ 63935 h 1309687"/>
              <a:gd name="connsiteX5" fmla="*/ 2194559 w 2194560"/>
              <a:gd name="connsiteY5" fmla="*/ 218287 h 1309687"/>
              <a:gd name="connsiteX6" fmla="*/ 2194560 w 2194560"/>
              <a:gd name="connsiteY6" fmla="*/ 1091401 h 1309687"/>
              <a:gd name="connsiteX7" fmla="*/ 2130625 w 2194560"/>
              <a:gd name="connsiteY7" fmla="*/ 1245753 h 1309687"/>
              <a:gd name="connsiteX8" fmla="*/ 1976273 w 2194560"/>
              <a:gd name="connsiteY8" fmla="*/ 1309687 h 1309687"/>
              <a:gd name="connsiteX9" fmla="*/ 218286 w 2194560"/>
              <a:gd name="connsiteY9" fmla="*/ 1309687 h 1309687"/>
              <a:gd name="connsiteX10" fmla="*/ 63934 w 2194560"/>
              <a:gd name="connsiteY10" fmla="*/ 1245752 h 1309687"/>
              <a:gd name="connsiteX11" fmla="*/ 0 w 2194560"/>
              <a:gd name="connsiteY11" fmla="*/ 1091400 h 1309687"/>
              <a:gd name="connsiteX12" fmla="*/ 0 w 2194560"/>
              <a:gd name="connsiteY12" fmla="*/ 218286 h 1309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94560" h="1309687">
                <a:moveTo>
                  <a:pt x="0" y="218286"/>
                </a:moveTo>
                <a:cubicBezTo>
                  <a:pt x="0" y="160393"/>
                  <a:pt x="22998" y="104871"/>
                  <a:pt x="63935" y="63935"/>
                </a:cubicBezTo>
                <a:cubicBezTo>
                  <a:pt x="104872" y="22998"/>
                  <a:pt x="160394" y="1"/>
                  <a:pt x="218287" y="1"/>
                </a:cubicBezTo>
                <a:lnTo>
                  <a:pt x="1976274" y="0"/>
                </a:lnTo>
                <a:cubicBezTo>
                  <a:pt x="2034167" y="0"/>
                  <a:pt x="2089689" y="22998"/>
                  <a:pt x="2130625" y="63935"/>
                </a:cubicBezTo>
                <a:cubicBezTo>
                  <a:pt x="2171562" y="104872"/>
                  <a:pt x="2194559" y="160394"/>
                  <a:pt x="2194559" y="218287"/>
                </a:cubicBezTo>
                <a:cubicBezTo>
                  <a:pt x="2194559" y="509325"/>
                  <a:pt x="2194560" y="800363"/>
                  <a:pt x="2194560" y="1091401"/>
                </a:cubicBezTo>
                <a:cubicBezTo>
                  <a:pt x="2194560" y="1149294"/>
                  <a:pt x="2171562" y="1204816"/>
                  <a:pt x="2130625" y="1245753"/>
                </a:cubicBezTo>
                <a:cubicBezTo>
                  <a:pt x="2089688" y="1286690"/>
                  <a:pt x="2034166" y="1309687"/>
                  <a:pt x="1976273" y="1309687"/>
                </a:cubicBezTo>
                <a:lnTo>
                  <a:pt x="218286" y="1309687"/>
                </a:lnTo>
                <a:cubicBezTo>
                  <a:pt x="160393" y="1309687"/>
                  <a:pt x="104871" y="1286689"/>
                  <a:pt x="63934" y="1245752"/>
                </a:cubicBezTo>
                <a:cubicBezTo>
                  <a:pt x="22997" y="1204815"/>
                  <a:pt x="0" y="1149293"/>
                  <a:pt x="0" y="1091400"/>
                </a:cubicBezTo>
                <a:lnTo>
                  <a:pt x="0" y="218286"/>
                </a:lnTo>
                <a:close/>
              </a:path>
            </a:pathLst>
          </a:custGeom>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136324" tIns="100129" rIns="136324" bIns="100129" numCol="1" spcCol="1270" anchor="ctr" anchorCtr="0">
            <a:noAutofit/>
          </a:bodyPr>
          <a:lstStyle/>
          <a:p>
            <a:pPr lvl="0" algn="ctr" defTabSz="844550">
              <a:lnSpc>
                <a:spcPct val="90000"/>
              </a:lnSpc>
              <a:spcBef>
                <a:spcPct val="0"/>
              </a:spcBef>
              <a:spcAft>
                <a:spcPct val="35000"/>
              </a:spcAft>
            </a:pPr>
            <a:r>
              <a:rPr lang="en-US" sz="1900" b="1" dirty="0">
                <a:latin typeface="+mj-lt"/>
              </a:rPr>
              <a:t>Advisory Committee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Tasks Completed</a:t>
            </a:r>
          </a:p>
        </p:txBody>
      </p:sp>
      <p:sp>
        <p:nvSpPr>
          <p:cNvPr id="3" name="Slide Number Placeholder 2"/>
          <p:cNvSpPr>
            <a:spLocks noGrp="1"/>
          </p:cNvSpPr>
          <p:nvPr>
            <p:ph type="sldNum" sz="quarter" idx="12"/>
          </p:nvPr>
        </p:nvSpPr>
        <p:spPr/>
        <p:txBody>
          <a:bodyPr>
            <a:normAutofit fontScale="85000" lnSpcReduction="20000"/>
          </a:bodyPr>
          <a:lstStyle/>
          <a:p>
            <a:fld id="{5E313EE9-96EA-41D2-B4AA-436C9FD3307D}" type="slidenum">
              <a:rPr lang="en-US" smtClean="0"/>
              <a:pPr/>
              <a:t>3</a:t>
            </a:fld>
            <a:endParaRPr lang="en-US"/>
          </a:p>
        </p:txBody>
      </p:sp>
      <p:sp>
        <p:nvSpPr>
          <p:cNvPr id="5" name="Freeform 4"/>
          <p:cNvSpPr/>
          <p:nvPr/>
        </p:nvSpPr>
        <p:spPr>
          <a:xfrm>
            <a:off x="990600" y="1627909"/>
            <a:ext cx="7391399" cy="346617"/>
          </a:xfrm>
          <a:custGeom>
            <a:avLst/>
            <a:gdLst>
              <a:gd name="connsiteX0" fmla="*/ 0 w 7391399"/>
              <a:gd name="connsiteY0" fmla="*/ 69997 h 419971"/>
              <a:gd name="connsiteX1" fmla="*/ 20502 w 7391399"/>
              <a:gd name="connsiteY1" fmla="*/ 20502 h 419971"/>
              <a:gd name="connsiteX2" fmla="*/ 69997 w 7391399"/>
              <a:gd name="connsiteY2" fmla="*/ 0 h 419971"/>
              <a:gd name="connsiteX3" fmla="*/ 7321402 w 7391399"/>
              <a:gd name="connsiteY3" fmla="*/ 0 h 419971"/>
              <a:gd name="connsiteX4" fmla="*/ 7370897 w 7391399"/>
              <a:gd name="connsiteY4" fmla="*/ 20502 h 419971"/>
              <a:gd name="connsiteX5" fmla="*/ 7391399 w 7391399"/>
              <a:gd name="connsiteY5" fmla="*/ 69997 h 419971"/>
              <a:gd name="connsiteX6" fmla="*/ 7391399 w 7391399"/>
              <a:gd name="connsiteY6" fmla="*/ 349974 h 419971"/>
              <a:gd name="connsiteX7" fmla="*/ 7370897 w 7391399"/>
              <a:gd name="connsiteY7" fmla="*/ 399469 h 419971"/>
              <a:gd name="connsiteX8" fmla="*/ 7321402 w 7391399"/>
              <a:gd name="connsiteY8" fmla="*/ 419971 h 419971"/>
              <a:gd name="connsiteX9" fmla="*/ 69997 w 7391399"/>
              <a:gd name="connsiteY9" fmla="*/ 419971 h 419971"/>
              <a:gd name="connsiteX10" fmla="*/ 20502 w 7391399"/>
              <a:gd name="connsiteY10" fmla="*/ 399469 h 419971"/>
              <a:gd name="connsiteX11" fmla="*/ 0 w 7391399"/>
              <a:gd name="connsiteY11" fmla="*/ 349974 h 419971"/>
              <a:gd name="connsiteX12" fmla="*/ 0 w 7391399"/>
              <a:gd name="connsiteY12" fmla="*/ 69997 h 419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91399" h="419971">
                <a:moveTo>
                  <a:pt x="0" y="69997"/>
                </a:moveTo>
                <a:cubicBezTo>
                  <a:pt x="0" y="51433"/>
                  <a:pt x="7375" y="33629"/>
                  <a:pt x="20502" y="20502"/>
                </a:cubicBezTo>
                <a:cubicBezTo>
                  <a:pt x="33629" y="7375"/>
                  <a:pt x="51433" y="0"/>
                  <a:pt x="69997" y="0"/>
                </a:cubicBezTo>
                <a:lnTo>
                  <a:pt x="7321402" y="0"/>
                </a:lnTo>
                <a:cubicBezTo>
                  <a:pt x="7339966" y="0"/>
                  <a:pt x="7357770" y="7375"/>
                  <a:pt x="7370897" y="20502"/>
                </a:cubicBezTo>
                <a:cubicBezTo>
                  <a:pt x="7384024" y="33629"/>
                  <a:pt x="7391399" y="51433"/>
                  <a:pt x="7391399" y="69997"/>
                </a:cubicBezTo>
                <a:lnTo>
                  <a:pt x="7391399" y="349974"/>
                </a:lnTo>
                <a:cubicBezTo>
                  <a:pt x="7391399" y="368538"/>
                  <a:pt x="7384024" y="386342"/>
                  <a:pt x="7370897" y="399469"/>
                </a:cubicBezTo>
                <a:cubicBezTo>
                  <a:pt x="7357770" y="412596"/>
                  <a:pt x="7339966" y="419971"/>
                  <a:pt x="7321402" y="419971"/>
                </a:cubicBezTo>
                <a:lnTo>
                  <a:pt x="69997" y="419971"/>
                </a:lnTo>
                <a:cubicBezTo>
                  <a:pt x="51433" y="419971"/>
                  <a:pt x="33629" y="412596"/>
                  <a:pt x="20502" y="399469"/>
                </a:cubicBezTo>
                <a:cubicBezTo>
                  <a:pt x="7375" y="386342"/>
                  <a:pt x="0" y="368538"/>
                  <a:pt x="0" y="349974"/>
                </a:cubicBezTo>
                <a:lnTo>
                  <a:pt x="0" y="6999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1461" tIns="81461" rIns="81461" bIns="81461" numCol="1" spcCol="1270" anchor="ctr" anchorCtr="0">
            <a:noAutofit/>
          </a:bodyPr>
          <a:lstStyle/>
          <a:p>
            <a:pPr lvl="0" defTabSz="711200">
              <a:lnSpc>
                <a:spcPct val="90000"/>
              </a:lnSpc>
              <a:spcBef>
                <a:spcPct val="0"/>
              </a:spcBef>
              <a:spcAft>
                <a:spcPct val="35000"/>
              </a:spcAft>
            </a:pPr>
            <a:r>
              <a:rPr lang="en-US" dirty="0"/>
              <a:t>Clean Cities and Alternative Fuel Tracking Activities</a:t>
            </a:r>
            <a:endParaRPr lang="en-US" sz="1600" b="1" dirty="0"/>
          </a:p>
        </p:txBody>
      </p:sp>
      <p:sp>
        <p:nvSpPr>
          <p:cNvPr id="6" name="Freeform 5"/>
          <p:cNvSpPr/>
          <p:nvPr/>
        </p:nvSpPr>
        <p:spPr>
          <a:xfrm>
            <a:off x="990600" y="1974526"/>
            <a:ext cx="7391399" cy="643983"/>
          </a:xfrm>
          <a:custGeom>
            <a:avLst/>
            <a:gdLst>
              <a:gd name="connsiteX0" fmla="*/ 0 w 7391399"/>
              <a:gd name="connsiteY0" fmla="*/ 0 h 727928"/>
              <a:gd name="connsiteX1" fmla="*/ 7391399 w 7391399"/>
              <a:gd name="connsiteY1" fmla="*/ 0 h 727928"/>
              <a:gd name="connsiteX2" fmla="*/ 7391399 w 7391399"/>
              <a:gd name="connsiteY2" fmla="*/ 727928 h 727928"/>
              <a:gd name="connsiteX3" fmla="*/ 0 w 7391399"/>
              <a:gd name="connsiteY3" fmla="*/ 727928 h 727928"/>
              <a:gd name="connsiteX4" fmla="*/ 0 w 7391399"/>
              <a:gd name="connsiteY4" fmla="*/ 0 h 7279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727928">
                <a:moveTo>
                  <a:pt x="0" y="0"/>
                </a:moveTo>
                <a:lnTo>
                  <a:pt x="7391399" y="0"/>
                </a:lnTo>
                <a:lnTo>
                  <a:pt x="7391399" y="727928"/>
                </a:lnTo>
                <a:lnTo>
                  <a:pt x="0" y="72792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pPr marL="171450" lvl="1" indent="-171450" defTabSz="711200">
              <a:lnSpc>
                <a:spcPct val="90000"/>
              </a:lnSpc>
              <a:spcBef>
                <a:spcPct val="0"/>
              </a:spcBef>
              <a:spcAft>
                <a:spcPct val="20000"/>
              </a:spcAft>
              <a:buChar char="••"/>
            </a:pPr>
            <a:endParaRPr lang="en-US" sz="1600" dirty="0"/>
          </a:p>
        </p:txBody>
      </p:sp>
      <p:sp>
        <p:nvSpPr>
          <p:cNvPr id="7" name="TextBox 6">
            <a:extLst>
              <a:ext uri="{FF2B5EF4-FFF2-40B4-BE49-F238E27FC236}">
                <a16:creationId xmlns:a16="http://schemas.microsoft.com/office/drawing/2014/main" id="{82A830A4-8A02-48F1-ABDA-2035B842A3A3}"/>
              </a:ext>
            </a:extLst>
          </p:cNvPr>
          <p:cNvSpPr txBox="1"/>
          <p:nvPr/>
        </p:nvSpPr>
        <p:spPr>
          <a:xfrm>
            <a:off x="228600" y="2321143"/>
            <a:ext cx="8686800" cy="4247317"/>
          </a:xfrm>
          <a:prstGeom prst="rect">
            <a:avLst/>
          </a:prstGeom>
          <a:noFill/>
        </p:spPr>
        <p:txBody>
          <a:bodyPr wrap="square" rtlCol="0">
            <a:spAutoFit/>
          </a:bodyPr>
          <a:lstStyle/>
          <a:p>
            <a:r>
              <a:rPr lang="en-US" b="1" dirty="0"/>
              <a:t>Clean Cities FY2020 Annual Report </a:t>
            </a:r>
            <a:r>
              <a:rPr lang="en-US" dirty="0"/>
              <a:t>– tracked alternative fuel, advanced technology vehicle, and transportation energy efficiency integration metrics, and submitted using an online reporting system on an annual basis.</a:t>
            </a:r>
          </a:p>
          <a:p>
            <a:endParaRPr lang="en-US" dirty="0"/>
          </a:p>
          <a:p>
            <a:r>
              <a:rPr lang="en-US" b="1" dirty="0"/>
              <a:t>Clean Cities Alternative Fuel Price Tracking </a:t>
            </a:r>
            <a:r>
              <a:rPr lang="en-US" dirty="0"/>
              <a:t>– tracked retail alternative fuel pricing information on a quarterly basis and submitted data using an online reporting system.</a:t>
            </a:r>
          </a:p>
          <a:p>
            <a:endParaRPr lang="en-US" dirty="0"/>
          </a:p>
          <a:p>
            <a:r>
              <a:rPr lang="en-US" b="1" dirty="0"/>
              <a:t>Area Alternative Fuel Station Verification </a:t>
            </a:r>
            <a:r>
              <a:rPr lang="en-US" dirty="0"/>
              <a:t>– identified and tracked alternative fuel station opening and closing information and submit using an online reporting system. Verified continuity of alternative fuel station operations in our territory and reported such to DOE when requested.</a:t>
            </a:r>
          </a:p>
          <a:p>
            <a:endParaRPr lang="en-US" dirty="0"/>
          </a:p>
          <a:p>
            <a:r>
              <a:rPr lang="en-US" b="1" dirty="0"/>
              <a:t>Peer-to-Peer Information Sharing </a:t>
            </a:r>
            <a:r>
              <a:rPr lang="en-US" dirty="0"/>
              <a:t>– Shared peer-to-peer learning information at official Clean Cities Program and trainings and meetings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Tasks Completed </a:t>
            </a:r>
          </a:p>
        </p:txBody>
      </p:sp>
      <p:sp>
        <p:nvSpPr>
          <p:cNvPr id="3" name="Slide Number Placeholder 2"/>
          <p:cNvSpPr>
            <a:spLocks noGrp="1"/>
          </p:cNvSpPr>
          <p:nvPr>
            <p:ph type="sldNum" sz="quarter" idx="12"/>
          </p:nvPr>
        </p:nvSpPr>
        <p:spPr/>
        <p:txBody>
          <a:bodyPr>
            <a:normAutofit fontScale="85000" lnSpcReduction="20000"/>
          </a:bodyPr>
          <a:lstStyle/>
          <a:p>
            <a:fld id="{5E313EE9-96EA-41D2-B4AA-436C9FD3307D}" type="slidenum">
              <a:rPr lang="en-US" smtClean="0"/>
              <a:pPr/>
              <a:t>4</a:t>
            </a:fld>
            <a:endParaRPr lang="en-US"/>
          </a:p>
        </p:txBody>
      </p:sp>
      <p:sp>
        <p:nvSpPr>
          <p:cNvPr id="5" name="Freeform 4"/>
          <p:cNvSpPr/>
          <p:nvPr/>
        </p:nvSpPr>
        <p:spPr>
          <a:xfrm>
            <a:off x="672084" y="1663431"/>
            <a:ext cx="7650479" cy="282315"/>
          </a:xfrm>
          <a:custGeom>
            <a:avLst/>
            <a:gdLst>
              <a:gd name="connsiteX0" fmla="*/ 0 w 7391399"/>
              <a:gd name="connsiteY0" fmla="*/ 69997 h 419971"/>
              <a:gd name="connsiteX1" fmla="*/ 20502 w 7391399"/>
              <a:gd name="connsiteY1" fmla="*/ 20502 h 419971"/>
              <a:gd name="connsiteX2" fmla="*/ 69997 w 7391399"/>
              <a:gd name="connsiteY2" fmla="*/ 0 h 419971"/>
              <a:gd name="connsiteX3" fmla="*/ 7321402 w 7391399"/>
              <a:gd name="connsiteY3" fmla="*/ 0 h 419971"/>
              <a:gd name="connsiteX4" fmla="*/ 7370897 w 7391399"/>
              <a:gd name="connsiteY4" fmla="*/ 20502 h 419971"/>
              <a:gd name="connsiteX5" fmla="*/ 7391399 w 7391399"/>
              <a:gd name="connsiteY5" fmla="*/ 69997 h 419971"/>
              <a:gd name="connsiteX6" fmla="*/ 7391399 w 7391399"/>
              <a:gd name="connsiteY6" fmla="*/ 349974 h 419971"/>
              <a:gd name="connsiteX7" fmla="*/ 7370897 w 7391399"/>
              <a:gd name="connsiteY7" fmla="*/ 399469 h 419971"/>
              <a:gd name="connsiteX8" fmla="*/ 7321402 w 7391399"/>
              <a:gd name="connsiteY8" fmla="*/ 419971 h 419971"/>
              <a:gd name="connsiteX9" fmla="*/ 69997 w 7391399"/>
              <a:gd name="connsiteY9" fmla="*/ 419971 h 419971"/>
              <a:gd name="connsiteX10" fmla="*/ 20502 w 7391399"/>
              <a:gd name="connsiteY10" fmla="*/ 399469 h 419971"/>
              <a:gd name="connsiteX11" fmla="*/ 0 w 7391399"/>
              <a:gd name="connsiteY11" fmla="*/ 349974 h 419971"/>
              <a:gd name="connsiteX12" fmla="*/ 0 w 7391399"/>
              <a:gd name="connsiteY12" fmla="*/ 69997 h 419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91399" h="419971">
                <a:moveTo>
                  <a:pt x="0" y="69997"/>
                </a:moveTo>
                <a:cubicBezTo>
                  <a:pt x="0" y="51433"/>
                  <a:pt x="7375" y="33629"/>
                  <a:pt x="20502" y="20502"/>
                </a:cubicBezTo>
                <a:cubicBezTo>
                  <a:pt x="33629" y="7375"/>
                  <a:pt x="51433" y="0"/>
                  <a:pt x="69997" y="0"/>
                </a:cubicBezTo>
                <a:lnTo>
                  <a:pt x="7321402" y="0"/>
                </a:lnTo>
                <a:cubicBezTo>
                  <a:pt x="7339966" y="0"/>
                  <a:pt x="7357770" y="7375"/>
                  <a:pt x="7370897" y="20502"/>
                </a:cubicBezTo>
                <a:cubicBezTo>
                  <a:pt x="7384024" y="33629"/>
                  <a:pt x="7391399" y="51433"/>
                  <a:pt x="7391399" y="69997"/>
                </a:cubicBezTo>
                <a:lnTo>
                  <a:pt x="7391399" y="349974"/>
                </a:lnTo>
                <a:cubicBezTo>
                  <a:pt x="7391399" y="368538"/>
                  <a:pt x="7384024" y="386342"/>
                  <a:pt x="7370897" y="399469"/>
                </a:cubicBezTo>
                <a:cubicBezTo>
                  <a:pt x="7357770" y="412596"/>
                  <a:pt x="7339966" y="419971"/>
                  <a:pt x="7321402" y="419971"/>
                </a:cubicBezTo>
                <a:lnTo>
                  <a:pt x="69997" y="419971"/>
                </a:lnTo>
                <a:cubicBezTo>
                  <a:pt x="51433" y="419971"/>
                  <a:pt x="33629" y="412596"/>
                  <a:pt x="20502" y="399469"/>
                </a:cubicBezTo>
                <a:cubicBezTo>
                  <a:pt x="7375" y="386342"/>
                  <a:pt x="0" y="368538"/>
                  <a:pt x="0" y="349974"/>
                </a:cubicBezTo>
                <a:lnTo>
                  <a:pt x="0" y="6999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1461" tIns="81461" rIns="81461" bIns="81461" numCol="1" spcCol="1270" anchor="ctr" anchorCtr="0">
            <a:noAutofit/>
          </a:bodyPr>
          <a:lstStyle/>
          <a:p>
            <a:pPr lvl="0" defTabSz="711200">
              <a:lnSpc>
                <a:spcPct val="90000"/>
              </a:lnSpc>
              <a:spcBef>
                <a:spcPct val="0"/>
              </a:spcBef>
              <a:spcAft>
                <a:spcPct val="35000"/>
              </a:spcAft>
            </a:pPr>
            <a:r>
              <a:rPr lang="en-US" dirty="0"/>
              <a:t>AFV Infrastructure, and Compliance Coordination Efforts</a:t>
            </a:r>
            <a:endParaRPr lang="en-US" sz="1600" b="1" kern="1200" dirty="0">
              <a:latin typeface="+mj-lt"/>
            </a:endParaRPr>
          </a:p>
        </p:txBody>
      </p:sp>
      <p:sp>
        <p:nvSpPr>
          <p:cNvPr id="6" name="Freeform 5"/>
          <p:cNvSpPr/>
          <p:nvPr/>
        </p:nvSpPr>
        <p:spPr>
          <a:xfrm>
            <a:off x="190500" y="2389977"/>
            <a:ext cx="8763000" cy="2467245"/>
          </a:xfrm>
          <a:custGeom>
            <a:avLst/>
            <a:gdLst>
              <a:gd name="connsiteX0" fmla="*/ 0 w 7391399"/>
              <a:gd name="connsiteY0" fmla="*/ 0 h 579161"/>
              <a:gd name="connsiteX1" fmla="*/ 7391399 w 7391399"/>
              <a:gd name="connsiteY1" fmla="*/ 0 h 579161"/>
              <a:gd name="connsiteX2" fmla="*/ 7391399 w 7391399"/>
              <a:gd name="connsiteY2" fmla="*/ 579161 h 579161"/>
              <a:gd name="connsiteX3" fmla="*/ 0 w 7391399"/>
              <a:gd name="connsiteY3" fmla="*/ 579161 h 579161"/>
              <a:gd name="connsiteX4" fmla="*/ 0 w 7391399"/>
              <a:gd name="connsiteY4" fmla="*/ 0 h 57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579161">
                <a:moveTo>
                  <a:pt x="0" y="0"/>
                </a:moveTo>
                <a:lnTo>
                  <a:pt x="7391399" y="0"/>
                </a:lnTo>
                <a:lnTo>
                  <a:pt x="7391399" y="579161"/>
                </a:lnTo>
                <a:lnTo>
                  <a:pt x="0" y="57916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pPr marL="285750" lvl="1" indent="-285750" defTabSz="711200">
              <a:lnSpc>
                <a:spcPct val="90000"/>
              </a:lnSpc>
              <a:spcBef>
                <a:spcPct val="0"/>
              </a:spcBef>
              <a:spcAft>
                <a:spcPct val="20000"/>
              </a:spcAft>
              <a:buFont typeface="Arial" panose="020B0604020202020204" pitchFamily="34" charset="0"/>
              <a:buChar char="•"/>
            </a:pPr>
            <a:r>
              <a:rPr lang="en-US" dirty="0"/>
              <a:t>Worked with TxDOT as necessary to promote and designate alternative fuel corridors within our region and beyond.</a:t>
            </a:r>
          </a:p>
          <a:p>
            <a:pPr marL="285750" lvl="1" indent="-285750" defTabSz="711200">
              <a:lnSpc>
                <a:spcPct val="90000"/>
              </a:lnSpc>
              <a:spcBef>
                <a:spcPct val="0"/>
              </a:spcBef>
              <a:spcAft>
                <a:spcPct val="20000"/>
              </a:spcAft>
              <a:buFont typeface="Arial" panose="020B0604020202020204" pitchFamily="34" charset="0"/>
              <a:buChar char="•"/>
            </a:pPr>
            <a:r>
              <a:rPr lang="en-US" dirty="0"/>
              <a:t>Continued to worked with DFWCCC to develop a ZEV corridor on Interstate 45 through local region stakeholder outreach. </a:t>
            </a:r>
          </a:p>
          <a:p>
            <a:pPr marL="285750" lvl="1" indent="-285750" defTabSz="711200">
              <a:lnSpc>
                <a:spcPct val="90000"/>
              </a:lnSpc>
              <a:spcBef>
                <a:spcPct val="0"/>
              </a:spcBef>
              <a:spcAft>
                <a:spcPct val="20000"/>
              </a:spcAft>
              <a:buFont typeface="Arial" panose="020B0604020202020204" pitchFamily="34" charset="0"/>
              <a:buChar char="•"/>
            </a:pPr>
            <a:r>
              <a:rPr lang="en-US" dirty="0"/>
              <a:t>Administered two ZEV yard tractor grants within the region</a:t>
            </a:r>
          </a:p>
          <a:p>
            <a:pPr marL="285750" lvl="1" indent="-285750" defTabSz="711200">
              <a:lnSpc>
                <a:spcPct val="90000"/>
              </a:lnSpc>
              <a:spcBef>
                <a:spcPct val="0"/>
              </a:spcBef>
              <a:spcAft>
                <a:spcPct val="20000"/>
              </a:spcAft>
              <a:buFont typeface="Arial" panose="020B0604020202020204" pitchFamily="34" charset="0"/>
              <a:buChar char="•"/>
            </a:pPr>
            <a:r>
              <a:rPr lang="en-US" dirty="0"/>
              <a:t>Provided assistance our host organization to help develop alternative fuel infrastructure funding streams</a:t>
            </a:r>
          </a:p>
        </p:txBody>
      </p:sp>
      <p:sp>
        <p:nvSpPr>
          <p:cNvPr id="12" name="Freeform 11"/>
          <p:cNvSpPr/>
          <p:nvPr/>
        </p:nvSpPr>
        <p:spPr>
          <a:xfrm>
            <a:off x="228600" y="4130676"/>
            <a:ext cx="8537448" cy="948783"/>
          </a:xfrm>
          <a:custGeom>
            <a:avLst/>
            <a:gdLst>
              <a:gd name="connsiteX0" fmla="*/ 0 w 7391399"/>
              <a:gd name="connsiteY0" fmla="*/ 0 h 579161"/>
              <a:gd name="connsiteX1" fmla="*/ 7391399 w 7391399"/>
              <a:gd name="connsiteY1" fmla="*/ 0 h 579161"/>
              <a:gd name="connsiteX2" fmla="*/ 7391399 w 7391399"/>
              <a:gd name="connsiteY2" fmla="*/ 579161 h 579161"/>
              <a:gd name="connsiteX3" fmla="*/ 0 w 7391399"/>
              <a:gd name="connsiteY3" fmla="*/ 579161 h 579161"/>
              <a:gd name="connsiteX4" fmla="*/ 0 w 7391399"/>
              <a:gd name="connsiteY4" fmla="*/ 0 h 57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579161">
                <a:moveTo>
                  <a:pt x="0" y="0"/>
                </a:moveTo>
                <a:lnTo>
                  <a:pt x="7391399" y="0"/>
                </a:lnTo>
                <a:lnTo>
                  <a:pt x="7391399" y="579161"/>
                </a:lnTo>
                <a:lnTo>
                  <a:pt x="0" y="57916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pPr marL="0" lvl="1" defTabSz="711200">
              <a:lnSpc>
                <a:spcPct val="90000"/>
              </a:lnSpc>
              <a:spcBef>
                <a:spcPct val="0"/>
              </a:spcBef>
              <a:spcAft>
                <a:spcPct val="20000"/>
              </a:spcAft>
            </a:pPr>
            <a:endParaRPr lang="en-US" sz="1600" dirty="0">
              <a:latin typeface="+mj-lt"/>
            </a:endParaRPr>
          </a:p>
        </p:txBody>
      </p:sp>
    </p:spTree>
    <p:extLst>
      <p:ext uri="{BB962C8B-B14F-4D97-AF65-F5344CB8AC3E}">
        <p14:creationId xmlns:p14="http://schemas.microsoft.com/office/powerpoint/2010/main" val="3867731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Tasks Completed </a:t>
            </a:r>
          </a:p>
        </p:txBody>
      </p:sp>
      <p:sp>
        <p:nvSpPr>
          <p:cNvPr id="3" name="Slide Number Placeholder 2"/>
          <p:cNvSpPr>
            <a:spLocks noGrp="1"/>
          </p:cNvSpPr>
          <p:nvPr>
            <p:ph type="sldNum" sz="quarter" idx="12"/>
          </p:nvPr>
        </p:nvSpPr>
        <p:spPr/>
        <p:txBody>
          <a:bodyPr>
            <a:normAutofit fontScale="85000" lnSpcReduction="20000"/>
          </a:bodyPr>
          <a:lstStyle/>
          <a:p>
            <a:fld id="{5E313EE9-96EA-41D2-B4AA-436C9FD3307D}" type="slidenum">
              <a:rPr lang="en-US" smtClean="0"/>
              <a:pPr/>
              <a:t>5</a:t>
            </a:fld>
            <a:endParaRPr lang="en-US"/>
          </a:p>
        </p:txBody>
      </p:sp>
      <p:sp>
        <p:nvSpPr>
          <p:cNvPr id="6" name="Freeform 5"/>
          <p:cNvSpPr/>
          <p:nvPr/>
        </p:nvSpPr>
        <p:spPr>
          <a:xfrm>
            <a:off x="228600" y="2086062"/>
            <a:ext cx="8763000" cy="948783"/>
          </a:xfrm>
          <a:custGeom>
            <a:avLst/>
            <a:gdLst>
              <a:gd name="connsiteX0" fmla="*/ 0 w 7391399"/>
              <a:gd name="connsiteY0" fmla="*/ 0 h 579161"/>
              <a:gd name="connsiteX1" fmla="*/ 7391399 w 7391399"/>
              <a:gd name="connsiteY1" fmla="*/ 0 h 579161"/>
              <a:gd name="connsiteX2" fmla="*/ 7391399 w 7391399"/>
              <a:gd name="connsiteY2" fmla="*/ 579161 h 579161"/>
              <a:gd name="connsiteX3" fmla="*/ 0 w 7391399"/>
              <a:gd name="connsiteY3" fmla="*/ 579161 h 579161"/>
              <a:gd name="connsiteX4" fmla="*/ 0 w 7391399"/>
              <a:gd name="connsiteY4" fmla="*/ 0 h 57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579161">
                <a:moveTo>
                  <a:pt x="0" y="0"/>
                </a:moveTo>
                <a:lnTo>
                  <a:pt x="7391399" y="0"/>
                </a:lnTo>
                <a:lnTo>
                  <a:pt x="7391399" y="579161"/>
                </a:lnTo>
                <a:lnTo>
                  <a:pt x="0" y="57916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pPr marL="0" lvl="1" defTabSz="711200">
              <a:lnSpc>
                <a:spcPct val="90000"/>
              </a:lnSpc>
              <a:spcBef>
                <a:spcPct val="0"/>
              </a:spcBef>
              <a:spcAft>
                <a:spcPct val="20000"/>
              </a:spcAft>
            </a:pPr>
            <a:endParaRPr lang="en-US" dirty="0"/>
          </a:p>
        </p:txBody>
      </p:sp>
      <p:sp>
        <p:nvSpPr>
          <p:cNvPr id="10" name="Freeform 9"/>
          <p:cNvSpPr/>
          <p:nvPr/>
        </p:nvSpPr>
        <p:spPr>
          <a:xfrm>
            <a:off x="266700" y="5629876"/>
            <a:ext cx="8763000" cy="383607"/>
          </a:xfrm>
          <a:custGeom>
            <a:avLst/>
            <a:gdLst>
              <a:gd name="connsiteX0" fmla="*/ 0 w 7391399"/>
              <a:gd name="connsiteY0" fmla="*/ 0 h 520206"/>
              <a:gd name="connsiteX1" fmla="*/ 7391399 w 7391399"/>
              <a:gd name="connsiteY1" fmla="*/ 0 h 520206"/>
              <a:gd name="connsiteX2" fmla="*/ 7391399 w 7391399"/>
              <a:gd name="connsiteY2" fmla="*/ 520206 h 520206"/>
              <a:gd name="connsiteX3" fmla="*/ 0 w 7391399"/>
              <a:gd name="connsiteY3" fmla="*/ 520206 h 520206"/>
              <a:gd name="connsiteX4" fmla="*/ 0 w 7391399"/>
              <a:gd name="connsiteY4" fmla="*/ 0 h 5202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520206">
                <a:moveTo>
                  <a:pt x="0" y="0"/>
                </a:moveTo>
                <a:lnTo>
                  <a:pt x="7391399" y="0"/>
                </a:lnTo>
                <a:lnTo>
                  <a:pt x="7391399" y="520206"/>
                </a:lnTo>
                <a:lnTo>
                  <a:pt x="0" y="520206"/>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pPr marL="0" lvl="1" defTabSz="711200">
              <a:lnSpc>
                <a:spcPct val="90000"/>
              </a:lnSpc>
              <a:spcBef>
                <a:spcPct val="0"/>
              </a:spcBef>
              <a:spcAft>
                <a:spcPct val="20000"/>
              </a:spcAft>
            </a:pPr>
            <a:endParaRPr lang="en-US" dirty="0"/>
          </a:p>
        </p:txBody>
      </p:sp>
      <p:sp>
        <p:nvSpPr>
          <p:cNvPr id="11" name="Freeform 10"/>
          <p:cNvSpPr/>
          <p:nvPr/>
        </p:nvSpPr>
        <p:spPr>
          <a:xfrm>
            <a:off x="746760" y="1715692"/>
            <a:ext cx="7650480" cy="285657"/>
          </a:xfrm>
          <a:custGeom>
            <a:avLst/>
            <a:gdLst>
              <a:gd name="connsiteX0" fmla="*/ 0 w 7391399"/>
              <a:gd name="connsiteY0" fmla="*/ 69997 h 419971"/>
              <a:gd name="connsiteX1" fmla="*/ 20502 w 7391399"/>
              <a:gd name="connsiteY1" fmla="*/ 20502 h 419971"/>
              <a:gd name="connsiteX2" fmla="*/ 69997 w 7391399"/>
              <a:gd name="connsiteY2" fmla="*/ 0 h 419971"/>
              <a:gd name="connsiteX3" fmla="*/ 7321402 w 7391399"/>
              <a:gd name="connsiteY3" fmla="*/ 0 h 419971"/>
              <a:gd name="connsiteX4" fmla="*/ 7370897 w 7391399"/>
              <a:gd name="connsiteY4" fmla="*/ 20502 h 419971"/>
              <a:gd name="connsiteX5" fmla="*/ 7391399 w 7391399"/>
              <a:gd name="connsiteY5" fmla="*/ 69997 h 419971"/>
              <a:gd name="connsiteX6" fmla="*/ 7391399 w 7391399"/>
              <a:gd name="connsiteY6" fmla="*/ 349974 h 419971"/>
              <a:gd name="connsiteX7" fmla="*/ 7370897 w 7391399"/>
              <a:gd name="connsiteY7" fmla="*/ 399469 h 419971"/>
              <a:gd name="connsiteX8" fmla="*/ 7321402 w 7391399"/>
              <a:gd name="connsiteY8" fmla="*/ 419971 h 419971"/>
              <a:gd name="connsiteX9" fmla="*/ 69997 w 7391399"/>
              <a:gd name="connsiteY9" fmla="*/ 419971 h 419971"/>
              <a:gd name="connsiteX10" fmla="*/ 20502 w 7391399"/>
              <a:gd name="connsiteY10" fmla="*/ 399469 h 419971"/>
              <a:gd name="connsiteX11" fmla="*/ 0 w 7391399"/>
              <a:gd name="connsiteY11" fmla="*/ 349974 h 419971"/>
              <a:gd name="connsiteX12" fmla="*/ 0 w 7391399"/>
              <a:gd name="connsiteY12" fmla="*/ 69997 h 419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91399" h="419971">
                <a:moveTo>
                  <a:pt x="0" y="69997"/>
                </a:moveTo>
                <a:cubicBezTo>
                  <a:pt x="0" y="51433"/>
                  <a:pt x="7375" y="33629"/>
                  <a:pt x="20502" y="20502"/>
                </a:cubicBezTo>
                <a:cubicBezTo>
                  <a:pt x="33629" y="7375"/>
                  <a:pt x="51433" y="0"/>
                  <a:pt x="69997" y="0"/>
                </a:cubicBezTo>
                <a:lnTo>
                  <a:pt x="7321402" y="0"/>
                </a:lnTo>
                <a:cubicBezTo>
                  <a:pt x="7339966" y="0"/>
                  <a:pt x="7357770" y="7375"/>
                  <a:pt x="7370897" y="20502"/>
                </a:cubicBezTo>
                <a:cubicBezTo>
                  <a:pt x="7384024" y="33629"/>
                  <a:pt x="7391399" y="51433"/>
                  <a:pt x="7391399" y="69997"/>
                </a:cubicBezTo>
                <a:lnTo>
                  <a:pt x="7391399" y="349974"/>
                </a:lnTo>
                <a:cubicBezTo>
                  <a:pt x="7391399" y="368538"/>
                  <a:pt x="7384024" y="386342"/>
                  <a:pt x="7370897" y="399469"/>
                </a:cubicBezTo>
                <a:cubicBezTo>
                  <a:pt x="7357770" y="412596"/>
                  <a:pt x="7339966" y="419971"/>
                  <a:pt x="7321402" y="419971"/>
                </a:cubicBezTo>
                <a:lnTo>
                  <a:pt x="69997" y="419971"/>
                </a:lnTo>
                <a:cubicBezTo>
                  <a:pt x="51433" y="419971"/>
                  <a:pt x="33629" y="412596"/>
                  <a:pt x="20502" y="399469"/>
                </a:cubicBezTo>
                <a:cubicBezTo>
                  <a:pt x="7375" y="386342"/>
                  <a:pt x="0" y="368538"/>
                  <a:pt x="0" y="349974"/>
                </a:cubicBezTo>
                <a:lnTo>
                  <a:pt x="0" y="6999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1461" tIns="81461" rIns="81461" bIns="81461" numCol="1" spcCol="1270" anchor="ctr" anchorCtr="0">
            <a:noAutofit/>
          </a:bodyPr>
          <a:lstStyle/>
          <a:p>
            <a:pPr lvl="0" defTabSz="711200">
              <a:lnSpc>
                <a:spcPct val="90000"/>
              </a:lnSpc>
              <a:spcBef>
                <a:spcPct val="0"/>
              </a:spcBef>
              <a:spcAft>
                <a:spcPct val="35000"/>
              </a:spcAft>
            </a:pPr>
            <a:r>
              <a:rPr lang="en-US" dirty="0"/>
              <a:t>General Stakeholder Outreach/Awareness Events and Activities</a:t>
            </a:r>
            <a:endParaRPr lang="en-US" sz="1600" b="1" kern="1200" dirty="0">
              <a:latin typeface="+mj-lt"/>
            </a:endParaRPr>
          </a:p>
        </p:txBody>
      </p:sp>
      <p:sp>
        <p:nvSpPr>
          <p:cNvPr id="12" name="Freeform 11"/>
          <p:cNvSpPr/>
          <p:nvPr/>
        </p:nvSpPr>
        <p:spPr>
          <a:xfrm>
            <a:off x="303276" y="2255487"/>
            <a:ext cx="8537448" cy="948783"/>
          </a:xfrm>
          <a:custGeom>
            <a:avLst/>
            <a:gdLst>
              <a:gd name="connsiteX0" fmla="*/ 0 w 7391399"/>
              <a:gd name="connsiteY0" fmla="*/ 0 h 579161"/>
              <a:gd name="connsiteX1" fmla="*/ 7391399 w 7391399"/>
              <a:gd name="connsiteY1" fmla="*/ 0 h 579161"/>
              <a:gd name="connsiteX2" fmla="*/ 7391399 w 7391399"/>
              <a:gd name="connsiteY2" fmla="*/ 579161 h 579161"/>
              <a:gd name="connsiteX3" fmla="*/ 0 w 7391399"/>
              <a:gd name="connsiteY3" fmla="*/ 579161 h 579161"/>
              <a:gd name="connsiteX4" fmla="*/ 0 w 7391399"/>
              <a:gd name="connsiteY4" fmla="*/ 0 h 57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579161">
                <a:moveTo>
                  <a:pt x="0" y="0"/>
                </a:moveTo>
                <a:lnTo>
                  <a:pt x="7391399" y="0"/>
                </a:lnTo>
                <a:lnTo>
                  <a:pt x="7391399" y="579161"/>
                </a:lnTo>
                <a:lnTo>
                  <a:pt x="0" y="57916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pPr marL="0" lvl="1" defTabSz="711200">
              <a:lnSpc>
                <a:spcPct val="90000"/>
              </a:lnSpc>
              <a:spcBef>
                <a:spcPct val="0"/>
              </a:spcBef>
              <a:spcAft>
                <a:spcPct val="20000"/>
              </a:spcAft>
            </a:pPr>
            <a:r>
              <a:rPr lang="en-US" dirty="0"/>
              <a:t>Coalition staff, the stakeholder advisory group, and staff from our host agency worked together to develop a program of podcasts and webinars focused on the Houston region. This will result in a continuing series of podcasts as well as webinars.</a:t>
            </a:r>
          </a:p>
          <a:p>
            <a:pPr marL="0" lvl="1" defTabSz="711200">
              <a:lnSpc>
                <a:spcPct val="90000"/>
              </a:lnSpc>
              <a:spcBef>
                <a:spcPct val="0"/>
              </a:spcBef>
              <a:spcAft>
                <a:spcPct val="20000"/>
              </a:spcAft>
            </a:pPr>
            <a:endParaRPr lang="en-US" sz="1600" dirty="0">
              <a:latin typeface="+mj-lt"/>
            </a:endParaRPr>
          </a:p>
          <a:p>
            <a:pPr marL="285750" lvl="1" indent="-285750" defTabSz="711200">
              <a:lnSpc>
                <a:spcPct val="90000"/>
              </a:lnSpc>
              <a:spcBef>
                <a:spcPct val="0"/>
              </a:spcBef>
              <a:spcAft>
                <a:spcPct val="20000"/>
              </a:spcAft>
              <a:buFont typeface="Arial" panose="020B0604020202020204" pitchFamily="34" charset="0"/>
              <a:buChar char="•"/>
            </a:pPr>
            <a:endParaRPr lang="en-US" sz="1600" dirty="0">
              <a:latin typeface="+mj-lt"/>
            </a:endParaRPr>
          </a:p>
        </p:txBody>
      </p:sp>
      <p:sp>
        <p:nvSpPr>
          <p:cNvPr id="4" name="TextBox 3">
            <a:extLst>
              <a:ext uri="{FF2B5EF4-FFF2-40B4-BE49-F238E27FC236}">
                <a16:creationId xmlns:a16="http://schemas.microsoft.com/office/drawing/2014/main" id="{D7D36B21-1728-4FB7-BFDC-176368DEF062}"/>
              </a:ext>
            </a:extLst>
          </p:cNvPr>
          <p:cNvSpPr txBox="1"/>
          <p:nvPr/>
        </p:nvSpPr>
        <p:spPr>
          <a:xfrm>
            <a:off x="152400" y="3373695"/>
            <a:ext cx="8839200" cy="2207336"/>
          </a:xfrm>
          <a:prstGeom prst="rect">
            <a:avLst/>
          </a:prstGeom>
          <a:noFill/>
        </p:spPr>
        <p:txBody>
          <a:bodyPr wrap="square" numCol="2" rtlCol="0">
            <a:spAutoFit/>
          </a:bodyPr>
          <a:lstStyle/>
          <a:p>
            <a:pPr marL="0" lvl="1" defTabSz="711200">
              <a:lnSpc>
                <a:spcPct val="90000"/>
              </a:lnSpc>
              <a:spcBef>
                <a:spcPct val="0"/>
              </a:spcBef>
              <a:spcAft>
                <a:spcPct val="20000"/>
              </a:spcAft>
            </a:pPr>
            <a:r>
              <a:rPr lang="en-US" sz="1600" u="sng" dirty="0">
                <a:solidFill>
                  <a:srgbClr val="C00000"/>
                </a:solidFill>
              </a:rPr>
              <a:t>Podcasts</a:t>
            </a:r>
            <a:r>
              <a:rPr lang="en-US" sz="1600" dirty="0">
                <a:solidFill>
                  <a:srgbClr val="C00000"/>
                </a:solidFill>
              </a:rPr>
              <a:t>						</a:t>
            </a:r>
          </a:p>
          <a:p>
            <a:pPr marL="285750" lvl="1" indent="-285750" defTabSz="711200">
              <a:lnSpc>
                <a:spcPct val="90000"/>
              </a:lnSpc>
              <a:spcBef>
                <a:spcPct val="0"/>
              </a:spcBef>
              <a:spcAft>
                <a:spcPct val="20000"/>
              </a:spcAft>
              <a:buFont typeface="Arial" panose="020B0604020202020204" pitchFamily="34" charset="0"/>
              <a:buChar char="•"/>
            </a:pPr>
            <a:r>
              <a:rPr lang="en-US" sz="1600" dirty="0">
                <a:solidFill>
                  <a:srgbClr val="C00000"/>
                </a:solidFill>
              </a:rPr>
              <a:t>Steve Whaley – Propane Education &amp; Research 	Council (PERC)</a:t>
            </a:r>
          </a:p>
          <a:p>
            <a:pPr marL="285750" lvl="1" indent="-285750" defTabSz="711200">
              <a:lnSpc>
                <a:spcPct val="90000"/>
              </a:lnSpc>
              <a:spcBef>
                <a:spcPct val="0"/>
              </a:spcBef>
              <a:spcAft>
                <a:spcPct val="20000"/>
              </a:spcAft>
              <a:buFont typeface="Arial" panose="020B0604020202020204" pitchFamily="34" charset="0"/>
              <a:buChar char="•"/>
            </a:pPr>
            <a:r>
              <a:rPr lang="en-US" sz="1600" dirty="0">
                <a:solidFill>
                  <a:srgbClr val="C00000"/>
                </a:solidFill>
              </a:rPr>
              <a:t>Chris Powers – Houston Biodiesel</a:t>
            </a:r>
          </a:p>
          <a:p>
            <a:pPr marL="285750" lvl="1" indent="-285750" defTabSz="711200">
              <a:lnSpc>
                <a:spcPct val="90000"/>
              </a:lnSpc>
              <a:spcBef>
                <a:spcPct val="0"/>
              </a:spcBef>
              <a:spcAft>
                <a:spcPct val="20000"/>
              </a:spcAft>
              <a:buFont typeface="Arial" panose="020B0604020202020204" pitchFamily="34" charset="0"/>
              <a:buChar char="•"/>
            </a:pPr>
            <a:r>
              <a:rPr lang="en-US" sz="1600" dirty="0">
                <a:solidFill>
                  <a:srgbClr val="C00000"/>
                </a:solidFill>
              </a:rPr>
              <a:t>Next: Hydrogen Focused Episode </a:t>
            </a:r>
          </a:p>
          <a:p>
            <a:pPr marL="285750" lvl="1" indent="-285750" defTabSz="711200">
              <a:lnSpc>
                <a:spcPct val="90000"/>
              </a:lnSpc>
              <a:spcBef>
                <a:spcPct val="0"/>
              </a:spcBef>
              <a:spcAft>
                <a:spcPct val="20000"/>
              </a:spcAft>
              <a:buFont typeface="Arial" panose="020B0604020202020204" pitchFamily="34" charset="0"/>
              <a:buChar char="•"/>
            </a:pPr>
            <a:r>
              <a:rPr lang="en-US" sz="1600" dirty="0">
                <a:solidFill>
                  <a:srgbClr val="C00000"/>
                </a:solidFill>
              </a:rPr>
              <a:t>Next: EV Focused Episode</a:t>
            </a:r>
          </a:p>
          <a:p>
            <a:pPr marL="285750" lvl="1" indent="-285750" defTabSz="711200">
              <a:lnSpc>
                <a:spcPct val="90000"/>
              </a:lnSpc>
              <a:spcBef>
                <a:spcPct val="0"/>
              </a:spcBef>
              <a:spcAft>
                <a:spcPct val="20000"/>
              </a:spcAft>
              <a:buFont typeface="Arial" panose="020B0604020202020204" pitchFamily="34" charset="0"/>
              <a:buChar char="•"/>
            </a:pPr>
            <a:endParaRPr lang="en-US" sz="1600" dirty="0"/>
          </a:p>
          <a:p>
            <a:pPr marL="285750" lvl="1" indent="-285750" defTabSz="711200">
              <a:lnSpc>
                <a:spcPct val="90000"/>
              </a:lnSpc>
              <a:spcBef>
                <a:spcPct val="0"/>
              </a:spcBef>
              <a:spcAft>
                <a:spcPct val="20000"/>
              </a:spcAft>
              <a:buFont typeface="Arial" panose="020B0604020202020204" pitchFamily="34" charset="0"/>
              <a:buChar char="•"/>
            </a:pPr>
            <a:endParaRPr lang="en-US" sz="1600" dirty="0"/>
          </a:p>
          <a:p>
            <a:pPr marL="285750" lvl="1" indent="-285750" defTabSz="711200">
              <a:lnSpc>
                <a:spcPct val="90000"/>
              </a:lnSpc>
              <a:spcBef>
                <a:spcPct val="0"/>
              </a:spcBef>
              <a:spcAft>
                <a:spcPct val="20000"/>
              </a:spcAft>
              <a:buFont typeface="Arial" panose="020B0604020202020204" pitchFamily="34" charset="0"/>
              <a:buChar char="•"/>
            </a:pPr>
            <a:endParaRPr lang="en-US" sz="1600" dirty="0"/>
          </a:p>
          <a:p>
            <a:pPr marL="0" lvl="1" defTabSz="711200">
              <a:lnSpc>
                <a:spcPct val="90000"/>
              </a:lnSpc>
              <a:spcBef>
                <a:spcPct val="0"/>
              </a:spcBef>
              <a:spcAft>
                <a:spcPct val="20000"/>
              </a:spcAft>
            </a:pPr>
            <a:r>
              <a:rPr lang="en-US" sz="1600" u="sng" dirty="0"/>
              <a:t>Webinars</a:t>
            </a:r>
          </a:p>
          <a:p>
            <a:pPr marL="285750" lvl="1" indent="-285750" defTabSz="711200">
              <a:lnSpc>
                <a:spcPct val="90000"/>
              </a:lnSpc>
              <a:spcBef>
                <a:spcPct val="0"/>
              </a:spcBef>
              <a:spcAft>
                <a:spcPct val="20000"/>
              </a:spcAft>
              <a:buFont typeface="Arial" panose="020B0604020202020204" pitchFamily="34" charset="0"/>
              <a:buChar char="•"/>
            </a:pPr>
            <a:r>
              <a:rPr lang="en-US" sz="1600" dirty="0">
                <a:solidFill>
                  <a:srgbClr val="002060"/>
                </a:solidFill>
              </a:rPr>
              <a:t>Webinar: 2021 Clean Cities Annual Survey Webinar</a:t>
            </a:r>
          </a:p>
        </p:txBody>
      </p:sp>
    </p:spTree>
    <p:extLst>
      <p:ext uri="{BB962C8B-B14F-4D97-AF65-F5344CB8AC3E}">
        <p14:creationId xmlns:p14="http://schemas.microsoft.com/office/powerpoint/2010/main" val="3702311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Tasks Completed </a:t>
            </a:r>
          </a:p>
        </p:txBody>
      </p:sp>
      <p:sp>
        <p:nvSpPr>
          <p:cNvPr id="3" name="Slide Number Placeholder 2"/>
          <p:cNvSpPr>
            <a:spLocks noGrp="1"/>
          </p:cNvSpPr>
          <p:nvPr>
            <p:ph type="sldNum" sz="quarter" idx="12"/>
          </p:nvPr>
        </p:nvSpPr>
        <p:spPr/>
        <p:txBody>
          <a:bodyPr>
            <a:normAutofit fontScale="85000" lnSpcReduction="20000"/>
          </a:bodyPr>
          <a:lstStyle/>
          <a:p>
            <a:fld id="{5E313EE9-96EA-41D2-B4AA-436C9FD3307D}" type="slidenum">
              <a:rPr lang="en-US" smtClean="0"/>
              <a:pPr/>
              <a:t>6</a:t>
            </a:fld>
            <a:endParaRPr lang="en-US"/>
          </a:p>
        </p:txBody>
      </p:sp>
      <p:sp>
        <p:nvSpPr>
          <p:cNvPr id="6" name="Freeform 5"/>
          <p:cNvSpPr/>
          <p:nvPr/>
        </p:nvSpPr>
        <p:spPr>
          <a:xfrm>
            <a:off x="243254" y="3114563"/>
            <a:ext cx="8763000" cy="1600200"/>
          </a:xfrm>
          <a:custGeom>
            <a:avLst/>
            <a:gdLst>
              <a:gd name="connsiteX0" fmla="*/ 0 w 7391399"/>
              <a:gd name="connsiteY0" fmla="*/ 0 h 579161"/>
              <a:gd name="connsiteX1" fmla="*/ 7391399 w 7391399"/>
              <a:gd name="connsiteY1" fmla="*/ 0 h 579161"/>
              <a:gd name="connsiteX2" fmla="*/ 7391399 w 7391399"/>
              <a:gd name="connsiteY2" fmla="*/ 579161 h 579161"/>
              <a:gd name="connsiteX3" fmla="*/ 0 w 7391399"/>
              <a:gd name="connsiteY3" fmla="*/ 579161 h 579161"/>
              <a:gd name="connsiteX4" fmla="*/ 0 w 7391399"/>
              <a:gd name="connsiteY4" fmla="*/ 0 h 57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579161">
                <a:moveTo>
                  <a:pt x="0" y="0"/>
                </a:moveTo>
                <a:lnTo>
                  <a:pt x="7391399" y="0"/>
                </a:lnTo>
                <a:lnTo>
                  <a:pt x="7391399" y="579161"/>
                </a:lnTo>
                <a:lnTo>
                  <a:pt x="0" y="57916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pPr marL="285750" lvl="1" indent="-285750" defTabSz="711200">
              <a:lnSpc>
                <a:spcPct val="90000"/>
              </a:lnSpc>
              <a:spcBef>
                <a:spcPct val="0"/>
              </a:spcBef>
              <a:spcAft>
                <a:spcPct val="20000"/>
              </a:spcAft>
              <a:buFont typeface="Arial" panose="020B0604020202020204" pitchFamily="34" charset="0"/>
              <a:buChar char="•"/>
            </a:pPr>
            <a:r>
              <a:rPr lang="en-US" dirty="0"/>
              <a:t>Develop online materials for fleets</a:t>
            </a:r>
          </a:p>
          <a:p>
            <a:pPr marL="285750" lvl="1" indent="-285750" defTabSz="711200">
              <a:lnSpc>
                <a:spcPct val="90000"/>
              </a:lnSpc>
              <a:spcBef>
                <a:spcPct val="0"/>
              </a:spcBef>
              <a:spcAft>
                <a:spcPct val="20000"/>
              </a:spcAft>
              <a:buFont typeface="Arial" panose="020B0604020202020204" pitchFamily="34" charset="0"/>
              <a:buChar char="•"/>
            </a:pPr>
            <a:r>
              <a:rPr lang="en-US" dirty="0"/>
              <a:t>Reached out directly to regional fleets and fleet owners offering assistance in the development of fleet plans, general alternative fueling questions, and grant applications.</a:t>
            </a:r>
          </a:p>
          <a:p>
            <a:pPr marL="285750" lvl="1" indent="-285750" defTabSz="711200">
              <a:lnSpc>
                <a:spcPct val="90000"/>
              </a:lnSpc>
              <a:spcBef>
                <a:spcPct val="0"/>
              </a:spcBef>
              <a:spcAft>
                <a:spcPct val="20000"/>
              </a:spcAft>
              <a:buFont typeface="Arial" panose="020B0604020202020204" pitchFamily="34" charset="0"/>
              <a:buChar char="•"/>
            </a:pPr>
            <a:r>
              <a:rPr lang="en-US" dirty="0"/>
              <a:t>Work to with regional fleet owners as requested</a:t>
            </a:r>
          </a:p>
          <a:p>
            <a:pPr marL="285750" lvl="1" indent="-285750" defTabSz="711200">
              <a:lnSpc>
                <a:spcPct val="90000"/>
              </a:lnSpc>
              <a:spcBef>
                <a:spcPct val="0"/>
              </a:spcBef>
              <a:spcAft>
                <a:spcPct val="20000"/>
              </a:spcAft>
              <a:buFont typeface="Arial" panose="020B0604020202020204" pitchFamily="34" charset="0"/>
              <a:buChar char="•"/>
            </a:pPr>
            <a:r>
              <a:rPr lang="en-US" dirty="0"/>
              <a:t>Work with host organization to broaden opportunities for </a:t>
            </a:r>
            <a:r>
              <a:rPr lang="en-US"/>
              <a:t>alternative fuel funding</a:t>
            </a:r>
            <a:endParaRPr lang="en-US" dirty="0"/>
          </a:p>
        </p:txBody>
      </p:sp>
      <p:sp>
        <p:nvSpPr>
          <p:cNvPr id="9" name="Freeform 8"/>
          <p:cNvSpPr/>
          <p:nvPr/>
        </p:nvSpPr>
        <p:spPr>
          <a:xfrm>
            <a:off x="731520" y="1653355"/>
            <a:ext cx="7680960" cy="270417"/>
          </a:xfrm>
          <a:custGeom>
            <a:avLst/>
            <a:gdLst>
              <a:gd name="connsiteX0" fmla="*/ 0 w 7391399"/>
              <a:gd name="connsiteY0" fmla="*/ 69997 h 419971"/>
              <a:gd name="connsiteX1" fmla="*/ 20502 w 7391399"/>
              <a:gd name="connsiteY1" fmla="*/ 20502 h 419971"/>
              <a:gd name="connsiteX2" fmla="*/ 69997 w 7391399"/>
              <a:gd name="connsiteY2" fmla="*/ 0 h 419971"/>
              <a:gd name="connsiteX3" fmla="*/ 7321402 w 7391399"/>
              <a:gd name="connsiteY3" fmla="*/ 0 h 419971"/>
              <a:gd name="connsiteX4" fmla="*/ 7370897 w 7391399"/>
              <a:gd name="connsiteY4" fmla="*/ 20502 h 419971"/>
              <a:gd name="connsiteX5" fmla="*/ 7391399 w 7391399"/>
              <a:gd name="connsiteY5" fmla="*/ 69997 h 419971"/>
              <a:gd name="connsiteX6" fmla="*/ 7391399 w 7391399"/>
              <a:gd name="connsiteY6" fmla="*/ 349974 h 419971"/>
              <a:gd name="connsiteX7" fmla="*/ 7370897 w 7391399"/>
              <a:gd name="connsiteY7" fmla="*/ 399469 h 419971"/>
              <a:gd name="connsiteX8" fmla="*/ 7321402 w 7391399"/>
              <a:gd name="connsiteY8" fmla="*/ 419971 h 419971"/>
              <a:gd name="connsiteX9" fmla="*/ 69997 w 7391399"/>
              <a:gd name="connsiteY9" fmla="*/ 419971 h 419971"/>
              <a:gd name="connsiteX10" fmla="*/ 20502 w 7391399"/>
              <a:gd name="connsiteY10" fmla="*/ 399469 h 419971"/>
              <a:gd name="connsiteX11" fmla="*/ 0 w 7391399"/>
              <a:gd name="connsiteY11" fmla="*/ 349974 h 419971"/>
              <a:gd name="connsiteX12" fmla="*/ 0 w 7391399"/>
              <a:gd name="connsiteY12" fmla="*/ 69997 h 419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91399" h="419971">
                <a:moveTo>
                  <a:pt x="0" y="69997"/>
                </a:moveTo>
                <a:cubicBezTo>
                  <a:pt x="0" y="51433"/>
                  <a:pt x="7375" y="33629"/>
                  <a:pt x="20502" y="20502"/>
                </a:cubicBezTo>
                <a:cubicBezTo>
                  <a:pt x="33629" y="7375"/>
                  <a:pt x="51433" y="0"/>
                  <a:pt x="69997" y="0"/>
                </a:cubicBezTo>
                <a:lnTo>
                  <a:pt x="7321402" y="0"/>
                </a:lnTo>
                <a:cubicBezTo>
                  <a:pt x="7339966" y="0"/>
                  <a:pt x="7357770" y="7375"/>
                  <a:pt x="7370897" y="20502"/>
                </a:cubicBezTo>
                <a:cubicBezTo>
                  <a:pt x="7384024" y="33629"/>
                  <a:pt x="7391399" y="51433"/>
                  <a:pt x="7391399" y="69997"/>
                </a:cubicBezTo>
                <a:lnTo>
                  <a:pt x="7391399" y="349974"/>
                </a:lnTo>
                <a:cubicBezTo>
                  <a:pt x="7391399" y="368538"/>
                  <a:pt x="7384024" y="386342"/>
                  <a:pt x="7370897" y="399469"/>
                </a:cubicBezTo>
                <a:cubicBezTo>
                  <a:pt x="7357770" y="412596"/>
                  <a:pt x="7339966" y="419971"/>
                  <a:pt x="7321402" y="419971"/>
                </a:cubicBezTo>
                <a:lnTo>
                  <a:pt x="69997" y="419971"/>
                </a:lnTo>
                <a:cubicBezTo>
                  <a:pt x="51433" y="419971"/>
                  <a:pt x="33629" y="412596"/>
                  <a:pt x="20502" y="399469"/>
                </a:cubicBezTo>
                <a:cubicBezTo>
                  <a:pt x="7375" y="386342"/>
                  <a:pt x="0" y="368538"/>
                  <a:pt x="0" y="349974"/>
                </a:cubicBezTo>
                <a:lnTo>
                  <a:pt x="0" y="6999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1461" tIns="81461" rIns="81461" bIns="81461" numCol="1" spcCol="1270" anchor="ctr" anchorCtr="0">
            <a:noAutofit/>
          </a:bodyPr>
          <a:lstStyle/>
          <a:p>
            <a:pPr lvl="0" defTabSz="711200">
              <a:lnSpc>
                <a:spcPct val="90000"/>
              </a:lnSpc>
              <a:spcBef>
                <a:spcPct val="0"/>
              </a:spcBef>
              <a:spcAft>
                <a:spcPct val="35000"/>
              </a:spcAft>
            </a:pPr>
            <a:r>
              <a:rPr lang="en-US" dirty="0"/>
              <a:t>Technical Assistance and Fleet Coaching</a:t>
            </a:r>
            <a:endParaRPr lang="en-US" sz="1600" b="1" dirty="0"/>
          </a:p>
        </p:txBody>
      </p:sp>
      <p:sp>
        <p:nvSpPr>
          <p:cNvPr id="10" name="Freeform 9"/>
          <p:cNvSpPr/>
          <p:nvPr/>
        </p:nvSpPr>
        <p:spPr>
          <a:xfrm>
            <a:off x="76200" y="1950853"/>
            <a:ext cx="8763000" cy="1136629"/>
          </a:xfrm>
          <a:custGeom>
            <a:avLst/>
            <a:gdLst>
              <a:gd name="connsiteX0" fmla="*/ 0 w 7391399"/>
              <a:gd name="connsiteY0" fmla="*/ 0 h 520206"/>
              <a:gd name="connsiteX1" fmla="*/ 7391399 w 7391399"/>
              <a:gd name="connsiteY1" fmla="*/ 0 h 520206"/>
              <a:gd name="connsiteX2" fmla="*/ 7391399 w 7391399"/>
              <a:gd name="connsiteY2" fmla="*/ 520206 h 520206"/>
              <a:gd name="connsiteX3" fmla="*/ 0 w 7391399"/>
              <a:gd name="connsiteY3" fmla="*/ 520206 h 520206"/>
              <a:gd name="connsiteX4" fmla="*/ 0 w 7391399"/>
              <a:gd name="connsiteY4" fmla="*/ 0 h 5202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520206">
                <a:moveTo>
                  <a:pt x="0" y="0"/>
                </a:moveTo>
                <a:lnTo>
                  <a:pt x="7391399" y="0"/>
                </a:lnTo>
                <a:lnTo>
                  <a:pt x="7391399" y="520206"/>
                </a:lnTo>
                <a:lnTo>
                  <a:pt x="0" y="520206"/>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pPr marL="0" lvl="1" algn="ctr" defTabSz="711200">
              <a:lnSpc>
                <a:spcPct val="90000"/>
              </a:lnSpc>
              <a:spcBef>
                <a:spcPct val="0"/>
              </a:spcBef>
              <a:spcAft>
                <a:spcPct val="20000"/>
              </a:spcAft>
            </a:pPr>
            <a:r>
              <a:rPr lang="en-US" dirty="0">
                <a:solidFill>
                  <a:srgbClr val="002060"/>
                </a:solidFill>
              </a:rPr>
              <a:t>Coalition staff</a:t>
            </a:r>
            <a:r>
              <a:rPr lang="en-US" dirty="0">
                <a:solidFill>
                  <a:schemeClr val="accent1">
                    <a:lumMod val="50000"/>
                  </a:schemeClr>
                </a:solidFill>
              </a:rPr>
              <a:t> </a:t>
            </a:r>
            <a:r>
              <a:rPr lang="en-US" b="0" dirty="0">
                <a:solidFill>
                  <a:schemeClr val="accent1">
                    <a:lumMod val="50000"/>
                  </a:schemeClr>
                </a:solidFill>
                <a:effectLst/>
              </a:rPr>
              <a:t>plans to reach out directly to stakeholders to advertise this new service via direct contact with the Coalitions most active and well-connected stakeholders as well as through a webinar to demonstrate the available tools and services</a:t>
            </a:r>
            <a:r>
              <a:rPr lang="en-US" dirty="0">
                <a:solidFill>
                  <a:schemeClr val="accent1">
                    <a:lumMod val="50000"/>
                  </a:schemeClr>
                </a:solidFill>
              </a:rPr>
              <a:t> </a:t>
            </a:r>
            <a:r>
              <a:rPr lang="en-US" i="1" dirty="0">
                <a:solidFill>
                  <a:schemeClr val="accent1">
                    <a:lumMod val="50000"/>
                  </a:schemeClr>
                </a:solidFill>
              </a:rPr>
              <a:t>. </a:t>
            </a:r>
          </a:p>
        </p:txBody>
      </p:sp>
    </p:spTree>
    <p:extLst>
      <p:ext uri="{BB962C8B-B14F-4D97-AF65-F5344CB8AC3E}">
        <p14:creationId xmlns:p14="http://schemas.microsoft.com/office/powerpoint/2010/main" val="121141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2022 Activities</a:t>
            </a:r>
          </a:p>
        </p:txBody>
      </p:sp>
      <p:sp>
        <p:nvSpPr>
          <p:cNvPr id="3" name="Slide Number Placeholder 2"/>
          <p:cNvSpPr>
            <a:spLocks noGrp="1"/>
          </p:cNvSpPr>
          <p:nvPr>
            <p:ph type="sldNum" sz="quarter" idx="12"/>
          </p:nvPr>
        </p:nvSpPr>
        <p:spPr/>
        <p:txBody>
          <a:bodyPr>
            <a:normAutofit fontScale="85000" lnSpcReduction="20000"/>
          </a:bodyPr>
          <a:lstStyle/>
          <a:p>
            <a:fld id="{5E313EE9-96EA-41D2-B4AA-436C9FD3307D}" type="slidenum">
              <a:rPr lang="en-US" smtClean="0"/>
              <a:pPr/>
              <a:t>7</a:t>
            </a:fld>
            <a:endParaRPr lang="en-US"/>
          </a:p>
        </p:txBody>
      </p:sp>
      <p:sp>
        <p:nvSpPr>
          <p:cNvPr id="6" name="Freeform 5"/>
          <p:cNvSpPr/>
          <p:nvPr/>
        </p:nvSpPr>
        <p:spPr>
          <a:xfrm>
            <a:off x="990600" y="2023017"/>
            <a:ext cx="7391399" cy="3996783"/>
          </a:xfrm>
          <a:custGeom>
            <a:avLst/>
            <a:gdLst>
              <a:gd name="connsiteX0" fmla="*/ 0 w 7391399"/>
              <a:gd name="connsiteY0" fmla="*/ 0 h 579161"/>
              <a:gd name="connsiteX1" fmla="*/ 7391399 w 7391399"/>
              <a:gd name="connsiteY1" fmla="*/ 0 h 579161"/>
              <a:gd name="connsiteX2" fmla="*/ 7391399 w 7391399"/>
              <a:gd name="connsiteY2" fmla="*/ 579161 h 579161"/>
              <a:gd name="connsiteX3" fmla="*/ 0 w 7391399"/>
              <a:gd name="connsiteY3" fmla="*/ 579161 h 579161"/>
              <a:gd name="connsiteX4" fmla="*/ 0 w 7391399"/>
              <a:gd name="connsiteY4" fmla="*/ 0 h 57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579161">
                <a:moveTo>
                  <a:pt x="0" y="0"/>
                </a:moveTo>
                <a:lnTo>
                  <a:pt x="7391399" y="0"/>
                </a:lnTo>
                <a:lnTo>
                  <a:pt x="7391399" y="579161"/>
                </a:lnTo>
                <a:lnTo>
                  <a:pt x="0" y="57916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pPr lvl="0" defTabSz="711200">
              <a:lnSpc>
                <a:spcPct val="90000"/>
              </a:lnSpc>
              <a:spcBef>
                <a:spcPct val="0"/>
              </a:spcBef>
              <a:spcAft>
                <a:spcPct val="35000"/>
              </a:spcAft>
            </a:pPr>
            <a:r>
              <a:rPr lang="en-US" sz="2000" dirty="0"/>
              <a:t>3.2 – Alternative Fuel Vehicle and Compliance Coordination Efforts</a:t>
            </a:r>
            <a:endParaRPr lang="en-US" sz="2000" b="1" dirty="0"/>
          </a:p>
          <a:p>
            <a:pPr marL="628650" lvl="2" indent="-171450" defTabSz="711200">
              <a:lnSpc>
                <a:spcPct val="90000"/>
              </a:lnSpc>
              <a:spcBef>
                <a:spcPct val="0"/>
              </a:spcBef>
              <a:spcAft>
                <a:spcPct val="20000"/>
              </a:spcAft>
              <a:buChar char="••"/>
            </a:pPr>
            <a:r>
              <a:rPr lang="en-US" sz="2000" dirty="0">
                <a:latin typeface="+mj-lt"/>
              </a:rPr>
              <a:t>Helping alternative fuel applicants through a grant system</a:t>
            </a:r>
          </a:p>
          <a:p>
            <a:pPr marL="457200" lvl="2" defTabSz="711200">
              <a:lnSpc>
                <a:spcPct val="90000"/>
              </a:lnSpc>
              <a:spcBef>
                <a:spcPct val="0"/>
              </a:spcBef>
              <a:spcAft>
                <a:spcPct val="20000"/>
              </a:spcAft>
            </a:pPr>
            <a:endParaRPr lang="en-US" sz="2000" dirty="0">
              <a:latin typeface="+mj-lt"/>
            </a:endParaRPr>
          </a:p>
          <a:p>
            <a:pPr marL="0" lvl="1" defTabSz="711200">
              <a:lnSpc>
                <a:spcPct val="90000"/>
              </a:lnSpc>
              <a:spcBef>
                <a:spcPct val="0"/>
              </a:spcBef>
              <a:spcAft>
                <a:spcPct val="20000"/>
              </a:spcAft>
            </a:pPr>
            <a:r>
              <a:rPr lang="en-US" sz="2000" dirty="0"/>
              <a:t>3.4 – General Stakeholder Outreach / Awareness Events and Activities</a:t>
            </a:r>
          </a:p>
          <a:p>
            <a:pPr marL="800100" lvl="1" indent="-342900">
              <a:lnSpc>
                <a:spcPct val="90000"/>
              </a:lnSpc>
              <a:buFont typeface="Arial" panose="020B0604020202020204" pitchFamily="34" charset="0"/>
              <a:buChar char="•"/>
            </a:pPr>
            <a:r>
              <a:rPr lang="en-US" sz="2000" dirty="0"/>
              <a:t>Hosting Stakeholder meetings, webinars, podcasts, and virtual site visits</a:t>
            </a:r>
          </a:p>
          <a:p>
            <a:pPr lvl="1">
              <a:lnSpc>
                <a:spcPct val="90000"/>
              </a:lnSpc>
            </a:pPr>
            <a:endParaRPr lang="en-US" sz="2000" dirty="0"/>
          </a:p>
          <a:p>
            <a:pPr marL="0" lvl="1" defTabSz="711200">
              <a:lnSpc>
                <a:spcPct val="90000"/>
              </a:lnSpc>
              <a:spcBef>
                <a:spcPct val="0"/>
              </a:spcBef>
              <a:spcAft>
                <a:spcPct val="20000"/>
              </a:spcAft>
            </a:pPr>
            <a:r>
              <a:rPr lang="en-US" sz="2000" dirty="0"/>
              <a:t>3.6 – Technical Training and Education</a:t>
            </a:r>
            <a:endParaRPr lang="en-US" sz="2000" b="1" dirty="0"/>
          </a:p>
          <a:p>
            <a:pPr marL="742950" lvl="1" indent="-285750">
              <a:buFont typeface="Arial" panose="020B0604020202020204" pitchFamily="34" charset="0"/>
              <a:buChar char="•"/>
            </a:pPr>
            <a:r>
              <a:rPr lang="en-US" sz="2000" dirty="0"/>
              <a:t>Classroom training</a:t>
            </a:r>
          </a:p>
          <a:p>
            <a:pPr marL="742950" lvl="1" indent="-285750">
              <a:buFont typeface="Arial" panose="020B0604020202020204" pitchFamily="34" charset="0"/>
              <a:buChar char="•"/>
            </a:pPr>
            <a:r>
              <a:rPr lang="en-US" sz="2000" dirty="0"/>
              <a:t>Technical webinars</a:t>
            </a:r>
          </a:p>
          <a:p>
            <a:pPr marL="742950" lvl="1" indent="-285750">
              <a:buFont typeface="Arial" panose="020B0604020202020204" pitchFamily="34" charset="0"/>
              <a:buChar char="•"/>
            </a:pPr>
            <a:r>
              <a:rPr lang="en-US" sz="2000" dirty="0"/>
              <a:t>Hands-on demonstrations</a:t>
            </a:r>
          </a:p>
          <a:p>
            <a:pPr marL="800100" lvl="1" indent="-342900">
              <a:lnSpc>
                <a:spcPct val="90000"/>
              </a:lnSpc>
              <a:buFont typeface="Arial" panose="020B0604020202020204" pitchFamily="34" charset="0"/>
              <a:buChar char="•"/>
            </a:pPr>
            <a:endParaRPr lang="en-US" sz="1600" dirty="0"/>
          </a:p>
          <a:p>
            <a:pPr lvl="1">
              <a:lnSpc>
                <a:spcPct val="90000"/>
              </a:lnSpc>
            </a:pPr>
            <a:endParaRPr lang="en-US" sz="1600" dirty="0"/>
          </a:p>
        </p:txBody>
      </p:sp>
    </p:spTree>
    <p:extLst>
      <p:ext uri="{BB962C8B-B14F-4D97-AF65-F5344CB8AC3E}">
        <p14:creationId xmlns:p14="http://schemas.microsoft.com/office/powerpoint/2010/main" val="185445014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333674BEE56124AAD970D40F8FDF221" ma:contentTypeVersion="11" ma:contentTypeDescription="Create a new document." ma:contentTypeScope="" ma:versionID="ebcb8d948eae11d6bc209294f6d5fcd6">
  <xsd:schema xmlns:xsd="http://www.w3.org/2001/XMLSchema" xmlns:xs="http://www.w3.org/2001/XMLSchema" xmlns:p="http://schemas.microsoft.com/office/2006/metadata/properties" xmlns:ns2="b4015ea8-92c2-4515-89dc-d0cebe6a6e7e" targetNamespace="http://schemas.microsoft.com/office/2006/metadata/properties" ma:root="true" ma:fieldsID="7967772d9888afd00a7637a4fb2287da" ns2:_="">
    <xsd:import namespace="b4015ea8-92c2-4515-89dc-d0cebe6a6e7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LengthInSecond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4015ea8-92c2-4515-89dc-d0cebe6a6e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A7D9297-BAC1-4638-8B0F-792F8096CE77}">
  <ds:schemaRefs>
    <ds:schemaRef ds:uri="http://schemas.microsoft.com/sharepoint/v3/contenttype/forms"/>
  </ds:schemaRefs>
</ds:datastoreItem>
</file>

<file path=customXml/itemProps2.xml><?xml version="1.0" encoding="utf-8"?>
<ds:datastoreItem xmlns:ds="http://schemas.openxmlformats.org/officeDocument/2006/customXml" ds:itemID="{DFD5A02E-FC5A-4628-8450-51D6F0FF081A}">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FF3BC627-CF73-49D8-8D2C-78C2250BFB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4015ea8-92c2-4515-89dc-d0cebe6a6e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Verve</Template>
  <TotalTime>10069</TotalTime>
  <Words>654</Words>
  <Application>Microsoft Office PowerPoint</Application>
  <PresentationFormat>On-screen Show (4:3)</PresentationFormat>
  <Paragraphs>89</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Tw Cen MT</vt:lpstr>
      <vt:lpstr>Wingdings</vt:lpstr>
      <vt:lpstr>Wingdings 2</vt:lpstr>
      <vt:lpstr>Median</vt:lpstr>
      <vt:lpstr>Houston-Galveston  Clean cities Coalition 2021 Activity Summary    </vt:lpstr>
      <vt:lpstr>The Coalition</vt:lpstr>
      <vt:lpstr>Tasks Completed</vt:lpstr>
      <vt:lpstr>Tasks Completed </vt:lpstr>
      <vt:lpstr>Tasks Completed </vt:lpstr>
      <vt:lpstr>Tasks Completed </vt:lpstr>
      <vt:lpstr>2022 Activities</vt:lpstr>
    </vt:vector>
  </TitlesOfParts>
  <Company>New West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Template for Clean Cities Coalition Re-designation Webinars</dc:title>
  <dc:subject>Template for Clean Cities coalitions to create presentations for re-designation Webinars</dc:subject>
  <dc:creator>Ellen Bourbon</dc:creator>
  <cp:lastModifiedBy>DeCandis, Andrew</cp:lastModifiedBy>
  <cp:revision>671</cp:revision>
  <cp:lastPrinted>2014-08-08T14:33:49Z</cp:lastPrinted>
  <dcterms:created xsi:type="dcterms:W3CDTF">2010-08-13T14:26:26Z</dcterms:created>
  <dcterms:modified xsi:type="dcterms:W3CDTF">2022-02-28T23:38:35Z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0x0101002333674BEE56124AAD970D40F8FDF221</vt:lpwstr>
  </property>
  <property fmtid="{D5CDD505-2E9C-101B-9397-08002B2CF9AE}" pid="3" name="_dlc_DocIdItemGuid">
    <vt:lpwstr>1fe19d9b-946e-4020-9864-b913e0eaf653</vt:lpwstr>
  </property>
  <property fmtid="{D5CDD505-2E9C-101B-9397-08002B2CF9AE}" pid="4" name="Order">
    <vt:r8>850300</vt:r8>
  </property>
</Properties>
</file>