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352" r:id="rId6"/>
    <p:sldId id="351" r:id="rId7"/>
    <p:sldId id="345" r:id="rId8"/>
    <p:sldId id="357" r:id="rId9"/>
    <p:sldId id="360" r:id="rId10"/>
    <p:sldId id="361" r:id="rId11"/>
    <p:sldId id="353" r:id="rId12"/>
    <p:sldId id="354" r:id="rId13"/>
    <p:sldId id="350" r:id="rId14"/>
    <p:sldId id="348" r:id="rId15"/>
    <p:sldId id="34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87857" autoAdjust="0"/>
  </p:normalViewPr>
  <p:slideViewPr>
    <p:cSldViewPr>
      <p:cViewPr varScale="1">
        <p:scale>
          <a:sx n="109" d="100"/>
          <a:sy n="109" d="100"/>
        </p:scale>
        <p:origin x="15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EUI is a metric that measures combined progress in both energy savings from</a:t>
            </a:r>
          </a:p>
          <a:p>
            <a:r>
              <a:rPr lang="en-US"/>
              <a:t>efficiency projects and increased fuel diversity, through use of domestic alternative fuels.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1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houston-cleancities.org/2020-annual-survey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uston-cleancities.org/webinar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94360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Clean Cities Annual Report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March 1,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48746F-8BA9-44B6-8178-78EA9DA15791}"/>
              </a:ext>
            </a:extLst>
          </p:cNvPr>
          <p:cNvSpPr/>
          <p:nvPr/>
        </p:nvSpPr>
        <p:spPr>
          <a:xfrm>
            <a:off x="4040444" y="3244334"/>
            <a:ext cx="1063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67731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2022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March 1</a:t>
            </a:r>
            <a:r>
              <a:rPr lang="en-US" sz="2800" baseline="30000" dirty="0"/>
              <a:t>st</a:t>
            </a:r>
            <a:r>
              <a:rPr lang="en-US" sz="2800" dirty="0"/>
              <a:t>    		9:30-11am</a:t>
            </a:r>
            <a:endParaRPr lang="en-US" sz="3200" dirty="0"/>
          </a:p>
          <a:p>
            <a:pPr lvl="1"/>
            <a:r>
              <a:rPr lang="en-US" sz="2800" dirty="0"/>
              <a:t>May 10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August 9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/>
              <a:t>November 8</a:t>
            </a:r>
            <a:r>
              <a:rPr lang="en-US" sz="2800" baseline="30000"/>
              <a:t>th</a:t>
            </a:r>
            <a:r>
              <a:rPr lang="en-US" sz="2800"/>
              <a:t>  </a:t>
            </a:r>
            <a:r>
              <a:rPr lang="en-US" sz="2800" dirty="0"/>
              <a:t>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C6B1-C513-48F6-9B80-DBD4B9BB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DDAE6-C97D-4D56-92BF-C3A4FDCCC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708B5-9DFE-4391-A04C-0751B0CD7B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10993" y="1905000"/>
            <a:ext cx="5309207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Annual survey of public and private stakeholders from of nearly 100 Clean Cities coalitions</a:t>
            </a:r>
          </a:p>
          <a:p>
            <a:r>
              <a:rPr lang="en-US" dirty="0"/>
              <a:t>Report submitted annually includes major activities and accomplishments for the previous calendar year</a:t>
            </a:r>
          </a:p>
          <a:p>
            <a:r>
              <a:rPr lang="en-US" dirty="0"/>
              <a:t>Summarizes the use of and the impacts of alternative fuel use in our region</a:t>
            </a:r>
          </a:p>
          <a:p>
            <a:r>
              <a:rPr lang="en-US" dirty="0"/>
              <a:t>Provides planning data for the Coalition and H-GAC</a:t>
            </a:r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AE965B7-F371-4E10-9F30-5F2A1651FE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1676400"/>
            <a:ext cx="3758593" cy="486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4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2C3FF4-FF9E-447C-86D7-25080DC30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8993" y="1676400"/>
            <a:ext cx="472601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BCB4DB9-E9CF-4C9F-B0E7-DF3C938416C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Coalition Specific:</a:t>
            </a:r>
          </a:p>
          <a:p>
            <a:pPr lvl="1"/>
            <a:r>
              <a:rPr lang="en-US" dirty="0"/>
              <a:t>Membership, funding, projects, and activities</a:t>
            </a:r>
          </a:p>
          <a:p>
            <a:r>
              <a:rPr lang="en-US" dirty="0"/>
              <a:t>Regional Activity:</a:t>
            </a:r>
          </a:p>
          <a:p>
            <a:pPr lvl="1"/>
            <a:r>
              <a:rPr lang="en-US" dirty="0"/>
              <a:t>New and existing alt. fuel stations</a:t>
            </a:r>
          </a:p>
          <a:p>
            <a:pPr lvl="1"/>
            <a:r>
              <a:rPr lang="en-US" dirty="0"/>
              <a:t>New and existing alt. fuel and hybrid vehicle deployments</a:t>
            </a:r>
          </a:p>
          <a:p>
            <a:pPr lvl="1"/>
            <a:r>
              <a:rPr lang="en-US" dirty="0"/>
              <a:t>Sales of alternative fuels </a:t>
            </a:r>
          </a:p>
          <a:p>
            <a:pPr lvl="1"/>
            <a:r>
              <a:rPr lang="en-US" dirty="0"/>
              <a:t>Existing idle-reduction initiatives </a:t>
            </a:r>
          </a:p>
          <a:p>
            <a:pPr lvl="1"/>
            <a:r>
              <a:rPr lang="en-US" dirty="0"/>
              <a:t>Fuel economy, VMT, and idle reduction efforts</a:t>
            </a:r>
          </a:p>
          <a:p>
            <a:r>
              <a:rPr lang="en-US" dirty="0"/>
              <a:t>NREL and DOE analyze the data and translate into </a:t>
            </a:r>
            <a:r>
              <a:rPr lang="en-US" u="sng" dirty="0"/>
              <a:t>petroleum-use</a:t>
            </a:r>
            <a:r>
              <a:rPr lang="en-US" dirty="0"/>
              <a:t> and </a:t>
            </a:r>
            <a:r>
              <a:rPr lang="en-US" u="sng" dirty="0"/>
              <a:t>greenhouse gas reduction</a:t>
            </a:r>
            <a:r>
              <a:rPr lang="en-US" dirty="0"/>
              <a:t> for individual regions and for the Clean Cities program as a whole.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Collected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80EC-BB17-4CB4-B68A-EB246D760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 at a Glance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EEAB21-E61A-442B-83CB-F79F7745A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9B6B9-8C3D-4017-BD1F-0AA7ED6D52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4865336"/>
          </a:xfrm>
        </p:spPr>
        <p:txBody>
          <a:bodyPr>
            <a:normAutofit/>
          </a:bodyPr>
          <a:lstStyle/>
          <a:p>
            <a:r>
              <a:rPr lang="en-US" dirty="0"/>
              <a:t>Outreach: nearly </a:t>
            </a:r>
            <a:r>
              <a:rPr lang="en-US" b="1" dirty="0">
                <a:solidFill>
                  <a:srgbClr val="FF0000"/>
                </a:solidFill>
              </a:rPr>
              <a:t>3,300</a:t>
            </a:r>
            <a:r>
              <a:rPr lang="en-US" dirty="0"/>
              <a:t> Outreach Activities</a:t>
            </a:r>
          </a:p>
          <a:p>
            <a:r>
              <a:rPr lang="en-US" dirty="0"/>
              <a:t>Nationally, coordinators spent </a:t>
            </a:r>
            <a:r>
              <a:rPr lang="en-US" b="1" dirty="0">
                <a:solidFill>
                  <a:srgbClr val="FF0000"/>
                </a:solidFill>
              </a:rPr>
              <a:t>135,700 hours</a:t>
            </a:r>
            <a:r>
              <a:rPr lang="en-US" dirty="0"/>
              <a:t> on Clean Cities efforts</a:t>
            </a:r>
          </a:p>
          <a:p>
            <a:r>
              <a:rPr lang="en-US" dirty="0"/>
              <a:t>Coalition funding raised (includes grants): </a:t>
            </a:r>
            <a:r>
              <a:rPr lang="en-US" b="1" dirty="0">
                <a:solidFill>
                  <a:srgbClr val="FF0000"/>
                </a:solidFill>
              </a:rPr>
              <a:t>$151M</a:t>
            </a:r>
          </a:p>
          <a:p>
            <a:r>
              <a:rPr lang="en-US" dirty="0"/>
              <a:t>Energy use impact of Clean Cities programs was over </a:t>
            </a:r>
            <a:r>
              <a:rPr lang="en-US" b="1" dirty="0">
                <a:solidFill>
                  <a:srgbClr val="FF0000"/>
                </a:solidFill>
              </a:rPr>
              <a:t>955 Million GGE / year</a:t>
            </a:r>
          </a:p>
          <a:p>
            <a:r>
              <a:rPr lang="en-US" dirty="0"/>
              <a:t>AFVs: over </a:t>
            </a:r>
            <a:r>
              <a:rPr lang="en-US" b="1" dirty="0">
                <a:solidFill>
                  <a:srgbClr val="FF0000"/>
                </a:solidFill>
              </a:rPr>
              <a:t>1,000,000</a:t>
            </a:r>
            <a:r>
              <a:rPr lang="en-US" dirty="0"/>
              <a:t> vehicles total</a:t>
            </a:r>
          </a:p>
          <a:p>
            <a:r>
              <a:rPr lang="en-US" dirty="0"/>
              <a:t>AFV energy use impact: </a:t>
            </a:r>
            <a:r>
              <a:rPr lang="en-US" b="1" dirty="0">
                <a:solidFill>
                  <a:srgbClr val="FF0000"/>
                </a:solidFill>
              </a:rPr>
              <a:t>740 million GGE / year</a:t>
            </a:r>
          </a:p>
          <a:p>
            <a:r>
              <a:rPr lang="en-US" dirty="0"/>
              <a:t>AFV emissions reductions: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3.09 million tons / year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3338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7FA9B-DB29-4C17-8B2E-011A11CD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Houston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FAA434-1A39-4F89-B168-2D1DDE12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Content Placeholder 7" descr="Chart, pie chart&#10;&#10;Description automatically generated">
            <a:extLst>
              <a:ext uri="{FF2B5EF4-FFF2-40B4-BE49-F238E27FC236}">
                <a16:creationId xmlns:a16="http://schemas.microsoft.com/office/drawing/2014/main" id="{3489C864-C453-441B-9A91-19DF37E215C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48" y="1600200"/>
            <a:ext cx="8509851" cy="5130940"/>
          </a:xfrm>
        </p:spPr>
      </p:pic>
    </p:spTree>
    <p:extLst>
      <p:ext uri="{BB962C8B-B14F-4D97-AF65-F5344CB8AC3E}">
        <p14:creationId xmlns:p14="http://schemas.microsoft.com/office/powerpoint/2010/main" val="273049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5948-26F7-44A9-B41A-D9A8DC79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Houston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3A3696-BEF0-473D-8845-9BDFCFB4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8" name="Content Placeholder 7" descr="Chart, bar chart&#10;&#10;Description automatically generated">
            <a:extLst>
              <a:ext uri="{FF2B5EF4-FFF2-40B4-BE49-F238E27FC236}">
                <a16:creationId xmlns:a16="http://schemas.microsoft.com/office/drawing/2014/main" id="{9DC25FAD-5E4A-4B8C-979E-C90704E7F7F7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49" y="1600200"/>
            <a:ext cx="8708451" cy="4966306"/>
          </a:xfrm>
        </p:spPr>
      </p:pic>
    </p:spTree>
    <p:extLst>
      <p:ext uri="{BB962C8B-B14F-4D97-AF65-F5344CB8AC3E}">
        <p14:creationId xmlns:p14="http://schemas.microsoft.com/office/powerpoint/2010/main" val="683980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F64B6-97BD-49F1-A297-04C13B495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Survey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B0BE0E-E69F-45CD-9B1D-D29696A8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1D1B6-7EF5-40C9-8971-0BA6019A1DF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This year’s survey is open</a:t>
            </a:r>
          </a:p>
          <a:p>
            <a:r>
              <a:rPr lang="en-US" dirty="0"/>
              <a:t>Collecting information about fuels used and activities that occurred in </a:t>
            </a:r>
            <a:r>
              <a:rPr lang="en-US" b="1" u="sng" dirty="0"/>
              <a:t>2021</a:t>
            </a:r>
          </a:p>
          <a:p>
            <a:r>
              <a:rPr lang="en-US" dirty="0"/>
              <a:t>Due date for responses: </a:t>
            </a:r>
            <a:r>
              <a:rPr lang="en-US" b="1" u="sng" dirty="0"/>
              <a:t>March 15, 2022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houston-cleancities.org/2021-annual-survey/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79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50F1C-76E1-4698-B1DA-05B961D86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B86047-DEF3-43E4-8B17-76F66559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E0462-5750-46AE-A2DC-AEC93A18B9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</p:spPr>
        <p:txBody>
          <a:bodyPr>
            <a:normAutofit/>
          </a:bodyPr>
          <a:lstStyle/>
          <a:p>
            <a:r>
              <a:rPr lang="en-US" dirty="0"/>
              <a:t>Nine responses so far this year</a:t>
            </a:r>
          </a:p>
          <a:p>
            <a:r>
              <a:rPr lang="en-US" dirty="0"/>
              <a:t>Will be reaching out to fleets that participated in recent years</a:t>
            </a:r>
          </a:p>
          <a:p>
            <a:r>
              <a:rPr lang="en-US" dirty="0"/>
              <a:t>Will work to recruit additional fleets to expand our knowledge</a:t>
            </a:r>
          </a:p>
          <a:p>
            <a:r>
              <a:rPr lang="en-US" dirty="0"/>
              <a:t>We held an annual survey webinar on February 10</a:t>
            </a:r>
          </a:p>
          <a:p>
            <a:pPr lvl="1"/>
            <a:r>
              <a:rPr lang="en-US" dirty="0"/>
              <a:t>Overview of the survey and its uses</a:t>
            </a:r>
          </a:p>
          <a:p>
            <a:pPr lvl="1"/>
            <a:r>
              <a:rPr lang="en-US" dirty="0"/>
              <a:t>Fill out a sample survey</a:t>
            </a:r>
          </a:p>
          <a:p>
            <a:r>
              <a:rPr lang="en-US" dirty="0">
                <a:hlinkClick r:id="rId2"/>
              </a:rPr>
              <a:t>http://www.houston-cleancities.org/webinars/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047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3674BEE56124AAD970D40F8FDF221" ma:contentTypeVersion="11" ma:contentTypeDescription="Create a new document." ma:contentTypeScope="" ma:versionID="ebcb8d948eae11d6bc209294f6d5fcd6">
  <xsd:schema xmlns:xsd="http://www.w3.org/2001/XMLSchema" xmlns:xs="http://www.w3.org/2001/XMLSchema" xmlns:p="http://schemas.microsoft.com/office/2006/metadata/properties" xmlns:ns2="b4015ea8-92c2-4515-89dc-d0cebe6a6e7e" targetNamespace="http://schemas.microsoft.com/office/2006/metadata/properties" ma:root="true" ma:fieldsID="7967772d9888afd00a7637a4fb2287da" ns2:_="">
    <xsd:import namespace="b4015ea8-92c2-4515-89dc-d0cebe6a6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15ea8-92c2-4515-89dc-d0cebe6a6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D5A02E-FC5A-4628-8450-51D6F0FF08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D89C4A4-D8D3-45B9-82E2-162E5F657F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015ea8-92c2-4515-89dc-d0cebe6a6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10405</TotalTime>
  <Words>371</Words>
  <Application>Microsoft Office PowerPoint</Application>
  <PresentationFormat>On-screen Show (4:3)</PresentationFormat>
  <Paragraphs>68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Median</vt:lpstr>
      <vt:lpstr>Clean Cities Annual Report</vt:lpstr>
      <vt:lpstr>Background</vt:lpstr>
      <vt:lpstr>Background</vt:lpstr>
      <vt:lpstr>Data Collected</vt:lpstr>
      <vt:lpstr>2020 at a Glance</vt:lpstr>
      <vt:lpstr>2020 Houston Results</vt:lpstr>
      <vt:lpstr>2020 Houston Results</vt:lpstr>
      <vt:lpstr>Current Survey</vt:lpstr>
      <vt:lpstr>Next Steps</vt:lpstr>
      <vt:lpstr>Expectations</vt:lpstr>
      <vt:lpstr>2022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DeCandis, Andrew</cp:lastModifiedBy>
  <cp:revision>660</cp:revision>
  <cp:lastPrinted>2014-08-08T14:33:49Z</cp:lastPrinted>
  <dcterms:created xsi:type="dcterms:W3CDTF">2010-08-13T14:26:26Z</dcterms:created>
  <dcterms:modified xsi:type="dcterms:W3CDTF">2022-02-28T23:54:33Z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0x0101002333674BEE56124AAD970D40F8FDF221</vt:lpwstr>
  </property>
  <property fmtid="{D5CDD505-2E9C-101B-9397-08002B2CF9AE}" pid="3" name="_dlc_DocIdItemGuid">
    <vt:lpwstr>b991c99f-2650-435d-bcb2-ee0dfc8bb85b</vt:lpwstr>
  </property>
</Properties>
</file>