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4"/>
  </p:sldMasterIdLst>
  <p:notesMasterIdLst>
    <p:notesMasterId r:id="rId12"/>
  </p:notesMasterIdLst>
  <p:handoutMasterIdLst>
    <p:handoutMasterId r:id="rId13"/>
  </p:handoutMasterIdLst>
  <p:sldIdLst>
    <p:sldId id="267" r:id="rId5"/>
    <p:sldId id="269" r:id="rId6"/>
    <p:sldId id="272" r:id="rId7"/>
    <p:sldId id="271" r:id="rId8"/>
    <p:sldId id="270" r:id="rId9"/>
    <p:sldId id="277" r:id="rId10"/>
    <p:sldId id="27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A9083A-F99F-4167-B21A-6EA69EC11744}" v="1" dt="2022-02-28T23:39:51.482"/>
    <p1510:client id="{4EE6EBA1-9E7A-A107-BD39-1D1506298F28}" v="89" dt="2022-02-28T23:59:49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0" autoAdjust="0"/>
    <p:restoredTop sz="87857" autoAdjust="0"/>
  </p:normalViewPr>
  <p:slideViewPr>
    <p:cSldViewPr>
      <p:cViewPr varScale="1">
        <p:scale>
          <a:sx n="66" d="100"/>
          <a:sy n="66" d="100"/>
        </p:scale>
        <p:origin x="16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shington, Gilbert" userId="5d2eb247-bda9-416c-9f81-37703e9882a4" providerId="ADAL" clId="{1CAA808C-836C-4B64-A620-EF6F104F6B60}"/>
    <pc:docChg chg="custSel delSld modSld">
      <pc:chgData name="Washington, Gilbert" userId="5d2eb247-bda9-416c-9f81-37703e9882a4" providerId="ADAL" clId="{1CAA808C-836C-4B64-A620-EF6F104F6B60}" dt="2022-02-28T23:40:17.365" v="5" actId="47"/>
      <pc:docMkLst>
        <pc:docMk/>
      </pc:docMkLst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0" sldId="256"/>
        </pc:sldMkLst>
      </pc:sldChg>
      <pc:sldChg chg="modSp mod">
        <pc:chgData name="Washington, Gilbert" userId="5d2eb247-bda9-416c-9f81-37703e9882a4" providerId="ADAL" clId="{1CAA808C-836C-4B64-A620-EF6F104F6B60}" dt="2022-02-28T23:39:51.716" v="0" actId="27636"/>
        <pc:sldMkLst>
          <pc:docMk/>
          <pc:sldMk cId="1115533786" sldId="269"/>
        </pc:sldMkLst>
        <pc:spChg chg="mod">
          <ac:chgData name="Washington, Gilbert" userId="5d2eb247-bda9-416c-9f81-37703e9882a4" providerId="ADAL" clId="{1CAA808C-836C-4B64-A620-EF6F104F6B60}" dt="2022-02-28T23:39:51.716" v="0" actId="27636"/>
          <ac:spMkLst>
            <pc:docMk/>
            <pc:sldMk cId="1115533786" sldId="269"/>
            <ac:spMk id="6" creationId="{406F0AD9-ED01-432D-99C5-461C74D21BDA}"/>
          </ac:spMkLst>
        </pc:spChg>
      </pc:sldChg>
      <pc:sldChg chg="modSp mod">
        <pc:chgData name="Washington, Gilbert" userId="5d2eb247-bda9-416c-9f81-37703e9882a4" providerId="ADAL" clId="{1CAA808C-836C-4B64-A620-EF6F104F6B60}" dt="2022-02-28T23:39:51.772" v="1" actId="27636"/>
        <pc:sldMkLst>
          <pc:docMk/>
          <pc:sldMk cId="2623300229" sldId="270"/>
        </pc:sldMkLst>
        <pc:spChg chg="mod">
          <ac:chgData name="Washington, Gilbert" userId="5d2eb247-bda9-416c-9f81-37703e9882a4" providerId="ADAL" clId="{1CAA808C-836C-4B64-A620-EF6F104F6B60}" dt="2022-02-28T23:39:51.772" v="1" actId="27636"/>
          <ac:spMkLst>
            <pc:docMk/>
            <pc:sldMk cId="2623300229" sldId="270"/>
            <ac:spMk id="6" creationId="{406F0AD9-ED01-432D-99C5-461C74D21BDA}"/>
          </ac:spMkLst>
        </pc:spChg>
      </pc:sldChg>
      <pc:sldChg chg="modSp mod">
        <pc:chgData name="Washington, Gilbert" userId="5d2eb247-bda9-416c-9f81-37703e9882a4" providerId="ADAL" clId="{1CAA808C-836C-4B64-A620-EF6F104F6B60}" dt="2022-02-28T23:39:51.877" v="4" actId="27636"/>
        <pc:sldMkLst>
          <pc:docMk/>
          <pc:sldMk cId="3640773090" sldId="271"/>
        </pc:sldMkLst>
        <pc:spChg chg="mod">
          <ac:chgData name="Washington, Gilbert" userId="5d2eb247-bda9-416c-9f81-37703e9882a4" providerId="ADAL" clId="{1CAA808C-836C-4B64-A620-EF6F104F6B60}" dt="2022-02-28T23:39:51.877" v="4" actId="27636"/>
          <ac:spMkLst>
            <pc:docMk/>
            <pc:sldMk cId="3640773090" sldId="271"/>
            <ac:spMk id="6" creationId="{406F0AD9-ED01-432D-99C5-461C74D21BDA}"/>
          </ac:spMkLst>
        </pc:spChg>
      </pc:sldChg>
      <pc:sldChg chg="modSp mod">
        <pc:chgData name="Washington, Gilbert" userId="5d2eb247-bda9-416c-9f81-37703e9882a4" providerId="ADAL" clId="{1CAA808C-836C-4B64-A620-EF6F104F6B60}" dt="2022-02-28T23:39:51.840" v="3" actId="27636"/>
        <pc:sldMkLst>
          <pc:docMk/>
          <pc:sldMk cId="3648716742" sldId="272"/>
        </pc:sldMkLst>
        <pc:spChg chg="mod">
          <ac:chgData name="Washington, Gilbert" userId="5d2eb247-bda9-416c-9f81-37703e9882a4" providerId="ADAL" clId="{1CAA808C-836C-4B64-A620-EF6F104F6B60}" dt="2022-02-28T23:39:51.840" v="3" actId="27636"/>
          <ac:spMkLst>
            <pc:docMk/>
            <pc:sldMk cId="3648716742" sldId="272"/>
            <ac:spMk id="6" creationId="{406F0AD9-ED01-432D-99C5-461C74D21BDA}"/>
          </ac:spMkLst>
        </pc:spChg>
      </pc:sldChg>
      <pc:sldChg chg="modSp mod">
        <pc:chgData name="Washington, Gilbert" userId="5d2eb247-bda9-416c-9f81-37703e9882a4" providerId="ADAL" clId="{1CAA808C-836C-4B64-A620-EF6F104F6B60}" dt="2022-02-28T23:39:51.823" v="2" actId="27636"/>
        <pc:sldMkLst>
          <pc:docMk/>
          <pc:sldMk cId="3214417118" sldId="277"/>
        </pc:sldMkLst>
        <pc:spChg chg="mod">
          <ac:chgData name="Washington, Gilbert" userId="5d2eb247-bda9-416c-9f81-37703e9882a4" providerId="ADAL" clId="{1CAA808C-836C-4B64-A620-EF6F104F6B60}" dt="2022-02-28T23:39:51.823" v="2" actId="27636"/>
          <ac:spMkLst>
            <pc:docMk/>
            <pc:sldMk cId="3214417118" sldId="277"/>
            <ac:spMk id="3" creationId="{B9275E61-60F2-467F-ADDC-1FC7BBE2C3E1}"/>
          </ac:spMkLst>
        </pc:spChg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0" sldId="321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3867731372" sldId="350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2652066376" sldId="351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3353817129" sldId="352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702260522" sldId="353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553829642" sldId="354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796638478" sldId="355"/>
        </pc:sldMkLst>
      </pc:sldChg>
      <pc:sldChg chg="del">
        <pc:chgData name="Washington, Gilbert" userId="5d2eb247-bda9-416c-9f81-37703e9882a4" providerId="ADAL" clId="{1CAA808C-836C-4B64-A620-EF6F104F6B60}" dt="2022-02-28T23:40:17.365" v="5" actId="47"/>
        <pc:sldMkLst>
          <pc:docMk/>
          <pc:sldMk cId="3588015330" sldId="356"/>
        </pc:sldMkLst>
      </pc:sldChg>
    </pc:docChg>
  </pc:docChgLst>
  <pc:docChgLst>
    <pc:chgData name="Washington, Gilbert" userId="S::washington@h-gac.com::5d2eb247-bda9-416c-9f81-37703e9882a4" providerId="AD" clId="Web-{4EE6EBA1-9E7A-A107-BD39-1D1506298F28}"/>
    <pc:docChg chg="delSld modSld sldOrd">
      <pc:chgData name="Washington, Gilbert" userId="S::washington@h-gac.com::5d2eb247-bda9-416c-9f81-37703e9882a4" providerId="AD" clId="Web-{4EE6EBA1-9E7A-A107-BD39-1D1506298F28}" dt="2022-02-28T23:59:49.837" v="84"/>
      <pc:docMkLst>
        <pc:docMk/>
      </pc:docMkLst>
      <pc:sldChg chg="modSp">
        <pc:chgData name="Washington, Gilbert" userId="S::washington@h-gac.com::5d2eb247-bda9-416c-9f81-37703e9882a4" providerId="AD" clId="Web-{4EE6EBA1-9E7A-A107-BD39-1D1506298F28}" dt="2022-02-28T23:48:24.754" v="48" actId="20577"/>
        <pc:sldMkLst>
          <pc:docMk/>
          <pc:sldMk cId="4266100038" sldId="267"/>
        </pc:sldMkLst>
        <pc:spChg chg="mod">
          <ac:chgData name="Washington, Gilbert" userId="S::washington@h-gac.com::5d2eb247-bda9-416c-9f81-37703e9882a4" providerId="AD" clId="Web-{4EE6EBA1-9E7A-A107-BD39-1D1506298F28}" dt="2022-02-28T23:48:24.754" v="48" actId="20577"/>
          <ac:spMkLst>
            <pc:docMk/>
            <pc:sldMk cId="4266100038" sldId="267"/>
            <ac:spMk id="5" creationId="{88F4F179-204D-4AEF-B02F-E91C5E430505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47:44.003" v="40" actId="20577"/>
          <ac:spMkLst>
            <pc:docMk/>
            <pc:sldMk cId="4266100038" sldId="267"/>
            <ac:spMk id="6" creationId="{AEC684DB-B18F-41DD-B5B7-72F06ECA5324}"/>
          </ac:spMkLst>
        </pc:spChg>
      </pc:sldChg>
      <pc:sldChg chg="modSp">
        <pc:chgData name="Washington, Gilbert" userId="S::washington@h-gac.com::5d2eb247-bda9-416c-9f81-37703e9882a4" providerId="AD" clId="Web-{4EE6EBA1-9E7A-A107-BD39-1D1506298F28}" dt="2022-02-28T23:51:47.369" v="55" actId="20577"/>
        <pc:sldMkLst>
          <pc:docMk/>
          <pc:sldMk cId="1115533786" sldId="269"/>
        </pc:sldMkLst>
        <pc:spChg chg="mod">
          <ac:chgData name="Washington, Gilbert" userId="S::washington@h-gac.com::5d2eb247-bda9-416c-9f81-37703e9882a4" providerId="AD" clId="Web-{4EE6EBA1-9E7A-A107-BD39-1D1506298F28}" dt="2022-02-28T23:43:43.996" v="5" actId="1076"/>
          <ac:spMkLst>
            <pc:docMk/>
            <pc:sldMk cId="1115533786" sldId="269"/>
            <ac:spMk id="5" creationId="{BB99B7FB-1DBA-49BD-ABBC-6FE93D643EDF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51:47.369" v="55" actId="20577"/>
          <ac:spMkLst>
            <pc:docMk/>
            <pc:sldMk cId="1115533786" sldId="269"/>
            <ac:spMk id="6" creationId="{406F0AD9-ED01-432D-99C5-461C74D21BDA}"/>
          </ac:spMkLst>
        </pc:spChg>
      </pc:sldChg>
      <pc:sldChg chg="modSp">
        <pc:chgData name="Washington, Gilbert" userId="S::washington@h-gac.com::5d2eb247-bda9-416c-9f81-37703e9882a4" providerId="AD" clId="Web-{4EE6EBA1-9E7A-A107-BD39-1D1506298F28}" dt="2022-02-28T23:59:13.726" v="82" actId="20577"/>
        <pc:sldMkLst>
          <pc:docMk/>
          <pc:sldMk cId="2623300229" sldId="270"/>
        </pc:sldMkLst>
        <pc:spChg chg="mod">
          <ac:chgData name="Washington, Gilbert" userId="S::washington@h-gac.com::5d2eb247-bda9-416c-9f81-37703e9882a4" providerId="AD" clId="Web-{4EE6EBA1-9E7A-A107-BD39-1D1506298F28}" dt="2022-02-28T23:43:53.277" v="6" actId="1076"/>
          <ac:spMkLst>
            <pc:docMk/>
            <pc:sldMk cId="2623300229" sldId="270"/>
            <ac:spMk id="5" creationId="{BB99B7FB-1DBA-49BD-ABBC-6FE93D643EDF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59:13.726" v="82" actId="20577"/>
          <ac:spMkLst>
            <pc:docMk/>
            <pc:sldMk cId="2623300229" sldId="270"/>
            <ac:spMk id="6" creationId="{406F0AD9-ED01-432D-99C5-461C74D21BDA}"/>
          </ac:spMkLst>
        </pc:spChg>
      </pc:sldChg>
      <pc:sldChg chg="modSp ord">
        <pc:chgData name="Washington, Gilbert" userId="S::washington@h-gac.com::5d2eb247-bda9-416c-9f81-37703e9882a4" providerId="AD" clId="Web-{4EE6EBA1-9E7A-A107-BD39-1D1506298F28}" dt="2022-02-28T23:59:49.837" v="84"/>
        <pc:sldMkLst>
          <pc:docMk/>
          <pc:sldMk cId="3640773090" sldId="271"/>
        </pc:sldMkLst>
        <pc:spChg chg="mod">
          <ac:chgData name="Washington, Gilbert" userId="S::washington@h-gac.com::5d2eb247-bda9-416c-9f81-37703e9882a4" providerId="AD" clId="Web-{4EE6EBA1-9E7A-A107-BD39-1D1506298F28}" dt="2022-02-28T23:44:47.529" v="15" actId="1076"/>
          <ac:spMkLst>
            <pc:docMk/>
            <pc:sldMk cId="3640773090" sldId="271"/>
            <ac:spMk id="5" creationId="{BB99B7FB-1DBA-49BD-ABBC-6FE93D643EDF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44:53.263" v="17" actId="14100"/>
          <ac:spMkLst>
            <pc:docMk/>
            <pc:sldMk cId="3640773090" sldId="271"/>
            <ac:spMk id="6" creationId="{406F0AD9-ED01-432D-99C5-461C74D21BDA}"/>
          </ac:spMkLst>
        </pc:spChg>
      </pc:sldChg>
      <pc:sldChg chg="modSp ord">
        <pc:chgData name="Washington, Gilbert" userId="S::washington@h-gac.com::5d2eb247-bda9-416c-9f81-37703e9882a4" providerId="AD" clId="Web-{4EE6EBA1-9E7A-A107-BD39-1D1506298F28}" dt="2022-02-28T23:59:26.992" v="83"/>
        <pc:sldMkLst>
          <pc:docMk/>
          <pc:sldMk cId="3648716742" sldId="272"/>
        </pc:sldMkLst>
        <pc:spChg chg="mod">
          <ac:chgData name="Washington, Gilbert" userId="S::washington@h-gac.com::5d2eb247-bda9-416c-9f81-37703e9882a4" providerId="AD" clId="Web-{4EE6EBA1-9E7A-A107-BD39-1D1506298F28}" dt="2022-02-28T23:44:33.216" v="12" actId="1076"/>
          <ac:spMkLst>
            <pc:docMk/>
            <pc:sldMk cId="3648716742" sldId="272"/>
            <ac:spMk id="5" creationId="{BB99B7FB-1DBA-49BD-ABBC-6FE93D643EDF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58:10.959" v="73" actId="20577"/>
          <ac:spMkLst>
            <pc:docMk/>
            <pc:sldMk cId="3648716742" sldId="272"/>
            <ac:spMk id="6" creationId="{406F0AD9-ED01-432D-99C5-461C74D21BDA}"/>
          </ac:spMkLst>
        </pc:spChg>
      </pc:sldChg>
      <pc:sldChg chg="modSp del">
        <pc:chgData name="Washington, Gilbert" userId="S::washington@h-gac.com::5d2eb247-bda9-416c-9f81-37703e9882a4" providerId="AD" clId="Web-{4EE6EBA1-9E7A-A107-BD39-1D1506298F28}" dt="2022-02-28T23:45:29.155" v="21"/>
        <pc:sldMkLst>
          <pc:docMk/>
          <pc:sldMk cId="3545911025" sldId="274"/>
        </pc:sldMkLst>
        <pc:spChg chg="mod">
          <ac:chgData name="Washington, Gilbert" userId="S::washington@h-gac.com::5d2eb247-bda9-416c-9f81-37703e9882a4" providerId="AD" clId="Web-{4EE6EBA1-9E7A-A107-BD39-1D1506298F28}" dt="2022-02-28T23:45:13.623" v="20" actId="1076"/>
          <ac:spMkLst>
            <pc:docMk/>
            <pc:sldMk cId="3545911025" sldId="274"/>
            <ac:spMk id="5" creationId="{BB99B7FB-1DBA-49BD-ABBC-6FE93D643EDF}"/>
          </ac:spMkLst>
        </pc:spChg>
      </pc:sldChg>
      <pc:sldChg chg="modSp">
        <pc:chgData name="Washington, Gilbert" userId="S::washington@h-gac.com::5d2eb247-bda9-416c-9f81-37703e9882a4" providerId="AD" clId="Web-{4EE6EBA1-9E7A-A107-BD39-1D1506298F28}" dt="2022-02-28T23:45:02.982" v="19" actId="14100"/>
        <pc:sldMkLst>
          <pc:docMk/>
          <pc:sldMk cId="1951556675" sldId="276"/>
        </pc:sldMkLst>
        <pc:spChg chg="mod">
          <ac:chgData name="Washington, Gilbert" userId="S::washington@h-gac.com::5d2eb247-bda9-416c-9f81-37703e9882a4" providerId="AD" clId="Web-{4EE6EBA1-9E7A-A107-BD39-1D1506298F28}" dt="2022-02-28T23:45:02.982" v="19" actId="14100"/>
          <ac:spMkLst>
            <pc:docMk/>
            <pc:sldMk cId="1951556675" sldId="276"/>
            <ac:spMk id="3" creationId="{AEA2EBA6-1E73-439C-BBD0-6C8982848A0A}"/>
          </ac:spMkLst>
        </pc:spChg>
      </pc:sldChg>
      <pc:sldChg chg="modSp">
        <pc:chgData name="Washington, Gilbert" userId="S::washington@h-gac.com::5d2eb247-bda9-416c-9f81-37703e9882a4" providerId="AD" clId="Web-{4EE6EBA1-9E7A-A107-BD39-1D1506298F28}" dt="2022-02-28T23:53:57.983" v="66" actId="20577"/>
        <pc:sldMkLst>
          <pc:docMk/>
          <pc:sldMk cId="3214417118" sldId="277"/>
        </pc:sldMkLst>
        <pc:spChg chg="mod">
          <ac:chgData name="Washington, Gilbert" userId="S::washington@h-gac.com::5d2eb247-bda9-416c-9f81-37703e9882a4" providerId="AD" clId="Web-{4EE6EBA1-9E7A-A107-BD39-1D1506298F28}" dt="2022-02-28T23:53:57.983" v="66" actId="20577"/>
          <ac:spMkLst>
            <pc:docMk/>
            <pc:sldMk cId="3214417118" sldId="277"/>
            <ac:spMk id="2" creationId="{9F450F1D-1D23-43C1-AB84-22C9298602B2}"/>
          </ac:spMkLst>
        </pc:spChg>
        <pc:spChg chg="mod">
          <ac:chgData name="Washington, Gilbert" userId="S::washington@h-gac.com::5d2eb247-bda9-416c-9f81-37703e9882a4" providerId="AD" clId="Web-{4EE6EBA1-9E7A-A107-BD39-1D1506298F28}" dt="2022-02-28T23:44:24.231" v="11" actId="14100"/>
          <ac:spMkLst>
            <pc:docMk/>
            <pc:sldMk cId="3214417118" sldId="277"/>
            <ac:spMk id="3" creationId="{B9275E61-60F2-467F-ADDC-1FC7BBE2C3E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2BE00-9FD5-4B1E-809B-85BA4E091B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7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300million dollars to create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2BE00-9FD5-4B1E-809B-85BA4E091B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3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AEC684DB-B18F-41DD-B5B7-72F06ECA53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/>
              <a:t>March 1, 2022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8F4F179-204D-4AEF-B02F-E91C5E430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93551"/>
            <a:ext cx="9144000" cy="3083124"/>
          </a:xfrm>
        </p:spPr>
        <p:txBody>
          <a:bodyPr vert="horz" lIns="91440" tIns="45720" rIns="91440" bIns="45720" anchor="b">
            <a:noAutofit/>
          </a:bodyPr>
          <a:lstStyle/>
          <a:p>
            <a:pPr algn="ctr"/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Alternative Fuel Funds from the: 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Infrastructure Investment and Jobs Act(IIJA)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 </a:t>
            </a:r>
            <a:r>
              <a:rPr lang="en-US" sz="3000" b="1" u="sng" dirty="0"/>
              <a:t>OR </a:t>
            </a:r>
            <a:br>
              <a:rPr lang="en-US" sz="3000" b="1" u="sng" dirty="0"/>
            </a:br>
            <a:br>
              <a:rPr lang="en-US" sz="3000" b="1" u="sng" dirty="0"/>
            </a:br>
            <a:r>
              <a:rPr lang="en-US" sz="3000" dirty="0"/>
              <a:t>Bipartisan Infrastructure Law (BIL)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00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99B7FB-1DBA-49BD-ABBC-6FE93D64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18" y="344249"/>
            <a:ext cx="8757519" cy="921318"/>
          </a:xfrm>
        </p:spPr>
        <p:txBody>
          <a:bodyPr/>
          <a:lstStyle/>
          <a:p>
            <a:r>
              <a:rPr lang="en-US" dirty="0"/>
              <a:t>Infrastructure Investment and Jobs Act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6F0AD9-ED01-432D-99C5-461C74D2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5" y="1573597"/>
            <a:ext cx="8758982" cy="5009504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en-US" dirty="0"/>
              <a:t>Existing Programs</a:t>
            </a:r>
          </a:p>
          <a:p>
            <a:pPr lvl="1"/>
            <a:r>
              <a:rPr lang="en-US" dirty="0"/>
              <a:t>CMAQ Program ($13.2B) – a 10% increase- Adds micro-mobility and EVs as eligible projects</a:t>
            </a:r>
          </a:p>
          <a:p>
            <a:pPr lvl="1"/>
            <a:r>
              <a:rPr lang="en-US" dirty="0"/>
              <a:t>Low/No Program ($5.25B) – Purchase or lease of zero-emission or low-emission transit buses</a:t>
            </a:r>
          </a:p>
          <a:p>
            <a:pPr lvl="1"/>
            <a:r>
              <a:rPr lang="en-US" dirty="0"/>
              <a:t>RAISE Grants ($7.5B) – Surface transportation projects of regional significance</a:t>
            </a:r>
          </a:p>
          <a:p>
            <a:pPr lvl="1"/>
            <a:r>
              <a:rPr lang="en-US" dirty="0"/>
              <a:t>Port Infrastructure Development Program ($2.25B) – Newly eligible projects:</a:t>
            </a:r>
          </a:p>
          <a:p>
            <a:pPr lvl="2"/>
            <a:r>
              <a:rPr lang="en-US" sz="1350" dirty="0">
                <a:solidFill>
                  <a:srgbClr val="333333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Port electrification</a:t>
            </a:r>
          </a:p>
          <a:p>
            <a:pPr lvl="2"/>
            <a:r>
              <a:rPr lang="en-US" sz="1350" dirty="0">
                <a:solidFill>
                  <a:srgbClr val="333333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Procuring new equipment</a:t>
            </a:r>
          </a:p>
          <a:p>
            <a:pPr lvl="2"/>
            <a:r>
              <a:rPr lang="en-US" sz="1350" dirty="0">
                <a:solidFill>
                  <a:srgbClr val="333333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Installing electric vehicle/alternative refueling infrastructure</a:t>
            </a:r>
            <a:endParaRPr lang="en-US" sz="1350" dirty="0">
              <a:solidFill>
                <a:srgbClr val="33333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3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99B7FB-1DBA-49BD-ABBC-6FE93D64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18" y="47249"/>
            <a:ext cx="8757519" cy="921318"/>
          </a:xfrm>
        </p:spPr>
        <p:txBody>
          <a:bodyPr/>
          <a:lstStyle/>
          <a:p>
            <a:r>
              <a:rPr lang="en-US" dirty="0"/>
              <a:t>Infrastructure Investment and Jobs Act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6F0AD9-ED01-432D-99C5-461C74D2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155" y="1546597"/>
            <a:ext cx="8722982" cy="5135504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en-US" dirty="0"/>
              <a:t>New Programs:</a:t>
            </a:r>
          </a:p>
          <a:p>
            <a:pPr lvl="1"/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Hydrogen</a:t>
            </a:r>
          </a:p>
          <a:p>
            <a:pPr lvl="2"/>
            <a:r>
              <a:rPr lang="en-US" sz="1350" dirty="0">
                <a:ea typeface="Calibri" panose="020F0502020204030204" pitchFamily="34" charset="0"/>
                <a:cs typeface="Times New Roman" panose="02020603050405020304" pitchFamily="18" charset="0"/>
              </a:rPr>
              <a:t>Regional Clean Hydrogen Hub ($8B) – Develops at least four large-scale hydrogen production and utilization projects across the country</a:t>
            </a:r>
          </a:p>
          <a:p>
            <a:pPr lvl="2"/>
            <a:r>
              <a:rPr lang="en-US" sz="1350" dirty="0">
                <a:ea typeface="Calibri" panose="020F0502020204030204" pitchFamily="34" charset="0"/>
                <a:cs typeface="Times New Roman" panose="02020603050405020304" pitchFamily="18" charset="0"/>
              </a:rPr>
              <a:t>Clean Hydrogen Electrolysis Program ($1B) –  Demonstration, commercialization, and deployment of electrolyzer systems</a:t>
            </a:r>
          </a:p>
          <a:p>
            <a:pPr lvl="2"/>
            <a:r>
              <a:rPr lang="en-US" sz="1350" dirty="0">
                <a:ea typeface="Calibri" panose="020F0502020204030204" pitchFamily="34" charset="0"/>
                <a:cs typeface="Times New Roman" panose="02020603050405020304" pitchFamily="18" charset="0"/>
              </a:rPr>
              <a:t>Clean Hydrogen Manufacturing and Recycling ($500M) – Supports a clean hydrogen domestic supply chain</a:t>
            </a:r>
          </a:p>
          <a:p>
            <a:pPr lvl="2"/>
            <a:r>
              <a:rPr lang="en-US" sz="1350" dirty="0">
                <a:ea typeface="Calibri" panose="020F0502020204030204" pitchFamily="34" charset="0"/>
                <a:cs typeface="Times New Roman" panose="02020603050405020304" pitchFamily="18" charset="0"/>
              </a:rPr>
              <a:t>Clean Hydrogen Strategy and Roadmap – Directs the development of the first US national strategy to facilitate a clean hydrogen economy</a:t>
            </a:r>
          </a:p>
          <a:p>
            <a:pPr lvl="1"/>
            <a:r>
              <a:rPr lang="en-US" sz="1650" dirty="0">
                <a:ea typeface="Calibri" panose="020F0502020204030204" pitchFamily="34" charset="0"/>
                <a:cs typeface="Times New Roman" panose="02020603050405020304" pitchFamily="18" charset="0"/>
              </a:rPr>
              <a:t>Biodiesel</a:t>
            </a:r>
          </a:p>
          <a:p>
            <a:pPr lvl="2"/>
            <a:r>
              <a:rPr lang="en-US" sz="1350" dirty="0">
                <a:ea typeface="Calibri" panose="020F0502020204030204" pitchFamily="34" charset="0"/>
                <a:cs typeface="Times New Roman" panose="02020603050405020304" pitchFamily="18" charset="0"/>
              </a:rPr>
              <a:t>Extended $1 per gallon tax credit for fuel blenders through 2026</a:t>
            </a:r>
          </a:p>
          <a:p>
            <a:pPr lvl="1"/>
            <a:r>
              <a:rPr lang="en-US" sz="1500" dirty="0">
                <a:ea typeface="Calibri" panose="020F0502020204030204" pitchFamily="34" charset="0"/>
                <a:cs typeface="Times New Roman"/>
              </a:rPr>
              <a:t>Introducing a new clean fuel tax credit in 2027. Awards credits based on the GHG intensity of fuel.</a:t>
            </a:r>
          </a:p>
        </p:txBody>
      </p:sp>
    </p:spTree>
    <p:extLst>
      <p:ext uri="{BB962C8B-B14F-4D97-AF65-F5344CB8AC3E}">
        <p14:creationId xmlns:p14="http://schemas.microsoft.com/office/powerpoint/2010/main" val="364871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99B7FB-1DBA-49BD-ABBC-6FE93D64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18" y="137249"/>
            <a:ext cx="8757519" cy="921318"/>
          </a:xfrm>
        </p:spPr>
        <p:txBody>
          <a:bodyPr/>
          <a:lstStyle/>
          <a:p>
            <a:r>
              <a:rPr lang="en-US" dirty="0"/>
              <a:t>Infrastructure Investment and Jobs Act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6F0AD9-ED01-432D-99C5-461C74D2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5" y="1539701"/>
            <a:ext cx="8758982" cy="5180325"/>
          </a:xfrm>
        </p:spPr>
        <p:txBody>
          <a:bodyPr>
            <a:normAutofit/>
          </a:bodyPr>
          <a:lstStyle/>
          <a:p>
            <a:r>
              <a:rPr lang="en-US" dirty="0"/>
              <a:t>New Climate/GHG Programs:</a:t>
            </a:r>
          </a:p>
          <a:p>
            <a:pPr lvl="1"/>
            <a:r>
              <a:rPr lang="en-US" dirty="0">
                <a:effectLst/>
                <a:ea typeface="Calibri" panose="020F0502020204030204" pitchFamily="34" charset="0"/>
              </a:rPr>
              <a:t>Carbon Reduction Program ($6.4B) – Formula funds provided to states</a:t>
            </a:r>
          </a:p>
          <a:p>
            <a:pPr lvl="2"/>
            <a:r>
              <a:rPr lang="en-US" dirty="0">
                <a:ea typeface="Calibri" panose="020F0502020204030204" pitchFamily="34" charset="0"/>
              </a:rPr>
              <a:t>States must distribute 65% of funds on a per capita basis</a:t>
            </a:r>
          </a:p>
          <a:p>
            <a:pPr lvl="2"/>
            <a:r>
              <a:rPr lang="en-US" dirty="0">
                <a:effectLst/>
                <a:ea typeface="Calibri" panose="020F0502020204030204" pitchFamily="34" charset="0"/>
              </a:rPr>
              <a:t>Eligible projects: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Establishing or operating a traffic monitoring, management, and control facility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Public transportation projects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Bicycle and pedestrian facilities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Advance transportation and congestion management technologies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ITS capital improvements and vehicle-to-infrastructure communications equipment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Efficient street lighting and traffic control devices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Congestion pricing, mode shift, and transportation demand management (TDM)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</a:pPr>
            <a:r>
              <a:rPr lang="en-US" sz="1500" dirty="0">
                <a:ea typeface="Calibri" panose="020F0502020204030204" pitchFamily="34" charset="0"/>
                <a:cs typeface="Times New Roman" panose="02020603050405020304" pitchFamily="18" charset="0"/>
              </a:rPr>
              <a:t>Projects to reduce environmental and community impacts of freight movement</a:t>
            </a:r>
          </a:p>
          <a:p>
            <a:pPr marL="1243013" lvl="3" indent="-214313">
              <a:lnSpc>
                <a:spcPct val="115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1500" b="1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Alternative fuel vehicle deployment support</a:t>
            </a:r>
          </a:p>
        </p:txBody>
      </p:sp>
    </p:spTree>
    <p:extLst>
      <p:ext uri="{BB962C8B-B14F-4D97-AF65-F5344CB8AC3E}">
        <p14:creationId xmlns:p14="http://schemas.microsoft.com/office/powerpoint/2010/main" val="364077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99B7FB-1DBA-49BD-ABBC-6FE93D64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18" y="263249"/>
            <a:ext cx="8757519" cy="921318"/>
          </a:xfrm>
        </p:spPr>
        <p:txBody>
          <a:bodyPr/>
          <a:lstStyle/>
          <a:p>
            <a:r>
              <a:rPr lang="en-US" dirty="0"/>
              <a:t>Infrastructure Investment and Jobs Act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6F0AD9-ED01-432D-99C5-461C74D2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155" y="1555597"/>
            <a:ext cx="8722982" cy="5000504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Clean School Bus Program ($5B) – Grants to replace school buses with zero- </a:t>
            </a:r>
            <a:r>
              <a:rPr lang="en-US" b="1" dirty="0">
                <a:solidFill>
                  <a:srgbClr val="FFC000"/>
                </a:solidFill>
              </a:rPr>
              <a:t>and</a:t>
            </a:r>
            <a:r>
              <a:rPr lang="en-US" dirty="0"/>
              <a:t> low-emissions replacements</a:t>
            </a:r>
          </a:p>
          <a:p>
            <a:pPr marL="342900" lvl="1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pPr lvl="1"/>
            <a:r>
              <a:rPr lang="en-US" dirty="0">
                <a:effectLst/>
                <a:ea typeface="Calibri" panose="020F0502020204030204" pitchFamily="34" charset="0"/>
                <a:cs typeface="Times New Roman"/>
              </a:rPr>
              <a:t>EV Charging Infrastructure</a:t>
            </a:r>
            <a:r>
              <a:rPr lang="en-US" dirty="0"/>
              <a:t> ($5B) – Funds EV infrastructure only</a:t>
            </a:r>
          </a:p>
          <a:p>
            <a:pPr marL="342900" lvl="1" indent="0">
              <a:buNone/>
            </a:pPr>
            <a:endParaRPr lang="en-US" dirty="0"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effectLst/>
                <a:ea typeface="Calibri" panose="020F0502020204030204" pitchFamily="34" charset="0"/>
              </a:rPr>
              <a:t>Charging and Fueling Infrastructure Grants ($2.5B) – Promotes public infrastructure deployment for alternative fuels. Funds fueling for both EVSE and alternative fuels</a:t>
            </a:r>
          </a:p>
          <a:p>
            <a:pPr marL="342900" lvl="1" indent="0">
              <a:buNone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Passenger Ferry Grant Program (</a:t>
            </a:r>
            <a:r>
              <a:rPr lang="en-US" dirty="0"/>
              <a:t>$250M) – Grants to purchase electric or low-emissions ferries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0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50F1D-1D23-43C1-AB84-22C929860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 fontScale="90000"/>
          </a:bodyPr>
          <a:lstStyle/>
          <a:p>
            <a:r>
              <a:rPr lang="en-US" dirty="0"/>
              <a:t>National Electric Vehicle Infrastructure (NEVI)- $5 Billion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75E61-60F2-467F-ADDC-1FC7BBE2C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1" y="1481567"/>
            <a:ext cx="9083438" cy="505272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TxDOT is working on nominations of EV and Hydrogen Corridors </a:t>
            </a:r>
          </a:p>
          <a:p>
            <a:pPr lvl="1"/>
            <a:r>
              <a:rPr lang="en-US" dirty="0"/>
              <a:t>Due to Feds by May 13</a:t>
            </a:r>
            <a:r>
              <a:rPr lang="en-US" baseline="30000" dirty="0"/>
              <a:t>th</a:t>
            </a:r>
          </a:p>
          <a:p>
            <a:pPr lvl="2"/>
            <a:r>
              <a:rPr lang="en-US" dirty="0"/>
              <a:t>Planning to nominate all interstates for EV corridor eligibility  </a:t>
            </a:r>
          </a:p>
          <a:p>
            <a:pPr lvl="2"/>
            <a:r>
              <a:rPr lang="en-US" dirty="0"/>
              <a:t>Private Interest can influence plans (Specifically Hydrogen Industry) </a:t>
            </a:r>
          </a:p>
          <a:p>
            <a:pPr lvl="2"/>
            <a:r>
              <a:rPr lang="en-US" dirty="0"/>
              <a:t>Contact TxDOT’s Research and Technology Implementation Division </a:t>
            </a:r>
          </a:p>
          <a:p>
            <a:pPr lvl="2"/>
            <a:endParaRPr lang="en-US" dirty="0"/>
          </a:p>
          <a:p>
            <a:r>
              <a:rPr lang="en-US" dirty="0"/>
              <a:t>State’s Plan is Due August 1</a:t>
            </a:r>
            <a:r>
              <a:rPr lang="en-US" baseline="30000" dirty="0"/>
              <a:t>st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Cost Share is 80% and state/private funds can be used to cover remaining 20%</a:t>
            </a:r>
          </a:p>
          <a:p>
            <a:endParaRPr lang="en-US" dirty="0"/>
          </a:p>
          <a:p>
            <a:r>
              <a:rPr lang="en-US" dirty="0"/>
              <a:t>BIL sets aside 10% of funding for grants to States and local governments that require additional assistance to strategically deploy EV charging infrastructure. </a:t>
            </a:r>
          </a:p>
          <a:p>
            <a:endParaRPr lang="en-US" dirty="0"/>
          </a:p>
          <a:p>
            <a:r>
              <a:rPr lang="en-US" dirty="0"/>
              <a:t>After interstate EV charging infrastructure is “fully built out” Texas is allowed to use NEVI funds on any public charging location. </a:t>
            </a:r>
          </a:p>
          <a:p>
            <a:pPr marL="685800" lvl="2" indent="0">
              <a:buNone/>
            </a:pPr>
            <a:r>
              <a:rPr lang="en-US" dirty="0"/>
              <a:t> </a:t>
            </a:r>
          </a:p>
          <a:p>
            <a:pPr marL="6858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17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65CF-C396-4C31-9CE3-7CB2EF80E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Joint-Office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2EBA6-1E73-439C-BBD0-6C898284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51" y="1878806"/>
            <a:ext cx="9047438" cy="4586504"/>
          </a:xfrm>
        </p:spPr>
        <p:txBody>
          <a:bodyPr/>
          <a:lstStyle/>
          <a:p>
            <a:r>
              <a:rPr lang="en-US" dirty="0"/>
              <a:t>www.DriveElectric.gov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sz="1800" dirty="0"/>
              <a:t>Created through BIL to facilitate collaboration between the U.S. Department of Energy and the U.S. Department of Transportation</a:t>
            </a:r>
          </a:p>
          <a:p>
            <a:r>
              <a:rPr lang="en-US" sz="1800" dirty="0"/>
              <a:t>Provides support and expertise to a multitude of programs that seek to deploy a network of electric vehicle chargers, zero-emission fueling infrastructure, and zero-emission transit and school buses</a:t>
            </a:r>
          </a:p>
          <a:p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B115957-4E56-470C-9C64-F0DD7F8A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1878806"/>
            <a:ext cx="2857500" cy="110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556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3674BEE56124AAD970D40F8FDF221" ma:contentTypeVersion="11" ma:contentTypeDescription="Create a new document." ma:contentTypeScope="" ma:versionID="ebcb8d948eae11d6bc209294f6d5fcd6">
  <xsd:schema xmlns:xsd="http://www.w3.org/2001/XMLSchema" xmlns:xs="http://www.w3.org/2001/XMLSchema" xmlns:p="http://schemas.microsoft.com/office/2006/metadata/properties" xmlns:ns2="b4015ea8-92c2-4515-89dc-d0cebe6a6e7e" targetNamespace="http://schemas.microsoft.com/office/2006/metadata/properties" ma:root="true" ma:fieldsID="7967772d9888afd00a7637a4fb2287da" ns2:_="">
    <xsd:import namespace="b4015ea8-92c2-4515-89dc-d0cebe6a6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15ea8-92c2-4515-89dc-d0cebe6a6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D5A02E-FC5A-4628-8450-51D6F0FF081A}">
  <ds:schemaRefs>
    <ds:schemaRef ds:uri="http://purl.org/dc/dcmitype/"/>
    <ds:schemaRef ds:uri="7c0ac9e1-d0f3-47a8-bba8-a301e3057c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efe90663-e857-4fba-a385-2238c0dcfa5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EF0F7A-EE7E-4CEC-96EE-3C35D31A34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015ea8-92c2-4515-89dc-d0cebe6a6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9439</TotalTime>
  <Words>600</Words>
  <Application>Microsoft Office PowerPoint</Application>
  <PresentationFormat>On-screen Show (4:3)</PresentationFormat>
  <Paragraphs>74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    Alternative Fuel Funds from the:   Infrastructure Investment and Jobs Act(IIJA)   OR   Bipartisan Infrastructure Law (BIL)</vt:lpstr>
      <vt:lpstr>Infrastructure Investment and Jobs Act</vt:lpstr>
      <vt:lpstr>Infrastructure Investment and Jobs Act</vt:lpstr>
      <vt:lpstr>Infrastructure Investment and Jobs Act</vt:lpstr>
      <vt:lpstr>Infrastructure Investment and Jobs Act</vt:lpstr>
      <vt:lpstr>National Electric Vehicle Infrastructure (NEVI)- $5 Billion</vt:lpstr>
      <vt:lpstr>New Joint-Office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Washington, Gilbert</cp:lastModifiedBy>
  <cp:revision>720</cp:revision>
  <cp:lastPrinted>2014-08-08T14:33:49Z</cp:lastPrinted>
  <dcterms:created xsi:type="dcterms:W3CDTF">2010-08-13T14:26:26Z</dcterms:created>
  <dcterms:modified xsi:type="dcterms:W3CDTF">2022-02-28T23:59:49Z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0x0101002333674BEE56124AAD970D40F8FDF221</vt:lpwstr>
  </property>
  <property fmtid="{D5CDD505-2E9C-101B-9397-08002B2CF9AE}" pid="3" name="_dlc_DocIdItemGuid">
    <vt:lpwstr>445894ac-9dd2-4536-82d9-9ca735eb26a0</vt:lpwstr>
  </property>
  <property fmtid="{D5CDD505-2E9C-101B-9397-08002B2CF9AE}" pid="4" name="Order">
    <vt:r8>850000</vt:r8>
  </property>
</Properties>
</file>