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960" r:id="rId4"/>
  </p:sldMasterIdLst>
  <p:notesMasterIdLst>
    <p:notesMasterId r:id="rId11"/>
  </p:notesMasterIdLst>
  <p:handoutMasterIdLst>
    <p:handoutMasterId r:id="rId12"/>
  </p:handoutMasterIdLst>
  <p:sldIdLst>
    <p:sldId id="256" r:id="rId5"/>
    <p:sldId id="321" r:id="rId6"/>
    <p:sldId id="351" r:id="rId7"/>
    <p:sldId id="352" r:id="rId8"/>
    <p:sldId id="348" r:id="rId9"/>
    <p:sldId id="342" r:id="rId1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Linda Bluestein" initials="LB" lastIdx="4" clrIdx="0"/>
  <p:cmAuthor id="1" name="Ellen Bourbon" initials="EB" lastIdx="1" clrIdx="1"/>
  <p:cmAuthor id="2" name="Linda Bluestein" initials="LRB" lastIdx="5" clrIdx="2"/>
  <p:cmAuthor id="3" name="Yue Zhang" initials="YZ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160"/>
        <p:guide pos="288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commentAuthors" Target="commentAuthors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eCandis, Andrew" userId="bbb7b0f1-8a19-426f-a8bf-640dfff71393" providerId="ADAL" clId="{63AC8E0F-C51B-4B64-B173-30566884D3BA}"/>
    <pc:docChg chg="undo redo custSel addSld delSld modSld">
      <pc:chgData name="DeCandis, Andrew" userId="bbb7b0f1-8a19-426f-a8bf-640dfff71393" providerId="ADAL" clId="{63AC8E0F-C51B-4B64-B173-30566884D3BA}" dt="2022-05-10T14:21:01.862" v="399" actId="6549"/>
      <pc:docMkLst>
        <pc:docMk/>
      </pc:docMkLst>
      <pc:sldChg chg="modSp mod">
        <pc:chgData name="DeCandis, Andrew" userId="bbb7b0f1-8a19-426f-a8bf-640dfff71393" providerId="ADAL" clId="{63AC8E0F-C51B-4B64-B173-30566884D3BA}" dt="2022-05-09T16:00:39.927" v="12" actId="6549"/>
        <pc:sldMkLst>
          <pc:docMk/>
          <pc:sldMk cId="0" sldId="256"/>
        </pc:sldMkLst>
        <pc:spChg chg="mod">
          <ac:chgData name="DeCandis, Andrew" userId="bbb7b0f1-8a19-426f-a8bf-640dfff71393" providerId="ADAL" clId="{63AC8E0F-C51B-4B64-B173-30566884D3BA}" dt="2022-05-09T16:00:39.927" v="12" actId="6549"/>
          <ac:spMkLst>
            <pc:docMk/>
            <pc:sldMk cId="0" sldId="256"/>
            <ac:spMk id="4" creationId="{00000000-0000-0000-0000-000000000000}"/>
          </ac:spMkLst>
        </pc:spChg>
      </pc:sldChg>
      <pc:sldChg chg="modSp mod">
        <pc:chgData name="DeCandis, Andrew" userId="bbb7b0f1-8a19-426f-a8bf-640dfff71393" providerId="ADAL" clId="{63AC8E0F-C51B-4B64-B173-30566884D3BA}" dt="2022-05-10T14:21:00.179" v="397"/>
        <pc:sldMkLst>
          <pc:docMk/>
          <pc:sldMk cId="0" sldId="321"/>
        </pc:sldMkLst>
        <pc:spChg chg="mod">
          <ac:chgData name="DeCandis, Andrew" userId="bbb7b0f1-8a19-426f-a8bf-640dfff71393" providerId="ADAL" clId="{63AC8E0F-C51B-4B64-B173-30566884D3BA}" dt="2022-05-10T14:21:00.179" v="397"/>
          <ac:spMkLst>
            <pc:docMk/>
            <pc:sldMk cId="0" sldId="321"/>
            <ac:spMk id="7" creationId="{00000000-0000-0000-0000-000000000000}"/>
          </ac:spMkLst>
        </pc:spChg>
        <pc:spChg chg="mod">
          <ac:chgData name="DeCandis, Andrew" userId="bbb7b0f1-8a19-426f-a8bf-640dfff71393" providerId="ADAL" clId="{63AC8E0F-C51B-4B64-B173-30566884D3BA}" dt="2022-05-10T13:09:33.249" v="31" actId="20577"/>
          <ac:spMkLst>
            <pc:docMk/>
            <pc:sldMk cId="0" sldId="321"/>
            <ac:spMk id="8" creationId="{00000000-0000-0000-0000-000000000000}"/>
          </ac:spMkLst>
        </pc:spChg>
      </pc:sldChg>
      <pc:sldChg chg="del">
        <pc:chgData name="DeCandis, Andrew" userId="bbb7b0f1-8a19-426f-a8bf-640dfff71393" providerId="ADAL" clId="{63AC8E0F-C51B-4B64-B173-30566884D3BA}" dt="2022-05-10T13:10:44.099" v="51" actId="2696"/>
        <pc:sldMkLst>
          <pc:docMk/>
          <pc:sldMk cId="0" sldId="345"/>
        </pc:sldMkLst>
      </pc:sldChg>
      <pc:sldChg chg="del">
        <pc:chgData name="DeCandis, Andrew" userId="bbb7b0f1-8a19-426f-a8bf-640dfff71393" providerId="ADAL" clId="{63AC8E0F-C51B-4B64-B173-30566884D3BA}" dt="2022-05-10T13:10:47.967" v="52" actId="2696"/>
        <pc:sldMkLst>
          <pc:docMk/>
          <pc:sldMk cId="3867731372" sldId="350"/>
        </pc:sldMkLst>
      </pc:sldChg>
      <pc:sldChg chg="modSp mod">
        <pc:chgData name="DeCandis, Andrew" userId="bbb7b0f1-8a19-426f-a8bf-640dfff71393" providerId="ADAL" clId="{63AC8E0F-C51B-4B64-B173-30566884D3BA}" dt="2022-05-10T13:10:23.268" v="50" actId="6549"/>
        <pc:sldMkLst>
          <pc:docMk/>
          <pc:sldMk cId="2652066376" sldId="351"/>
        </pc:sldMkLst>
        <pc:spChg chg="mod">
          <ac:chgData name="DeCandis, Andrew" userId="bbb7b0f1-8a19-426f-a8bf-640dfff71393" providerId="ADAL" clId="{63AC8E0F-C51B-4B64-B173-30566884D3BA}" dt="2022-05-10T13:10:23.268" v="50" actId="6549"/>
          <ac:spMkLst>
            <pc:docMk/>
            <pc:sldMk cId="2652066376" sldId="351"/>
            <ac:spMk id="8" creationId="{00000000-0000-0000-0000-000000000000}"/>
          </ac:spMkLst>
        </pc:spChg>
      </pc:sldChg>
      <pc:sldChg chg="modSp new mod">
        <pc:chgData name="DeCandis, Andrew" userId="bbb7b0f1-8a19-426f-a8bf-640dfff71393" providerId="ADAL" clId="{63AC8E0F-C51B-4B64-B173-30566884D3BA}" dt="2022-05-10T14:21:01.862" v="399" actId="6549"/>
        <pc:sldMkLst>
          <pc:docMk/>
          <pc:sldMk cId="1620007615" sldId="352"/>
        </pc:sldMkLst>
        <pc:spChg chg="mod">
          <ac:chgData name="DeCandis, Andrew" userId="bbb7b0f1-8a19-426f-a8bf-640dfff71393" providerId="ADAL" clId="{63AC8E0F-C51B-4B64-B173-30566884D3BA}" dt="2022-05-10T13:32:14.116" v="75" actId="20577"/>
          <ac:spMkLst>
            <pc:docMk/>
            <pc:sldMk cId="1620007615" sldId="352"/>
            <ac:spMk id="2" creationId="{A98F3E7C-EF22-3700-3D0B-3610C42892DF}"/>
          </ac:spMkLst>
        </pc:spChg>
        <pc:spChg chg="mod">
          <ac:chgData name="DeCandis, Andrew" userId="bbb7b0f1-8a19-426f-a8bf-640dfff71393" providerId="ADAL" clId="{63AC8E0F-C51B-4B64-B173-30566884D3BA}" dt="2022-05-10T14:21:01.862" v="399" actId="6549"/>
          <ac:spMkLst>
            <pc:docMk/>
            <pc:sldMk cId="1620007615" sldId="352"/>
            <ac:spMk id="4" creationId="{84DDCD95-BD15-4D89-828E-1C1BDAACB975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A9BFDE0-978E-4289-AD51-52B04A46A0D8}" type="datetimeFigureOut">
              <a:rPr lang="en-US" smtClean="0"/>
              <a:pPr/>
              <a:t>5/10/2022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C4BD5CFB-7C9A-4DB4-A045-6FCFF1DD50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3361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B93DF36-D515-496E-B13D-D3DBC280ACC9}" type="datetimeFigureOut">
              <a:rPr lang="en-US" smtClean="0"/>
              <a:pPr/>
              <a:t>5/10/2022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0DF5925-E2B4-4FC0-8D36-67EEFC29154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5363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DF5925-E2B4-4FC0-8D36-67EEFC29154C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711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6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DF5925-E2B4-4FC0-8D36-67EEFC29154C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5654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AFDD39B8-CD79-4742-AC6D-798D985A1755}" type="datetime1">
              <a:rPr lang="en-US" smtClean="0"/>
              <a:pPr/>
              <a:t>5/10/2022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E313EE9-96EA-41D2-B4AA-436C9FD330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8333F-93BD-4CD5-9D28-CDCCBED37B74}" type="datetime1">
              <a:rPr lang="en-US" smtClean="0"/>
              <a:pPr/>
              <a:t>5/10/2022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13EE9-96EA-41D2-B4AA-436C9FD330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501A7250-D4E3-4EA7-AB87-C649A9652237}" type="datetime1">
              <a:rPr lang="en-US" smtClean="0"/>
              <a:pPr/>
              <a:t>5/10/2022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5E313EE9-96EA-41D2-B4AA-436C9FD330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4C87E-E994-46BF-BEB2-D6DB02528FB2}" type="datetime1">
              <a:rPr lang="en-US" smtClean="0"/>
              <a:pPr/>
              <a:t>5/10/2022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E313EE9-96EA-41D2-B4AA-436C9FD330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2EF5D-45D8-4895-8395-F75B1E421583}" type="datetime1">
              <a:rPr lang="en-US" smtClean="0"/>
              <a:pPr/>
              <a:t>5/10/2022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5E313EE9-96EA-41D2-B4AA-436C9FD330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3B7508FC-C090-414D-A388-4F2CC23C146B}" type="datetime1">
              <a:rPr lang="en-US" smtClean="0"/>
              <a:pPr/>
              <a:t>5/10/2022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5E313EE9-96EA-41D2-B4AA-436C9FD330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E692E1ED-A87D-44AB-95F7-1DB4FE979DA8}" type="datetime1">
              <a:rPr lang="en-US" smtClean="0"/>
              <a:pPr/>
              <a:t>5/10/2022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5E313EE9-96EA-41D2-B4AA-436C9FD330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E4C08-A1FA-4CB0-8490-BEC5EA01C8A9}" type="datetime1">
              <a:rPr lang="en-US" smtClean="0"/>
              <a:pPr/>
              <a:t>5/10/2022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E313EE9-96EA-41D2-B4AA-436C9FD330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C0B5F-D4A8-4602-ADA2-D8C6FEA635FF}" type="datetime1">
              <a:rPr lang="en-US" smtClean="0"/>
              <a:pPr/>
              <a:t>5/10/2022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E313EE9-96EA-41D2-B4AA-436C9FD330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C17AD-3CFD-40F0-9B25-298C163CBE56}" type="datetime1">
              <a:rPr lang="en-US" smtClean="0"/>
              <a:pPr/>
              <a:t>5/10/2022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E313EE9-96EA-41D2-B4AA-436C9FD330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66C0EAD6-1C38-4566-AD4C-F00C50725F14}" type="datetime1">
              <a:rPr lang="en-US" smtClean="0"/>
              <a:pPr/>
              <a:t>5/10/2022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5E313EE9-96EA-41D2-B4AA-436C9FD330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29125E1-5D80-4770-8FB9-5EB5B475D5B7}" type="datetime1">
              <a:rPr lang="en-US" smtClean="0"/>
              <a:pPr/>
              <a:t>5/10/2022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5E313EE9-96EA-41D2-B4AA-436C9FD3307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38400" y="2819400"/>
            <a:ext cx="8229600" cy="3124200"/>
          </a:xfrm>
        </p:spPr>
        <p:txBody>
          <a:bodyPr>
            <a:normAutofit fontScale="90000"/>
          </a:bodyPr>
          <a:lstStyle/>
          <a:p>
            <a:r>
              <a:rPr lang="en-US" sz="3600"/>
              <a:t>Houston-Galveston </a:t>
            </a:r>
            <a:br>
              <a:rPr lang="en-US" sz="3600"/>
            </a:br>
            <a:r>
              <a:rPr lang="en-US" sz="3600" u="sng"/>
              <a:t>Clean cities Coalition</a:t>
            </a:r>
            <a:br>
              <a:rPr lang="en-US" sz="3600"/>
            </a:br>
            <a:r>
              <a:rPr lang="en-US" sz="3600"/>
              <a:t>QUARTERLY MEETING</a:t>
            </a:r>
            <a:br>
              <a:rPr lang="en-US" sz="3600"/>
            </a:br>
            <a:br>
              <a:rPr lang="en-US" sz="3600"/>
            </a:br>
            <a:br>
              <a:rPr lang="en-US" sz="3600"/>
            </a:br>
            <a:endParaRPr lang="en-US" sz="3600"/>
          </a:p>
        </p:txBody>
      </p:sp>
      <p:sp>
        <p:nvSpPr>
          <p:cNvPr id="4" name="Rectangle 3"/>
          <p:cNvSpPr/>
          <p:nvPr/>
        </p:nvSpPr>
        <p:spPr>
          <a:xfrm>
            <a:off x="2438400" y="6183868"/>
            <a:ext cx="2438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/>
              <a:t>May 10</a:t>
            </a:r>
            <a:r>
              <a:rPr lang="en-US" sz="2000" baseline="30000"/>
              <a:t>th</a:t>
            </a:r>
            <a:r>
              <a:rPr lang="en-US" sz="2000"/>
              <a:t> 2022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Introductions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5E313EE9-96EA-41D2-B4AA-436C9FD3307D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Freeform 4"/>
          <p:cNvSpPr/>
          <p:nvPr/>
        </p:nvSpPr>
        <p:spPr>
          <a:xfrm>
            <a:off x="2743200" y="1600200"/>
            <a:ext cx="5715000" cy="1524000"/>
          </a:xfrm>
          <a:custGeom>
            <a:avLst/>
            <a:gdLst>
              <a:gd name="connsiteX0" fmla="*/ 174629 w 1047750"/>
              <a:gd name="connsiteY0" fmla="*/ 0 h 3901440"/>
              <a:gd name="connsiteX1" fmla="*/ 873121 w 1047750"/>
              <a:gd name="connsiteY1" fmla="*/ 0 h 3901440"/>
              <a:gd name="connsiteX2" fmla="*/ 996602 w 1047750"/>
              <a:gd name="connsiteY2" fmla="*/ 51148 h 3901440"/>
              <a:gd name="connsiteX3" fmla="*/ 1047749 w 1047750"/>
              <a:gd name="connsiteY3" fmla="*/ 174629 h 3901440"/>
              <a:gd name="connsiteX4" fmla="*/ 1047750 w 1047750"/>
              <a:gd name="connsiteY4" fmla="*/ 3901440 h 3901440"/>
              <a:gd name="connsiteX5" fmla="*/ 1047750 w 1047750"/>
              <a:gd name="connsiteY5" fmla="*/ 3901440 h 3901440"/>
              <a:gd name="connsiteX6" fmla="*/ 1047750 w 1047750"/>
              <a:gd name="connsiteY6" fmla="*/ 3901440 h 3901440"/>
              <a:gd name="connsiteX7" fmla="*/ 0 w 1047750"/>
              <a:gd name="connsiteY7" fmla="*/ 3901440 h 3901440"/>
              <a:gd name="connsiteX8" fmla="*/ 0 w 1047750"/>
              <a:gd name="connsiteY8" fmla="*/ 3901440 h 3901440"/>
              <a:gd name="connsiteX9" fmla="*/ 0 w 1047750"/>
              <a:gd name="connsiteY9" fmla="*/ 3901440 h 3901440"/>
              <a:gd name="connsiteX10" fmla="*/ 0 w 1047750"/>
              <a:gd name="connsiteY10" fmla="*/ 174629 h 3901440"/>
              <a:gd name="connsiteX11" fmla="*/ 51148 w 1047750"/>
              <a:gd name="connsiteY11" fmla="*/ 51148 h 3901440"/>
              <a:gd name="connsiteX12" fmla="*/ 174629 w 1047750"/>
              <a:gd name="connsiteY12" fmla="*/ 1 h 3901440"/>
              <a:gd name="connsiteX13" fmla="*/ 174629 w 1047750"/>
              <a:gd name="connsiteY13" fmla="*/ 0 h 3901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047750" h="3901440">
                <a:moveTo>
                  <a:pt x="1047750" y="650256"/>
                </a:moveTo>
                <a:lnTo>
                  <a:pt x="1047750" y="3251184"/>
                </a:lnTo>
                <a:cubicBezTo>
                  <a:pt x="1047750" y="3423644"/>
                  <a:pt x="1042809" y="3589037"/>
                  <a:pt x="1034014" y="3710982"/>
                </a:cubicBezTo>
                <a:cubicBezTo>
                  <a:pt x="1025219" y="3832927"/>
                  <a:pt x="1013290" y="3901438"/>
                  <a:pt x="1000853" y="3901434"/>
                </a:cubicBezTo>
                <a:cubicBezTo>
                  <a:pt x="667235" y="3901434"/>
                  <a:pt x="333617" y="3901438"/>
                  <a:pt x="0" y="3901438"/>
                </a:cubicBezTo>
                <a:lnTo>
                  <a:pt x="0" y="3901438"/>
                </a:lnTo>
                <a:lnTo>
                  <a:pt x="0" y="3901438"/>
                </a:lnTo>
                <a:lnTo>
                  <a:pt x="0" y="2"/>
                </a:lnTo>
                <a:lnTo>
                  <a:pt x="0" y="2"/>
                </a:lnTo>
                <a:lnTo>
                  <a:pt x="0" y="2"/>
                </a:lnTo>
                <a:lnTo>
                  <a:pt x="1000853" y="2"/>
                </a:lnTo>
                <a:cubicBezTo>
                  <a:pt x="1013291" y="2"/>
                  <a:pt x="1025219" y="68509"/>
                  <a:pt x="1034014" y="190458"/>
                </a:cubicBezTo>
                <a:cubicBezTo>
                  <a:pt x="1042809" y="312403"/>
                  <a:pt x="1047750" y="477800"/>
                  <a:pt x="1047750" y="650256"/>
                </a:cubicBezTo>
                <a:lnTo>
                  <a:pt x="1047750" y="650256"/>
                </a:lnTo>
                <a:close/>
              </a:path>
            </a:pathLst>
          </a:custGeom>
        </p:spPr>
        <p:style>
          <a:lnRef idx="2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2391" tIns="87343" rIns="123536" bIns="87343" numCol="1" spcCol="1270" anchor="ctr" anchorCtr="0">
            <a:noAutofit/>
          </a:bodyPr>
          <a:lstStyle/>
          <a:p>
            <a:pPr marL="171450" lvl="1" indent="-171450" defTabSz="8445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Tx/>
              <a:buChar char="••"/>
            </a:pPr>
            <a:r>
              <a:rPr lang="en-US"/>
              <a:t>Andrew DeCandis, Planner</a:t>
            </a:r>
          </a:p>
          <a:p>
            <a:pPr marL="171450" lvl="1" indent="-171450" defTabSz="8445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Tx/>
              <a:buChar char="••"/>
            </a:pPr>
            <a:r>
              <a:rPr lang="en-US"/>
              <a:t>Ben Finley, Program Coordinator</a:t>
            </a:r>
          </a:p>
          <a:p>
            <a:pPr marL="171450" lvl="1" indent="-171450" defTabSz="8445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Tx/>
              <a:buChar char="••"/>
            </a:pPr>
            <a:r>
              <a:rPr lang="en-US"/>
              <a:t>Gilbert Washington, Program Coordinator</a:t>
            </a:r>
          </a:p>
        </p:txBody>
      </p:sp>
      <p:sp>
        <p:nvSpPr>
          <p:cNvPr id="6" name="Freeform 5"/>
          <p:cNvSpPr/>
          <p:nvPr/>
        </p:nvSpPr>
        <p:spPr>
          <a:xfrm>
            <a:off x="304800" y="1934964"/>
            <a:ext cx="2057400" cy="854471"/>
          </a:xfrm>
          <a:custGeom>
            <a:avLst/>
            <a:gdLst>
              <a:gd name="connsiteX0" fmla="*/ 0 w 2194560"/>
              <a:gd name="connsiteY0" fmla="*/ 218286 h 1309687"/>
              <a:gd name="connsiteX1" fmla="*/ 63935 w 2194560"/>
              <a:gd name="connsiteY1" fmla="*/ 63935 h 1309687"/>
              <a:gd name="connsiteX2" fmla="*/ 218287 w 2194560"/>
              <a:gd name="connsiteY2" fmla="*/ 1 h 1309687"/>
              <a:gd name="connsiteX3" fmla="*/ 1976274 w 2194560"/>
              <a:gd name="connsiteY3" fmla="*/ 0 h 1309687"/>
              <a:gd name="connsiteX4" fmla="*/ 2130625 w 2194560"/>
              <a:gd name="connsiteY4" fmla="*/ 63935 h 1309687"/>
              <a:gd name="connsiteX5" fmla="*/ 2194559 w 2194560"/>
              <a:gd name="connsiteY5" fmla="*/ 218287 h 1309687"/>
              <a:gd name="connsiteX6" fmla="*/ 2194560 w 2194560"/>
              <a:gd name="connsiteY6" fmla="*/ 1091401 h 1309687"/>
              <a:gd name="connsiteX7" fmla="*/ 2130625 w 2194560"/>
              <a:gd name="connsiteY7" fmla="*/ 1245753 h 1309687"/>
              <a:gd name="connsiteX8" fmla="*/ 1976273 w 2194560"/>
              <a:gd name="connsiteY8" fmla="*/ 1309687 h 1309687"/>
              <a:gd name="connsiteX9" fmla="*/ 218286 w 2194560"/>
              <a:gd name="connsiteY9" fmla="*/ 1309687 h 1309687"/>
              <a:gd name="connsiteX10" fmla="*/ 63934 w 2194560"/>
              <a:gd name="connsiteY10" fmla="*/ 1245752 h 1309687"/>
              <a:gd name="connsiteX11" fmla="*/ 0 w 2194560"/>
              <a:gd name="connsiteY11" fmla="*/ 1091400 h 1309687"/>
              <a:gd name="connsiteX12" fmla="*/ 0 w 2194560"/>
              <a:gd name="connsiteY12" fmla="*/ 218286 h 13096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194560" h="1309687">
                <a:moveTo>
                  <a:pt x="0" y="218286"/>
                </a:moveTo>
                <a:cubicBezTo>
                  <a:pt x="0" y="160393"/>
                  <a:pt x="22998" y="104871"/>
                  <a:pt x="63935" y="63935"/>
                </a:cubicBezTo>
                <a:cubicBezTo>
                  <a:pt x="104872" y="22998"/>
                  <a:pt x="160394" y="1"/>
                  <a:pt x="218287" y="1"/>
                </a:cubicBezTo>
                <a:lnTo>
                  <a:pt x="1976274" y="0"/>
                </a:lnTo>
                <a:cubicBezTo>
                  <a:pt x="2034167" y="0"/>
                  <a:pt x="2089689" y="22998"/>
                  <a:pt x="2130625" y="63935"/>
                </a:cubicBezTo>
                <a:cubicBezTo>
                  <a:pt x="2171562" y="104872"/>
                  <a:pt x="2194559" y="160394"/>
                  <a:pt x="2194559" y="218287"/>
                </a:cubicBezTo>
                <a:cubicBezTo>
                  <a:pt x="2194559" y="509325"/>
                  <a:pt x="2194560" y="800363"/>
                  <a:pt x="2194560" y="1091401"/>
                </a:cubicBezTo>
                <a:cubicBezTo>
                  <a:pt x="2194560" y="1149294"/>
                  <a:pt x="2171562" y="1204816"/>
                  <a:pt x="2130625" y="1245753"/>
                </a:cubicBezTo>
                <a:cubicBezTo>
                  <a:pt x="2089688" y="1286690"/>
                  <a:pt x="2034166" y="1309687"/>
                  <a:pt x="1976273" y="1309687"/>
                </a:cubicBezTo>
                <a:lnTo>
                  <a:pt x="218286" y="1309687"/>
                </a:lnTo>
                <a:cubicBezTo>
                  <a:pt x="160393" y="1309687"/>
                  <a:pt x="104871" y="1286689"/>
                  <a:pt x="63934" y="1245752"/>
                </a:cubicBezTo>
                <a:cubicBezTo>
                  <a:pt x="22997" y="1204815"/>
                  <a:pt x="0" y="1149293"/>
                  <a:pt x="0" y="1091400"/>
                </a:cubicBezTo>
                <a:lnTo>
                  <a:pt x="0" y="218286"/>
                </a:lnTo>
                <a:close/>
              </a:path>
            </a:pathLst>
          </a:custGeom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36324" tIns="100129" rIns="136324" bIns="100129" numCol="1" spcCol="1270" anchor="ctr" anchorCtr="0">
            <a:noAutofit/>
          </a:bodyPr>
          <a:lstStyle/>
          <a:p>
            <a:pPr lvl="0" algn="ctr" defTabSz="844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900" b="1" kern="1200">
                <a:latin typeface="+mj-lt"/>
              </a:rPr>
              <a:t>Houston-Galveston Clean Cities Coalition</a:t>
            </a:r>
          </a:p>
        </p:txBody>
      </p:sp>
      <p:sp>
        <p:nvSpPr>
          <p:cNvPr id="7" name="Freeform 6"/>
          <p:cNvSpPr/>
          <p:nvPr/>
        </p:nvSpPr>
        <p:spPr>
          <a:xfrm>
            <a:off x="2743200" y="3429000"/>
            <a:ext cx="5715000" cy="1219200"/>
          </a:xfrm>
          <a:custGeom>
            <a:avLst/>
            <a:gdLst>
              <a:gd name="connsiteX0" fmla="*/ 174629 w 1047750"/>
              <a:gd name="connsiteY0" fmla="*/ 0 h 3901440"/>
              <a:gd name="connsiteX1" fmla="*/ 873121 w 1047750"/>
              <a:gd name="connsiteY1" fmla="*/ 0 h 3901440"/>
              <a:gd name="connsiteX2" fmla="*/ 996602 w 1047750"/>
              <a:gd name="connsiteY2" fmla="*/ 51148 h 3901440"/>
              <a:gd name="connsiteX3" fmla="*/ 1047749 w 1047750"/>
              <a:gd name="connsiteY3" fmla="*/ 174629 h 3901440"/>
              <a:gd name="connsiteX4" fmla="*/ 1047750 w 1047750"/>
              <a:gd name="connsiteY4" fmla="*/ 3901440 h 3901440"/>
              <a:gd name="connsiteX5" fmla="*/ 1047750 w 1047750"/>
              <a:gd name="connsiteY5" fmla="*/ 3901440 h 3901440"/>
              <a:gd name="connsiteX6" fmla="*/ 1047750 w 1047750"/>
              <a:gd name="connsiteY6" fmla="*/ 3901440 h 3901440"/>
              <a:gd name="connsiteX7" fmla="*/ 0 w 1047750"/>
              <a:gd name="connsiteY7" fmla="*/ 3901440 h 3901440"/>
              <a:gd name="connsiteX8" fmla="*/ 0 w 1047750"/>
              <a:gd name="connsiteY8" fmla="*/ 3901440 h 3901440"/>
              <a:gd name="connsiteX9" fmla="*/ 0 w 1047750"/>
              <a:gd name="connsiteY9" fmla="*/ 3901440 h 3901440"/>
              <a:gd name="connsiteX10" fmla="*/ 0 w 1047750"/>
              <a:gd name="connsiteY10" fmla="*/ 174629 h 3901440"/>
              <a:gd name="connsiteX11" fmla="*/ 51148 w 1047750"/>
              <a:gd name="connsiteY11" fmla="*/ 51148 h 3901440"/>
              <a:gd name="connsiteX12" fmla="*/ 174629 w 1047750"/>
              <a:gd name="connsiteY12" fmla="*/ 1 h 3901440"/>
              <a:gd name="connsiteX13" fmla="*/ 174629 w 1047750"/>
              <a:gd name="connsiteY13" fmla="*/ 0 h 3901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047750" h="3901440">
                <a:moveTo>
                  <a:pt x="1047750" y="650256"/>
                </a:moveTo>
                <a:lnTo>
                  <a:pt x="1047750" y="3251184"/>
                </a:lnTo>
                <a:cubicBezTo>
                  <a:pt x="1047750" y="3423644"/>
                  <a:pt x="1042809" y="3589037"/>
                  <a:pt x="1034014" y="3710982"/>
                </a:cubicBezTo>
                <a:cubicBezTo>
                  <a:pt x="1025219" y="3832927"/>
                  <a:pt x="1013290" y="3901438"/>
                  <a:pt x="1000853" y="3901434"/>
                </a:cubicBezTo>
                <a:cubicBezTo>
                  <a:pt x="667235" y="3901434"/>
                  <a:pt x="333617" y="3901438"/>
                  <a:pt x="0" y="3901438"/>
                </a:cubicBezTo>
                <a:lnTo>
                  <a:pt x="0" y="3901438"/>
                </a:lnTo>
                <a:lnTo>
                  <a:pt x="0" y="3901438"/>
                </a:lnTo>
                <a:lnTo>
                  <a:pt x="0" y="2"/>
                </a:lnTo>
                <a:lnTo>
                  <a:pt x="0" y="2"/>
                </a:lnTo>
                <a:lnTo>
                  <a:pt x="0" y="2"/>
                </a:lnTo>
                <a:lnTo>
                  <a:pt x="1000853" y="2"/>
                </a:lnTo>
                <a:cubicBezTo>
                  <a:pt x="1013291" y="2"/>
                  <a:pt x="1025219" y="68509"/>
                  <a:pt x="1034014" y="190458"/>
                </a:cubicBezTo>
                <a:cubicBezTo>
                  <a:pt x="1042809" y="312403"/>
                  <a:pt x="1047750" y="477800"/>
                  <a:pt x="1047750" y="650256"/>
                </a:cubicBezTo>
                <a:lnTo>
                  <a:pt x="1047750" y="650256"/>
                </a:lnTo>
                <a:close/>
              </a:path>
            </a:pathLst>
          </a:custGeom>
        </p:spPr>
        <p:style>
          <a:lnRef idx="2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2391" tIns="87342" rIns="123536" bIns="87343" numCol="2" spcCol="1270" anchor="ctr" anchorCtr="0">
            <a:no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endParaRPr lang="en-US" sz="1550" b="1">
              <a:latin typeface="+mj-lt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en-US" sz="1550" b="1">
                <a:latin typeface="+mj-lt"/>
              </a:rPr>
              <a:t>Chair</a:t>
            </a:r>
            <a:r>
              <a:rPr lang="en-US" sz="1550">
                <a:latin typeface="+mj-lt"/>
              </a:rPr>
              <a:t> – Vincent Sanders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en-US" sz="1550" b="1">
                <a:latin typeface="+mj-lt"/>
              </a:rPr>
              <a:t>Vice Chair </a:t>
            </a:r>
            <a:r>
              <a:rPr lang="en-US" sz="1550">
                <a:latin typeface="+mj-lt"/>
              </a:rPr>
              <a:t>– TBD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50">
              <a:latin typeface="+mj-lt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50">
              <a:latin typeface="+mj-lt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50">
              <a:latin typeface="+mj-lt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endParaRPr lang="en-US" sz="1400">
              <a:latin typeface="+mj-lt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endParaRPr lang="en-US" sz="1400">
              <a:latin typeface="+mj-lt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230414" y="3611364"/>
            <a:ext cx="2057400" cy="854471"/>
          </a:xfrm>
          <a:custGeom>
            <a:avLst/>
            <a:gdLst>
              <a:gd name="connsiteX0" fmla="*/ 0 w 2194560"/>
              <a:gd name="connsiteY0" fmla="*/ 218286 h 1309687"/>
              <a:gd name="connsiteX1" fmla="*/ 63935 w 2194560"/>
              <a:gd name="connsiteY1" fmla="*/ 63935 h 1309687"/>
              <a:gd name="connsiteX2" fmla="*/ 218287 w 2194560"/>
              <a:gd name="connsiteY2" fmla="*/ 1 h 1309687"/>
              <a:gd name="connsiteX3" fmla="*/ 1976274 w 2194560"/>
              <a:gd name="connsiteY3" fmla="*/ 0 h 1309687"/>
              <a:gd name="connsiteX4" fmla="*/ 2130625 w 2194560"/>
              <a:gd name="connsiteY4" fmla="*/ 63935 h 1309687"/>
              <a:gd name="connsiteX5" fmla="*/ 2194559 w 2194560"/>
              <a:gd name="connsiteY5" fmla="*/ 218287 h 1309687"/>
              <a:gd name="connsiteX6" fmla="*/ 2194560 w 2194560"/>
              <a:gd name="connsiteY6" fmla="*/ 1091401 h 1309687"/>
              <a:gd name="connsiteX7" fmla="*/ 2130625 w 2194560"/>
              <a:gd name="connsiteY7" fmla="*/ 1245753 h 1309687"/>
              <a:gd name="connsiteX8" fmla="*/ 1976273 w 2194560"/>
              <a:gd name="connsiteY8" fmla="*/ 1309687 h 1309687"/>
              <a:gd name="connsiteX9" fmla="*/ 218286 w 2194560"/>
              <a:gd name="connsiteY9" fmla="*/ 1309687 h 1309687"/>
              <a:gd name="connsiteX10" fmla="*/ 63934 w 2194560"/>
              <a:gd name="connsiteY10" fmla="*/ 1245752 h 1309687"/>
              <a:gd name="connsiteX11" fmla="*/ 0 w 2194560"/>
              <a:gd name="connsiteY11" fmla="*/ 1091400 h 1309687"/>
              <a:gd name="connsiteX12" fmla="*/ 0 w 2194560"/>
              <a:gd name="connsiteY12" fmla="*/ 218286 h 13096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194560" h="1309687">
                <a:moveTo>
                  <a:pt x="0" y="218286"/>
                </a:moveTo>
                <a:cubicBezTo>
                  <a:pt x="0" y="160393"/>
                  <a:pt x="22998" y="104871"/>
                  <a:pt x="63935" y="63935"/>
                </a:cubicBezTo>
                <a:cubicBezTo>
                  <a:pt x="104872" y="22998"/>
                  <a:pt x="160394" y="1"/>
                  <a:pt x="218287" y="1"/>
                </a:cubicBezTo>
                <a:lnTo>
                  <a:pt x="1976274" y="0"/>
                </a:lnTo>
                <a:cubicBezTo>
                  <a:pt x="2034167" y="0"/>
                  <a:pt x="2089689" y="22998"/>
                  <a:pt x="2130625" y="63935"/>
                </a:cubicBezTo>
                <a:cubicBezTo>
                  <a:pt x="2171562" y="104872"/>
                  <a:pt x="2194559" y="160394"/>
                  <a:pt x="2194559" y="218287"/>
                </a:cubicBezTo>
                <a:cubicBezTo>
                  <a:pt x="2194559" y="509325"/>
                  <a:pt x="2194560" y="800363"/>
                  <a:pt x="2194560" y="1091401"/>
                </a:cubicBezTo>
                <a:cubicBezTo>
                  <a:pt x="2194560" y="1149294"/>
                  <a:pt x="2171562" y="1204816"/>
                  <a:pt x="2130625" y="1245753"/>
                </a:cubicBezTo>
                <a:cubicBezTo>
                  <a:pt x="2089688" y="1286690"/>
                  <a:pt x="2034166" y="1309687"/>
                  <a:pt x="1976273" y="1309687"/>
                </a:cubicBezTo>
                <a:lnTo>
                  <a:pt x="218286" y="1309687"/>
                </a:lnTo>
                <a:cubicBezTo>
                  <a:pt x="160393" y="1309687"/>
                  <a:pt x="104871" y="1286689"/>
                  <a:pt x="63934" y="1245752"/>
                </a:cubicBezTo>
                <a:cubicBezTo>
                  <a:pt x="22997" y="1204815"/>
                  <a:pt x="0" y="1149293"/>
                  <a:pt x="0" y="1091400"/>
                </a:cubicBezTo>
                <a:lnTo>
                  <a:pt x="0" y="218286"/>
                </a:lnTo>
                <a:close/>
              </a:path>
            </a:pathLst>
          </a:custGeom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36324" tIns="100129" rIns="136324" bIns="100129" numCol="1" spcCol="1270" anchor="ctr" anchorCtr="0">
            <a:noAutofit/>
          </a:bodyPr>
          <a:lstStyle/>
          <a:p>
            <a:pPr lvl="0" algn="ctr" defTabSz="844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900" b="1" kern="1200">
                <a:latin typeface="+mj-lt"/>
              </a:rPr>
              <a:t> 2022</a:t>
            </a:r>
          </a:p>
          <a:p>
            <a:pPr lvl="0" algn="ctr" defTabSz="844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900" b="1">
                <a:latin typeface="+mj-lt"/>
              </a:rPr>
              <a:t>Board Officers</a:t>
            </a:r>
            <a:endParaRPr lang="en-US" sz="1900" b="1" kern="1200">
              <a:latin typeface="+mj-lt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2743200" y="5264943"/>
            <a:ext cx="5806440" cy="1059657"/>
          </a:xfrm>
          <a:custGeom>
            <a:avLst/>
            <a:gdLst>
              <a:gd name="connsiteX0" fmla="*/ 174629 w 1047750"/>
              <a:gd name="connsiteY0" fmla="*/ 0 h 3901440"/>
              <a:gd name="connsiteX1" fmla="*/ 873121 w 1047750"/>
              <a:gd name="connsiteY1" fmla="*/ 0 h 3901440"/>
              <a:gd name="connsiteX2" fmla="*/ 996602 w 1047750"/>
              <a:gd name="connsiteY2" fmla="*/ 51148 h 3901440"/>
              <a:gd name="connsiteX3" fmla="*/ 1047749 w 1047750"/>
              <a:gd name="connsiteY3" fmla="*/ 174629 h 3901440"/>
              <a:gd name="connsiteX4" fmla="*/ 1047750 w 1047750"/>
              <a:gd name="connsiteY4" fmla="*/ 3901440 h 3901440"/>
              <a:gd name="connsiteX5" fmla="*/ 1047750 w 1047750"/>
              <a:gd name="connsiteY5" fmla="*/ 3901440 h 3901440"/>
              <a:gd name="connsiteX6" fmla="*/ 1047750 w 1047750"/>
              <a:gd name="connsiteY6" fmla="*/ 3901440 h 3901440"/>
              <a:gd name="connsiteX7" fmla="*/ 0 w 1047750"/>
              <a:gd name="connsiteY7" fmla="*/ 3901440 h 3901440"/>
              <a:gd name="connsiteX8" fmla="*/ 0 w 1047750"/>
              <a:gd name="connsiteY8" fmla="*/ 3901440 h 3901440"/>
              <a:gd name="connsiteX9" fmla="*/ 0 w 1047750"/>
              <a:gd name="connsiteY9" fmla="*/ 3901440 h 3901440"/>
              <a:gd name="connsiteX10" fmla="*/ 0 w 1047750"/>
              <a:gd name="connsiteY10" fmla="*/ 174629 h 3901440"/>
              <a:gd name="connsiteX11" fmla="*/ 51148 w 1047750"/>
              <a:gd name="connsiteY11" fmla="*/ 51148 h 3901440"/>
              <a:gd name="connsiteX12" fmla="*/ 174629 w 1047750"/>
              <a:gd name="connsiteY12" fmla="*/ 1 h 3901440"/>
              <a:gd name="connsiteX13" fmla="*/ 174629 w 1047750"/>
              <a:gd name="connsiteY13" fmla="*/ 0 h 3901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047750" h="3901440">
                <a:moveTo>
                  <a:pt x="1047750" y="650256"/>
                </a:moveTo>
                <a:lnTo>
                  <a:pt x="1047750" y="3251184"/>
                </a:lnTo>
                <a:cubicBezTo>
                  <a:pt x="1047750" y="3423644"/>
                  <a:pt x="1042809" y="3589037"/>
                  <a:pt x="1034014" y="3710982"/>
                </a:cubicBezTo>
                <a:cubicBezTo>
                  <a:pt x="1025219" y="3832927"/>
                  <a:pt x="1013290" y="3901438"/>
                  <a:pt x="1000853" y="3901434"/>
                </a:cubicBezTo>
                <a:cubicBezTo>
                  <a:pt x="667235" y="3901434"/>
                  <a:pt x="333617" y="3901438"/>
                  <a:pt x="0" y="3901438"/>
                </a:cubicBezTo>
                <a:lnTo>
                  <a:pt x="0" y="3901438"/>
                </a:lnTo>
                <a:lnTo>
                  <a:pt x="0" y="3901438"/>
                </a:lnTo>
                <a:lnTo>
                  <a:pt x="0" y="2"/>
                </a:lnTo>
                <a:lnTo>
                  <a:pt x="0" y="2"/>
                </a:lnTo>
                <a:lnTo>
                  <a:pt x="0" y="2"/>
                </a:lnTo>
                <a:lnTo>
                  <a:pt x="1000853" y="2"/>
                </a:lnTo>
                <a:cubicBezTo>
                  <a:pt x="1013291" y="2"/>
                  <a:pt x="1025219" y="68509"/>
                  <a:pt x="1034014" y="190458"/>
                </a:cubicBezTo>
                <a:cubicBezTo>
                  <a:pt x="1042809" y="312403"/>
                  <a:pt x="1047750" y="477800"/>
                  <a:pt x="1047750" y="650256"/>
                </a:cubicBezTo>
                <a:lnTo>
                  <a:pt x="1047750" y="650256"/>
                </a:lnTo>
                <a:close/>
              </a:path>
            </a:pathLst>
          </a:custGeom>
        </p:spPr>
        <p:style>
          <a:lnRef idx="2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2391" tIns="87342" rIns="123536" bIns="87343" numCol="1" spcCol="1270" anchor="ctr" anchorCtr="0">
            <a:noAutofit/>
          </a:bodyPr>
          <a:lstStyle/>
          <a:p>
            <a:pPr marL="171450" lvl="1" indent="-171450" algn="l" defTabSz="8445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itchFamily="34" charset="0"/>
              <a:buChar char="•"/>
            </a:pPr>
            <a:r>
              <a:rPr lang="en-US" sz="1900" i="1">
                <a:latin typeface="+mj-lt"/>
              </a:rPr>
              <a:t>Attending in person</a:t>
            </a:r>
          </a:p>
          <a:p>
            <a:pPr marL="171450" lvl="1" indent="-171450" algn="l" defTabSz="8445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itchFamily="34" charset="0"/>
              <a:buChar char="•"/>
            </a:pPr>
            <a:r>
              <a:rPr lang="en-US" sz="1900" i="1" kern="1200">
                <a:latin typeface="+mj-lt"/>
              </a:rPr>
              <a:t>Attending via conference call</a:t>
            </a:r>
          </a:p>
        </p:txBody>
      </p:sp>
      <p:sp>
        <p:nvSpPr>
          <p:cNvPr id="10" name="Freeform 9"/>
          <p:cNvSpPr/>
          <p:nvPr/>
        </p:nvSpPr>
        <p:spPr>
          <a:xfrm>
            <a:off x="304800" y="5367535"/>
            <a:ext cx="2057400" cy="854471"/>
          </a:xfrm>
          <a:custGeom>
            <a:avLst/>
            <a:gdLst>
              <a:gd name="connsiteX0" fmla="*/ 0 w 2194560"/>
              <a:gd name="connsiteY0" fmla="*/ 218286 h 1309687"/>
              <a:gd name="connsiteX1" fmla="*/ 63935 w 2194560"/>
              <a:gd name="connsiteY1" fmla="*/ 63935 h 1309687"/>
              <a:gd name="connsiteX2" fmla="*/ 218287 w 2194560"/>
              <a:gd name="connsiteY2" fmla="*/ 1 h 1309687"/>
              <a:gd name="connsiteX3" fmla="*/ 1976274 w 2194560"/>
              <a:gd name="connsiteY3" fmla="*/ 0 h 1309687"/>
              <a:gd name="connsiteX4" fmla="*/ 2130625 w 2194560"/>
              <a:gd name="connsiteY4" fmla="*/ 63935 h 1309687"/>
              <a:gd name="connsiteX5" fmla="*/ 2194559 w 2194560"/>
              <a:gd name="connsiteY5" fmla="*/ 218287 h 1309687"/>
              <a:gd name="connsiteX6" fmla="*/ 2194560 w 2194560"/>
              <a:gd name="connsiteY6" fmla="*/ 1091401 h 1309687"/>
              <a:gd name="connsiteX7" fmla="*/ 2130625 w 2194560"/>
              <a:gd name="connsiteY7" fmla="*/ 1245753 h 1309687"/>
              <a:gd name="connsiteX8" fmla="*/ 1976273 w 2194560"/>
              <a:gd name="connsiteY8" fmla="*/ 1309687 h 1309687"/>
              <a:gd name="connsiteX9" fmla="*/ 218286 w 2194560"/>
              <a:gd name="connsiteY9" fmla="*/ 1309687 h 1309687"/>
              <a:gd name="connsiteX10" fmla="*/ 63934 w 2194560"/>
              <a:gd name="connsiteY10" fmla="*/ 1245752 h 1309687"/>
              <a:gd name="connsiteX11" fmla="*/ 0 w 2194560"/>
              <a:gd name="connsiteY11" fmla="*/ 1091400 h 1309687"/>
              <a:gd name="connsiteX12" fmla="*/ 0 w 2194560"/>
              <a:gd name="connsiteY12" fmla="*/ 218286 h 13096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194560" h="1309687">
                <a:moveTo>
                  <a:pt x="0" y="218286"/>
                </a:moveTo>
                <a:cubicBezTo>
                  <a:pt x="0" y="160393"/>
                  <a:pt x="22998" y="104871"/>
                  <a:pt x="63935" y="63935"/>
                </a:cubicBezTo>
                <a:cubicBezTo>
                  <a:pt x="104872" y="22998"/>
                  <a:pt x="160394" y="1"/>
                  <a:pt x="218287" y="1"/>
                </a:cubicBezTo>
                <a:lnTo>
                  <a:pt x="1976274" y="0"/>
                </a:lnTo>
                <a:cubicBezTo>
                  <a:pt x="2034167" y="0"/>
                  <a:pt x="2089689" y="22998"/>
                  <a:pt x="2130625" y="63935"/>
                </a:cubicBezTo>
                <a:cubicBezTo>
                  <a:pt x="2171562" y="104872"/>
                  <a:pt x="2194559" y="160394"/>
                  <a:pt x="2194559" y="218287"/>
                </a:cubicBezTo>
                <a:cubicBezTo>
                  <a:pt x="2194559" y="509325"/>
                  <a:pt x="2194560" y="800363"/>
                  <a:pt x="2194560" y="1091401"/>
                </a:cubicBezTo>
                <a:cubicBezTo>
                  <a:pt x="2194560" y="1149294"/>
                  <a:pt x="2171562" y="1204816"/>
                  <a:pt x="2130625" y="1245753"/>
                </a:cubicBezTo>
                <a:cubicBezTo>
                  <a:pt x="2089688" y="1286690"/>
                  <a:pt x="2034166" y="1309687"/>
                  <a:pt x="1976273" y="1309687"/>
                </a:cubicBezTo>
                <a:lnTo>
                  <a:pt x="218286" y="1309687"/>
                </a:lnTo>
                <a:cubicBezTo>
                  <a:pt x="160393" y="1309687"/>
                  <a:pt x="104871" y="1286689"/>
                  <a:pt x="63934" y="1245752"/>
                </a:cubicBezTo>
                <a:cubicBezTo>
                  <a:pt x="22997" y="1204815"/>
                  <a:pt x="0" y="1149293"/>
                  <a:pt x="0" y="1091400"/>
                </a:cubicBezTo>
                <a:lnTo>
                  <a:pt x="0" y="218286"/>
                </a:lnTo>
                <a:close/>
              </a:path>
            </a:pathLst>
          </a:custGeom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36324" tIns="100129" rIns="136324" bIns="100129" numCol="1" spcCol="1270" anchor="ctr" anchorCtr="0">
            <a:noAutofit/>
          </a:bodyPr>
          <a:lstStyle/>
          <a:p>
            <a:pPr lvl="0" algn="ctr" defTabSz="844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900" b="1">
                <a:latin typeface="+mj-lt"/>
              </a:rPr>
              <a:t>Stakeholders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Officers and Advisory Board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5E313EE9-96EA-41D2-B4AA-436C9FD3307D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990600" y="1905000"/>
            <a:ext cx="7391399" cy="346617"/>
          </a:xfrm>
          <a:custGeom>
            <a:avLst/>
            <a:gdLst>
              <a:gd name="connsiteX0" fmla="*/ 0 w 7391399"/>
              <a:gd name="connsiteY0" fmla="*/ 69997 h 419971"/>
              <a:gd name="connsiteX1" fmla="*/ 20502 w 7391399"/>
              <a:gd name="connsiteY1" fmla="*/ 20502 h 419971"/>
              <a:gd name="connsiteX2" fmla="*/ 69997 w 7391399"/>
              <a:gd name="connsiteY2" fmla="*/ 0 h 419971"/>
              <a:gd name="connsiteX3" fmla="*/ 7321402 w 7391399"/>
              <a:gd name="connsiteY3" fmla="*/ 0 h 419971"/>
              <a:gd name="connsiteX4" fmla="*/ 7370897 w 7391399"/>
              <a:gd name="connsiteY4" fmla="*/ 20502 h 419971"/>
              <a:gd name="connsiteX5" fmla="*/ 7391399 w 7391399"/>
              <a:gd name="connsiteY5" fmla="*/ 69997 h 419971"/>
              <a:gd name="connsiteX6" fmla="*/ 7391399 w 7391399"/>
              <a:gd name="connsiteY6" fmla="*/ 349974 h 419971"/>
              <a:gd name="connsiteX7" fmla="*/ 7370897 w 7391399"/>
              <a:gd name="connsiteY7" fmla="*/ 399469 h 419971"/>
              <a:gd name="connsiteX8" fmla="*/ 7321402 w 7391399"/>
              <a:gd name="connsiteY8" fmla="*/ 419971 h 419971"/>
              <a:gd name="connsiteX9" fmla="*/ 69997 w 7391399"/>
              <a:gd name="connsiteY9" fmla="*/ 419971 h 419971"/>
              <a:gd name="connsiteX10" fmla="*/ 20502 w 7391399"/>
              <a:gd name="connsiteY10" fmla="*/ 399469 h 419971"/>
              <a:gd name="connsiteX11" fmla="*/ 0 w 7391399"/>
              <a:gd name="connsiteY11" fmla="*/ 349974 h 419971"/>
              <a:gd name="connsiteX12" fmla="*/ 0 w 7391399"/>
              <a:gd name="connsiteY12" fmla="*/ 69997 h 4199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391399" h="419971">
                <a:moveTo>
                  <a:pt x="0" y="69997"/>
                </a:moveTo>
                <a:cubicBezTo>
                  <a:pt x="0" y="51433"/>
                  <a:pt x="7375" y="33629"/>
                  <a:pt x="20502" y="20502"/>
                </a:cubicBezTo>
                <a:cubicBezTo>
                  <a:pt x="33629" y="7375"/>
                  <a:pt x="51433" y="0"/>
                  <a:pt x="69997" y="0"/>
                </a:cubicBezTo>
                <a:lnTo>
                  <a:pt x="7321402" y="0"/>
                </a:lnTo>
                <a:cubicBezTo>
                  <a:pt x="7339966" y="0"/>
                  <a:pt x="7357770" y="7375"/>
                  <a:pt x="7370897" y="20502"/>
                </a:cubicBezTo>
                <a:cubicBezTo>
                  <a:pt x="7384024" y="33629"/>
                  <a:pt x="7391399" y="51433"/>
                  <a:pt x="7391399" y="69997"/>
                </a:cubicBezTo>
                <a:lnTo>
                  <a:pt x="7391399" y="349974"/>
                </a:lnTo>
                <a:cubicBezTo>
                  <a:pt x="7391399" y="368538"/>
                  <a:pt x="7384024" y="386342"/>
                  <a:pt x="7370897" y="399469"/>
                </a:cubicBezTo>
                <a:cubicBezTo>
                  <a:pt x="7357770" y="412596"/>
                  <a:pt x="7339966" y="419971"/>
                  <a:pt x="7321402" y="419971"/>
                </a:cubicBezTo>
                <a:lnTo>
                  <a:pt x="69997" y="419971"/>
                </a:lnTo>
                <a:cubicBezTo>
                  <a:pt x="51433" y="419971"/>
                  <a:pt x="33629" y="412596"/>
                  <a:pt x="20502" y="399469"/>
                </a:cubicBezTo>
                <a:cubicBezTo>
                  <a:pt x="7375" y="386342"/>
                  <a:pt x="0" y="368538"/>
                  <a:pt x="0" y="349974"/>
                </a:cubicBezTo>
                <a:lnTo>
                  <a:pt x="0" y="69997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1461" tIns="81461" rIns="81461" bIns="81461" numCol="1" spcCol="1270" anchor="ctr" anchorCtr="0">
            <a:noAutofit/>
          </a:bodyPr>
          <a:lstStyle/>
          <a:p>
            <a:pPr lvl="0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600" b="1"/>
              <a:t>Officer Election and Advisory Board</a:t>
            </a:r>
          </a:p>
        </p:txBody>
      </p:sp>
      <p:sp>
        <p:nvSpPr>
          <p:cNvPr id="8" name="Freeform 7"/>
          <p:cNvSpPr/>
          <p:nvPr/>
        </p:nvSpPr>
        <p:spPr>
          <a:xfrm>
            <a:off x="990600" y="2251617"/>
            <a:ext cx="7391399" cy="3691983"/>
          </a:xfrm>
          <a:custGeom>
            <a:avLst/>
            <a:gdLst>
              <a:gd name="connsiteX0" fmla="*/ 0 w 7391399"/>
              <a:gd name="connsiteY0" fmla="*/ 0 h 727928"/>
              <a:gd name="connsiteX1" fmla="*/ 7391399 w 7391399"/>
              <a:gd name="connsiteY1" fmla="*/ 0 h 727928"/>
              <a:gd name="connsiteX2" fmla="*/ 7391399 w 7391399"/>
              <a:gd name="connsiteY2" fmla="*/ 727928 h 727928"/>
              <a:gd name="connsiteX3" fmla="*/ 0 w 7391399"/>
              <a:gd name="connsiteY3" fmla="*/ 727928 h 727928"/>
              <a:gd name="connsiteX4" fmla="*/ 0 w 7391399"/>
              <a:gd name="connsiteY4" fmla="*/ 0 h 727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391399" h="727928">
                <a:moveTo>
                  <a:pt x="0" y="0"/>
                </a:moveTo>
                <a:lnTo>
                  <a:pt x="7391399" y="0"/>
                </a:lnTo>
                <a:lnTo>
                  <a:pt x="7391399" y="727928"/>
                </a:lnTo>
                <a:lnTo>
                  <a:pt x="0" y="727928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34677" tIns="20320" rIns="113792" bIns="20320" numCol="1" spcCol="1270" anchor="t" anchorCtr="0">
            <a:noAutofit/>
          </a:bodyPr>
          <a:lstStyle/>
          <a:p>
            <a:pPr marL="171450" lvl="1" indent="-171450" defTabSz="7112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r>
              <a:rPr lang="en-US" sz="1600"/>
              <a:t>Officers </a:t>
            </a:r>
          </a:p>
          <a:p>
            <a:pPr marL="628650" lvl="2" indent="-171450" defTabSz="7112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r>
              <a:rPr lang="en-US" sz="1600"/>
              <a:t>Chair meetings and advise on overall operations of the Coalition</a:t>
            </a:r>
          </a:p>
          <a:p>
            <a:pPr marL="628650" lvl="2" indent="-171450" defTabSz="7112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r>
              <a:rPr lang="en-US" sz="1600"/>
              <a:t>Vice Chair chairs the meeting when Chair is absent</a:t>
            </a:r>
          </a:p>
          <a:p>
            <a:pPr marL="171450" lvl="1" indent="-171450" defTabSz="7112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r>
              <a:rPr lang="en-US" sz="1600"/>
              <a:t>Advisory Board</a:t>
            </a:r>
          </a:p>
          <a:p>
            <a:pPr marL="628650" lvl="2" indent="-171450" defTabSz="7112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r>
              <a:rPr lang="en-US" sz="1600"/>
              <a:t>An informal group of stakeholder volunteers who can meet periodically to discuss upcoming Coalition meetings and activities</a:t>
            </a:r>
          </a:p>
          <a:p>
            <a:pPr marL="628650" lvl="2" indent="-171450" defTabSz="7112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r>
              <a:rPr lang="en-US" sz="1600"/>
              <a:t>Advisors will: </a:t>
            </a:r>
          </a:p>
          <a:p>
            <a:pPr marL="1085850" lvl="3" indent="-171450" defTabSz="7112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r>
              <a:rPr lang="en-US" sz="1600"/>
              <a:t>Participate in periodic short conference calls to discuss coalition business and assist with the general direction of the Coalition </a:t>
            </a:r>
          </a:p>
          <a:p>
            <a:pPr marL="1085850" lvl="3" indent="-171450" defTabSz="7112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r>
              <a:rPr lang="en-US" sz="1600"/>
              <a:t>Help make suggestions for meeting and workshop topics and presentations</a:t>
            </a:r>
          </a:p>
          <a:p>
            <a:pPr marL="1085850" lvl="3" indent="-171450" defTabSz="7112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r>
              <a:rPr lang="en-US" sz="1600"/>
              <a:t>Have influence on the direction of the Coalition</a:t>
            </a:r>
          </a:p>
        </p:txBody>
      </p:sp>
    </p:spTree>
    <p:extLst>
      <p:ext uri="{BB962C8B-B14F-4D97-AF65-F5344CB8AC3E}">
        <p14:creationId xmlns:p14="http://schemas.microsoft.com/office/powerpoint/2010/main" val="26520663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8F3E7C-EF22-3700-3D0B-3610C42892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Today’s Presentations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81DC4C5-0614-3B32-A370-3BB5173D2E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13EE9-96EA-41D2-B4AA-436C9FD3307D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4DDCD95-BD15-4D89-828E-1C1BDAACB975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/>
              <a:t>EDF’s Green Jobs Training Program</a:t>
            </a:r>
          </a:p>
          <a:p>
            <a:pPr lvl="1"/>
            <a:r>
              <a:rPr lang="en-US"/>
              <a:t>Shannon Thomas, Environmental Defense Fund</a:t>
            </a:r>
          </a:p>
          <a:p>
            <a:r>
              <a:rPr lang="en-US"/>
              <a:t>Local Government Energy Reporting</a:t>
            </a:r>
          </a:p>
          <a:p>
            <a:pPr lvl="1"/>
            <a:r>
              <a:rPr lang="en-US"/>
              <a:t>Shaun Auckland, SPEER</a:t>
            </a:r>
          </a:p>
          <a:p>
            <a:r>
              <a:rPr lang="en-US"/>
              <a:t>METRO’s Climate Action Plan</a:t>
            </a:r>
          </a:p>
          <a:p>
            <a:pPr lvl="1"/>
            <a:r>
              <a:rPr lang="en-US"/>
              <a:t>Bryan Carroll, Houston METRO</a:t>
            </a:r>
          </a:p>
          <a:p>
            <a:r>
              <a:rPr lang="en-US"/>
              <a:t>Current Funding Announcement and Updates</a:t>
            </a:r>
          </a:p>
          <a:p>
            <a:pPr lvl="1"/>
            <a:r>
              <a:rPr lang="en-US"/>
              <a:t>Gilbert Washington, H-GCCC</a:t>
            </a:r>
          </a:p>
        </p:txBody>
      </p:sp>
    </p:spTree>
    <p:extLst>
      <p:ext uri="{BB962C8B-B14F-4D97-AF65-F5344CB8AC3E}">
        <p14:creationId xmlns:p14="http://schemas.microsoft.com/office/powerpoint/2010/main" val="16200076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2022 Quarterly Meeting Schedule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5E313EE9-96EA-41D2-B4AA-436C9FD3307D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648200"/>
          </a:xfrm>
        </p:spPr>
        <p:txBody>
          <a:bodyPr numCol="1">
            <a:normAutofit/>
          </a:bodyPr>
          <a:lstStyle/>
          <a:p>
            <a:pPr lvl="1"/>
            <a:endParaRPr lang="en-US" sz="2800"/>
          </a:p>
          <a:p>
            <a:pPr lvl="1"/>
            <a:r>
              <a:rPr lang="en-US" sz="2800"/>
              <a:t>March 1</a:t>
            </a:r>
            <a:r>
              <a:rPr lang="en-US" sz="2800" baseline="30000"/>
              <a:t>st</a:t>
            </a:r>
            <a:r>
              <a:rPr lang="en-US" sz="2800"/>
              <a:t>    		9:30-11am</a:t>
            </a:r>
            <a:endParaRPr lang="en-US" sz="3200"/>
          </a:p>
          <a:p>
            <a:pPr lvl="1"/>
            <a:r>
              <a:rPr lang="en-US" sz="2800"/>
              <a:t>May 10</a:t>
            </a:r>
            <a:r>
              <a:rPr lang="en-US" sz="2800" baseline="30000"/>
              <a:t>th</a:t>
            </a:r>
            <a:r>
              <a:rPr lang="en-US" sz="2800"/>
              <a:t>  		9:30-11am</a:t>
            </a:r>
            <a:endParaRPr lang="en-US" sz="3200"/>
          </a:p>
          <a:p>
            <a:pPr lvl="1"/>
            <a:r>
              <a:rPr lang="en-US" sz="2800"/>
              <a:t>August 9</a:t>
            </a:r>
            <a:r>
              <a:rPr lang="en-US" sz="2800" baseline="30000"/>
              <a:t>th</a:t>
            </a:r>
            <a:r>
              <a:rPr lang="en-US" sz="2800"/>
              <a:t>  		9:30-11am</a:t>
            </a:r>
            <a:endParaRPr lang="en-US" sz="3200"/>
          </a:p>
          <a:p>
            <a:pPr lvl="1"/>
            <a:r>
              <a:rPr lang="en-US" sz="2800"/>
              <a:t>November 8</a:t>
            </a:r>
            <a:r>
              <a:rPr lang="en-US" sz="2800" baseline="30000"/>
              <a:t>th</a:t>
            </a:r>
            <a:r>
              <a:rPr lang="en-US" sz="2800"/>
              <a:t> 		9:30-11am</a:t>
            </a:r>
            <a:endParaRPr lang="en-US" sz="3200"/>
          </a:p>
          <a:p>
            <a:pPr>
              <a:buNone/>
            </a:pPr>
            <a:endParaRPr lang="en-US" sz="24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/>
              <a:t>Thank You!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333674BEE56124AAD970D40F8FDF221" ma:contentTypeVersion="11" ma:contentTypeDescription="Create a new document." ma:contentTypeScope="" ma:versionID="ebcb8d948eae11d6bc209294f6d5fcd6">
  <xsd:schema xmlns:xsd="http://www.w3.org/2001/XMLSchema" xmlns:xs="http://www.w3.org/2001/XMLSchema" xmlns:p="http://schemas.microsoft.com/office/2006/metadata/properties" xmlns:ns2="b4015ea8-92c2-4515-89dc-d0cebe6a6e7e" targetNamespace="http://schemas.microsoft.com/office/2006/metadata/properties" ma:root="true" ma:fieldsID="7967772d9888afd00a7637a4fb2287da" ns2:_="">
    <xsd:import namespace="b4015ea8-92c2-4515-89dc-d0cebe6a6e7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015ea8-92c2-4515-89dc-d0cebe6a6e7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4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A7D9297-BAC1-4638-8B0F-792F8096CE7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FD5A02E-FC5A-4628-8450-51D6F0FF081A}">
  <ds:schemaRefs>
    <ds:schemaRef ds:uri="b4015ea8-92c2-4515-89dc-d0cebe6a6e7e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70FB7000-F937-4EC5-995D-97DA3D865B45}">
  <ds:schemaRefs>
    <ds:schemaRef ds:uri="b4015ea8-92c2-4515-89dc-d0cebe6a6e7e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Application>Microsoft Office PowerPoint</Application>
  <PresentationFormat>On-screen Show (4:3)</PresentationFormat>
  <Slides>6</Slides>
  <Notes>2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Median</vt:lpstr>
      <vt:lpstr>Houston-Galveston  Clean cities Coalition QUARTERLY MEETING   </vt:lpstr>
      <vt:lpstr>Introductions</vt:lpstr>
      <vt:lpstr>Officers and Advisory Board</vt:lpstr>
      <vt:lpstr>Today’s Presentations</vt:lpstr>
      <vt:lpstr>2022 Quarterly Meeting Schedule</vt:lpstr>
      <vt:lpstr>Thank You!</vt:lpstr>
    </vt:vector>
  </TitlesOfParts>
  <Company>New West Technologies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Template for Clean Cities Coalition Re-designation Webinars</dc:title>
  <dc:subject>Template for Clean Cities coalitions to create presentations for re-designation Webinars</dc:subject>
  <dc:creator>Ellen Bourbon</dc:creator>
  <cp:revision>1</cp:revision>
  <cp:lastPrinted>2014-08-08T14:33:49Z</cp:lastPrinted>
  <dcterms:created xsi:type="dcterms:W3CDTF">2010-08-13T14:26:26Z</dcterms:created>
  <dcterms:modified xsi:type="dcterms:W3CDTF">2022-05-10T14:33:47Z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0x0101002333674BEE56124AAD970D40F8FDF221</vt:lpwstr>
  </property>
  <property fmtid="{D5CDD505-2E9C-101B-9397-08002B2CF9AE}" pid="3" name="_dlc_DocIdItemGuid">
    <vt:lpwstr>53240538-308e-430c-b8de-4f251f2ad78f</vt:lpwstr>
  </property>
</Properties>
</file>