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handoutMasterIdLst>
    <p:handoutMasterId r:id="rId21"/>
  </p:handoutMasterIdLst>
  <p:sldIdLst>
    <p:sldId id="310" r:id="rId5"/>
    <p:sldId id="330" r:id="rId6"/>
    <p:sldId id="327" r:id="rId7"/>
    <p:sldId id="324" r:id="rId8"/>
    <p:sldId id="320" r:id="rId9"/>
    <p:sldId id="323" r:id="rId10"/>
    <p:sldId id="325" r:id="rId11"/>
    <p:sldId id="337" r:id="rId12"/>
    <p:sldId id="335" r:id="rId13"/>
    <p:sldId id="338" r:id="rId14"/>
    <p:sldId id="332" r:id="rId15"/>
    <p:sldId id="265" r:id="rId16"/>
    <p:sldId id="339" r:id="rId17"/>
    <p:sldId id="321" r:id="rId18"/>
    <p:sldId id="264"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0749B"/>
    <a:srgbClr val="A1D8FB"/>
    <a:srgbClr val="A6DCFB"/>
    <a:srgbClr val="9CD5FB"/>
    <a:srgbClr val="000000"/>
    <a:srgbClr val="2D5486"/>
    <a:srgbClr val="D0DCE6"/>
    <a:srgbClr val="E9EFF3"/>
    <a:srgbClr val="266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D13D2-0821-8145-99AE-EFCCCBF1A7A7}" v="7" dt="2022-05-04T17:21:11.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50" autoAdjust="0"/>
    <p:restoredTop sz="79969" autoAdjust="0"/>
  </p:normalViewPr>
  <p:slideViewPr>
    <p:cSldViewPr>
      <p:cViewPr varScale="1">
        <p:scale>
          <a:sx n="87" d="100"/>
          <a:sy n="87" d="100"/>
        </p:scale>
        <p:origin x="99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49FF277E-5B14-40B0-97F3-20B716DF6D72}" type="datetimeFigureOut">
              <a:rPr lang="en-US" smtClean="0"/>
              <a:t>5/9/22</a:t>
            </a:fld>
            <a:endParaRPr lang="en-US" dirty="0"/>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1C392D79-479E-4CEE-BF10-1F846CA06E8B}" type="slidenum">
              <a:rPr lang="en-US" smtClean="0"/>
              <a:t>‹#›</a:t>
            </a:fld>
            <a:endParaRPr lang="en-US" dirty="0"/>
          </a:p>
        </p:txBody>
      </p:sp>
    </p:spTree>
    <p:extLst>
      <p:ext uri="{BB962C8B-B14F-4D97-AF65-F5344CB8AC3E}">
        <p14:creationId xmlns:p14="http://schemas.microsoft.com/office/powerpoint/2010/main" val="790092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F87110CE-191F-41ED-9FC8-437BD6975C86}" type="datetimeFigureOut">
              <a:rPr lang="en-US" smtClean="0"/>
              <a:t>5/9/22</a:t>
            </a:fld>
            <a:endParaRPr lang="en-US" dirty="0"/>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C261D4C-4617-498C-99C6-9879E36D64A6}" type="slidenum">
              <a:rPr lang="en-US" smtClean="0"/>
              <a:t>‹#›</a:t>
            </a:fld>
            <a:endParaRPr lang="en-US" dirty="0"/>
          </a:p>
        </p:txBody>
      </p:sp>
    </p:spTree>
    <p:extLst>
      <p:ext uri="{BB962C8B-B14F-4D97-AF65-F5344CB8AC3E}">
        <p14:creationId xmlns:p14="http://schemas.microsoft.com/office/powerpoint/2010/main" val="42580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LocalGov.Reporting@cpa.texas.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mailto:codes@eepartnership.org" TargetMode="External"/><Relationship Id="rId3" Type="http://schemas.openxmlformats.org/officeDocument/2006/relationships/hyperlink" Target="https://www.naseo.org/" TargetMode="External"/><Relationship Id="rId7" Type="http://schemas.openxmlformats.org/officeDocument/2006/relationships/hyperlink" Target="https://www.youtube.com/c/SPEEREnergyEfficiencyasaResource/video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comptroller.texas.gov/programs/seco/" TargetMode="External"/><Relationship Id="rId5" Type="http://schemas.openxmlformats.org/officeDocument/2006/relationships/hyperlink" Target="https://www.nctcog.org/home" TargetMode="External"/><Relationship Id="rId4" Type="http://schemas.openxmlformats.org/officeDocument/2006/relationships/hyperlink" Target="https://reca-codes.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261D4C-4617-498C-99C6-9879E36D64A6}" type="slidenum">
              <a:rPr lang="en-US" smtClean="0"/>
              <a:t>1</a:t>
            </a:fld>
            <a:endParaRPr lang="en-US" dirty="0"/>
          </a:p>
        </p:txBody>
      </p:sp>
    </p:spTree>
    <p:extLst>
      <p:ext uri="{BB962C8B-B14F-4D97-AF65-F5344CB8AC3E}">
        <p14:creationId xmlns:p14="http://schemas.microsoft.com/office/powerpoint/2010/main" val="86038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reporting requirements apply to each political subdivision, the institution of higher education, and state agency facility located in the 41 non-attainment areas or affected counties in Texas: Bastrop, Bexar, Brazoria, Caldwell, Chambers, Collin, Comal, Dallas, Denton, El Paso, Ellis, Fort Bend, Galveston, Gregg, Guadalupe, Hardin, Harris, Harrison, Hays, Henderson, Hood, Hunt, Jefferson, Johnson, Kaufman, Liberty, Montgomery, Nueces, Orange, Parker, Rockwall, Rusk, San Patricio, Smith, Tarrant, Travis, Upshur, Waller, Williamson, Wilson and Wise.</a:t>
            </a:r>
            <a:endParaRPr lang="en-US" dirty="0"/>
          </a:p>
        </p:txBody>
      </p:sp>
      <p:sp>
        <p:nvSpPr>
          <p:cNvPr id="4" name="Slide Number Placeholder 3"/>
          <p:cNvSpPr>
            <a:spLocks noGrp="1"/>
          </p:cNvSpPr>
          <p:nvPr>
            <p:ph type="sldNum" sz="quarter" idx="5"/>
          </p:nvPr>
        </p:nvSpPr>
        <p:spPr/>
        <p:txBody>
          <a:bodyPr/>
          <a:lstStyle/>
          <a:p>
            <a:fld id="{5C261D4C-4617-498C-99C6-9879E36D64A6}" type="slidenum">
              <a:rPr lang="en-US" smtClean="0"/>
              <a:t>3</a:t>
            </a:fld>
            <a:endParaRPr lang="en-US" dirty="0"/>
          </a:p>
        </p:txBody>
      </p:sp>
    </p:spTree>
    <p:extLst>
      <p:ext uri="{BB962C8B-B14F-4D97-AF65-F5344CB8AC3E}">
        <p14:creationId xmlns:p14="http://schemas.microsoft.com/office/powerpoint/2010/main" val="360131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261D4C-4617-498C-99C6-9879E36D64A6}" type="slidenum">
              <a:rPr lang="en-US" smtClean="0"/>
              <a:t>9</a:t>
            </a:fld>
            <a:endParaRPr lang="en-US" dirty="0"/>
          </a:p>
        </p:txBody>
      </p:sp>
    </p:spTree>
    <p:extLst>
      <p:ext uri="{BB962C8B-B14F-4D97-AF65-F5344CB8AC3E}">
        <p14:creationId xmlns:p14="http://schemas.microsoft.com/office/powerpoint/2010/main" val="112325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US" sz="2000" b="1" dirty="0">
                <a:solidFill>
                  <a:srgbClr val="C00000"/>
                </a:solidFill>
                <a:latin typeface="Franklin Gothic Book" panose="020B0503020102020204" pitchFamily="34" charset="0"/>
              </a:rPr>
              <a:t>Resources</a:t>
            </a:r>
          </a:p>
          <a:p>
            <a:pPr marL="342900" indent="-342900">
              <a:buFont typeface="Arial" panose="020B0604020202020204" pitchFamily="34" charset="0"/>
              <a:buChar char="•"/>
            </a:pPr>
            <a:r>
              <a:rPr lang="en-US" dirty="0">
                <a:latin typeface="Franklin Gothic Book" panose="020B0503020102020204" pitchFamily="34" charset="0"/>
              </a:rPr>
              <a:t>SECO – </a:t>
            </a:r>
            <a:r>
              <a:rPr lang="en-US" altLang="en-US" u="sng" dirty="0">
                <a:latin typeface="Franklin Gothic Book" panose="020B0503020102020204" pitchFamily="34" charset="0"/>
                <a:cs typeface="Open Sans" panose="020B0606030504020204" pitchFamily="34" charset="0"/>
                <a:hlinkClick r:id="rId3"/>
              </a:rPr>
              <a:t>LocalGov.Reporting@cpa.texas.gov</a:t>
            </a:r>
            <a:endParaRPr lang="en-US" altLang="en-US" u="sng" dirty="0">
              <a:latin typeface="Franklin Gothic Book" panose="020B0503020102020204" pitchFamily="34" charset="0"/>
              <a:cs typeface="Open Sans" panose="020B0606030504020204" pitchFamily="34" charset="0"/>
            </a:endParaRPr>
          </a:p>
          <a:p>
            <a:pPr marL="342900" indent="-342900">
              <a:buFont typeface="Arial" panose="020B0604020202020204" pitchFamily="34" charset="0"/>
              <a:buChar char="•"/>
            </a:pPr>
            <a:r>
              <a:rPr lang="en-US" dirty="0">
                <a:latin typeface="Franklin Gothic Book" panose="020B0503020102020204" pitchFamily="34" charset="0"/>
              </a:rPr>
              <a:t>North Central Texas Council of Governments</a:t>
            </a:r>
          </a:p>
          <a:p>
            <a:pPr marL="800100" lvl="1" indent="-342900">
              <a:buFont typeface="Arial" panose="020B0604020202020204" pitchFamily="34" charset="0"/>
              <a:buChar char="•"/>
            </a:pPr>
            <a:r>
              <a:rPr lang="en-US" dirty="0">
                <a:latin typeface="Franklin Gothic Book" panose="020B0503020102020204" pitchFamily="34" charset="0"/>
              </a:rPr>
              <a:t>Energy Management, Efficiency, and Renewable Energy Program</a:t>
            </a:r>
          </a:p>
          <a:p>
            <a:pPr marL="342900" indent="-342900">
              <a:buFont typeface="Arial" panose="020B0604020202020204" pitchFamily="34" charset="0"/>
              <a:buChar char="•"/>
            </a:pPr>
            <a:r>
              <a:rPr lang="en-US" dirty="0">
                <a:latin typeface="Franklin Gothic Book" panose="020B0503020102020204" pitchFamily="34" charset="0"/>
              </a:rPr>
              <a:t>City Efficiency Leadership Council / SPEER</a:t>
            </a:r>
          </a:p>
          <a:p>
            <a:pPr marL="800100" lvl="1" indent="-342900">
              <a:buFont typeface="Arial" panose="020B0604020202020204" pitchFamily="34" charset="0"/>
              <a:buChar char="•"/>
            </a:pPr>
            <a:r>
              <a:rPr lang="en-US" dirty="0">
                <a:latin typeface="Franklin Gothic Book" panose="020B0503020102020204" pitchFamily="34" charset="0"/>
              </a:rPr>
              <a:t>One-on-One Training and Education</a:t>
            </a:r>
          </a:p>
          <a:p>
            <a:pPr marL="800100" lvl="1" indent="-342900">
              <a:buFont typeface="Arial" panose="020B0604020202020204" pitchFamily="34" charset="0"/>
              <a:buChar char="•"/>
            </a:pPr>
            <a:r>
              <a:rPr lang="en-US" dirty="0">
                <a:latin typeface="Franklin Gothic Book" panose="020B0503020102020204" pitchFamily="34" charset="0"/>
              </a:rPr>
              <a:t>Regional Roundtables</a:t>
            </a:r>
          </a:p>
          <a:p>
            <a:pPr marL="800100" lvl="1" indent="-342900">
              <a:buFont typeface="Arial" panose="020B0604020202020204" pitchFamily="34" charset="0"/>
              <a:buChar char="•"/>
            </a:pPr>
            <a:r>
              <a:rPr lang="en-US" dirty="0">
                <a:latin typeface="Franklin Gothic Book" panose="020B0503020102020204" pitchFamily="34" charset="0"/>
              </a:rPr>
              <a:t>Webinar Trainings</a:t>
            </a:r>
          </a:p>
          <a:p>
            <a:pPr marL="800100" lvl="1" indent="-342900">
              <a:buFont typeface="Arial" panose="020B0604020202020204" pitchFamily="34" charset="0"/>
              <a:buChar char="•"/>
            </a:pPr>
            <a:r>
              <a:rPr lang="en-US" dirty="0">
                <a:latin typeface="Franklin Gothic Book" panose="020B0503020102020204" pitchFamily="34" charset="0"/>
              </a:rPr>
              <a:t>Portfolio Baselining and Benchmarking Assistance</a:t>
            </a:r>
          </a:p>
          <a:p>
            <a:endParaRPr lang="en-US" dirty="0"/>
          </a:p>
        </p:txBody>
      </p:sp>
      <p:sp>
        <p:nvSpPr>
          <p:cNvPr id="4" name="Slide Number Placeholder 3"/>
          <p:cNvSpPr>
            <a:spLocks noGrp="1"/>
          </p:cNvSpPr>
          <p:nvPr>
            <p:ph type="sldNum" sz="quarter" idx="5"/>
          </p:nvPr>
        </p:nvSpPr>
        <p:spPr/>
        <p:txBody>
          <a:bodyPr/>
          <a:lstStyle/>
          <a:p>
            <a:fld id="{5C261D4C-4617-498C-99C6-9879E36D64A6}" type="slidenum">
              <a:rPr lang="en-US" smtClean="0"/>
              <a:t>10</a:t>
            </a:fld>
            <a:endParaRPr lang="en-US" dirty="0"/>
          </a:p>
        </p:txBody>
      </p:sp>
    </p:spTree>
    <p:extLst>
      <p:ext uri="{BB962C8B-B14F-4D97-AF65-F5344CB8AC3E}">
        <p14:creationId xmlns:p14="http://schemas.microsoft.com/office/powerpoint/2010/main" val="258343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Developed by NEEC 1996 -</a:t>
            </a:r>
            <a:r>
              <a:rPr lang="en-US" baseline="0" dirty="0"/>
              <a:t>longest running certification program in energy efficient operation &amp; maintenance. M</a:t>
            </a:r>
            <a:r>
              <a:rPr lang="en-US" b="0" dirty="0">
                <a:latin typeface="Georgia" pitchFamily="18" charset="0"/>
              </a:rPr>
              <a:t>ostly geared toward building owners,</a:t>
            </a:r>
            <a:r>
              <a:rPr lang="en-US" b="0" baseline="0" dirty="0">
                <a:latin typeface="Georgia" pitchFamily="18" charset="0"/>
              </a:rPr>
              <a:t> building </a:t>
            </a:r>
            <a:r>
              <a:rPr lang="en-US" b="0" dirty="0">
                <a:latin typeface="Georgia" pitchFamily="18" charset="0"/>
              </a:rPr>
              <a:t>operators, facility managers, and those in leadership positions such as directors and technicians.</a:t>
            </a:r>
            <a:r>
              <a:rPr lang="en-US" b="0" dirty="0"/>
              <a:t> Keeps communication open and they</a:t>
            </a:r>
            <a:r>
              <a:rPr lang="en-US" b="0" baseline="0" dirty="0"/>
              <a:t> understand the issues the technicians are bringing to them.</a:t>
            </a:r>
          </a:p>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a:t>Since 96 over 17k building operators across N. America have been trained and earned their credential, representing 20% of the eligible workforce.</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Objective</a:t>
            </a:r>
            <a:r>
              <a:rPr lang="en-US" b="0" baseline="0" dirty="0"/>
              <a:t>: train &amp; recognize building engineers and maintenance staff to improve their job skills by creating a more comfortable EE facility</a:t>
            </a:r>
            <a:endParaRPr lang="en-US" b="0" dirty="0"/>
          </a:p>
          <a:p>
            <a:r>
              <a:rPr lang="en-US" b="1" dirty="0"/>
              <a:t>Savings</a:t>
            </a:r>
            <a:r>
              <a:rPr lang="en-US" b="0" dirty="0"/>
              <a:t>: </a:t>
            </a:r>
            <a:r>
              <a:rPr lang="en-US" dirty="0"/>
              <a:t>independent, third party evaluators</a:t>
            </a:r>
            <a:r>
              <a:rPr lang="en-US" baseline="0" dirty="0"/>
              <a:t> (17) over 15 years</a:t>
            </a:r>
            <a:endParaRPr lang="en-US" dirty="0"/>
          </a:p>
          <a:p>
            <a:endParaRPr lang="en-US" dirty="0"/>
          </a:p>
        </p:txBody>
      </p:sp>
      <p:sp>
        <p:nvSpPr>
          <p:cNvPr id="4" name="Slide Number Placeholder 3"/>
          <p:cNvSpPr>
            <a:spLocks noGrp="1"/>
          </p:cNvSpPr>
          <p:nvPr>
            <p:ph type="sldNum" sz="quarter" idx="10"/>
          </p:nvPr>
        </p:nvSpPr>
        <p:spPr/>
        <p:txBody>
          <a:bodyPr/>
          <a:lstStyle/>
          <a:p>
            <a:fld id="{9842C5D7-A8B4-4ABC-89A3-11CC2927215A}"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ENERGY CODES IN TEXAS AND OKLAHOMA</a:t>
            </a:r>
          </a:p>
          <a:p>
            <a:r>
              <a:rPr lang="en-US" sz="1200" kern="1200" dirty="0">
                <a:solidFill>
                  <a:schemeClr val="tx1"/>
                </a:solidFill>
                <a:effectLst/>
                <a:latin typeface="+mn-lt"/>
                <a:ea typeface="+mn-ea"/>
                <a:cs typeface="+mn-cs"/>
              </a:rPr>
              <a:t>Builders in Texas build significantly more homes than any other state in the nation. With the state population projected to continue growing dramatically over the next few decades, this trend is almost certain to continue. Building energy codes reduce the cost of operating our homes and buildings and they help maintain low electric rates by reducing the need for new power plants. All new buildings and major construction projects, in both incorporated cities and the unincorporated areas of counties, are required to meet or exceed these minimum codes regardless of local adoption and enforcement. While the State of Texas has adopted the 2015 International Energy Conservation Code (IECC) as a minimum, many cities throughout the state are building better homes for their citizens by having adopted and enforcing the 2021 IECC, which saves about 8% in energy costs over the 2015 IECC. Builders in Texas are going to build almost 200,000 new homes in Texas in 2021 so every improvement and reduction in energy cost per home is magnified greatly and is crucial to our long-term success and the reliability of our electrical grid.</a:t>
            </a:r>
          </a:p>
          <a:p>
            <a:r>
              <a:rPr lang="en-US" sz="1200" b="1"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eepartnership.org</a:t>
            </a:r>
            <a:r>
              <a:rPr lang="en-US" sz="1200" b="1" kern="1200" dirty="0">
                <a:solidFill>
                  <a:schemeClr val="tx1"/>
                </a:solidFill>
                <a:effectLst/>
                <a:latin typeface="+mn-lt"/>
                <a:ea typeface="+mn-ea"/>
                <a:cs typeface="+mn-cs"/>
              </a:rPr>
              <a:t> | 512.279.0750 | t: @</a:t>
            </a:r>
            <a:r>
              <a:rPr lang="en-US" sz="1200" b="1" kern="1200" dirty="0" err="1">
                <a:solidFill>
                  <a:schemeClr val="tx1"/>
                </a:solidFill>
                <a:effectLst/>
                <a:latin typeface="+mn-lt"/>
                <a:ea typeface="+mn-ea"/>
                <a:cs typeface="+mn-cs"/>
              </a:rPr>
              <a:t>EEPartnership</a:t>
            </a:r>
            <a:r>
              <a:rPr lang="en-US" sz="1200" b="1" kern="1200" dirty="0">
                <a:solidFill>
                  <a:schemeClr val="tx1"/>
                </a:solidFill>
                <a:effectLst/>
                <a:latin typeface="+mn-lt"/>
                <a:ea typeface="+mn-ea"/>
                <a:cs typeface="+mn-cs"/>
              </a:rPr>
              <a:t> | f: </a:t>
            </a:r>
            <a:r>
              <a:rPr lang="en-US" sz="1200" b="1" kern="1200" dirty="0" err="1">
                <a:solidFill>
                  <a:schemeClr val="tx1"/>
                </a:solidFill>
                <a:effectLst/>
                <a:latin typeface="+mn-lt"/>
                <a:ea typeface="+mn-ea"/>
                <a:cs typeface="+mn-cs"/>
              </a:rPr>
              <a:t>EEPartnership</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Resilience:</a:t>
            </a:r>
          </a:p>
          <a:p>
            <a:r>
              <a:rPr lang="en-US" sz="1200" kern="1200" dirty="0">
                <a:solidFill>
                  <a:schemeClr val="tx1"/>
                </a:solidFill>
                <a:effectLst/>
                <a:latin typeface="+mn-lt"/>
                <a:ea typeface="+mn-ea"/>
                <a:cs typeface="+mn-cs"/>
              </a:rPr>
              <a:t>SPEER’s traditional Energy Code Training has been expanded to include other topics crucial to resiliency such as the installation of stucco, weather resistive barriers, flashing details, grading and drainage, air barriers, HVAC sizing and many more related items. The current confusing state of code adoption and enforcement creates major inequities between the health, safety, durability, efficiency and resilience of homes and buildings built in cities, and those built in the unincorporated areas of counties. Our efforts to increase resiliency and the quality of construction throughout Texas and Oklahoma are a passion and we are committed to improving all aspects of resiliency as well as reducing energy use.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Collaboration:</a:t>
            </a:r>
          </a:p>
          <a:p>
            <a:r>
              <a:rPr lang="en-US" sz="1200" kern="1200" dirty="0">
                <a:solidFill>
                  <a:schemeClr val="tx1"/>
                </a:solidFill>
                <a:effectLst/>
                <a:latin typeface="+mn-lt"/>
                <a:ea typeface="+mn-ea"/>
                <a:cs typeface="+mn-cs"/>
              </a:rPr>
              <a:t>SPEER convenes the Energy Code Working Groups of both Texas and Oklahoma on a regular basis to support state efforts to improve energy code compliance. Additionally, we routinely collaborate with many groups, including but not limited to, The </a:t>
            </a:r>
            <a:r>
              <a:rPr lang="en-US" sz="1200" u="sng" kern="1200" dirty="0">
                <a:solidFill>
                  <a:schemeClr val="tx1"/>
                </a:solidFill>
                <a:effectLst/>
                <a:latin typeface="+mn-lt"/>
                <a:ea typeface="+mn-ea"/>
                <a:cs typeface="+mn-cs"/>
                <a:hlinkClick r:id="rId3"/>
              </a:rPr>
              <a:t>National Association of State Energy Officials</a:t>
            </a:r>
            <a:r>
              <a:rPr lang="en-US" sz="1200" kern="1200" dirty="0">
                <a:solidFill>
                  <a:schemeClr val="tx1"/>
                </a:solidFill>
                <a:effectLst/>
                <a:latin typeface="+mn-lt"/>
                <a:ea typeface="+mn-ea"/>
                <a:cs typeface="+mn-cs"/>
              </a:rPr>
              <a:t> (NASEO), The </a:t>
            </a:r>
            <a:r>
              <a:rPr lang="en-US" sz="1200" u="sng" kern="1200" dirty="0">
                <a:solidFill>
                  <a:schemeClr val="tx1"/>
                </a:solidFill>
                <a:effectLst/>
                <a:latin typeface="+mn-lt"/>
                <a:ea typeface="+mn-ea"/>
                <a:cs typeface="+mn-cs"/>
                <a:hlinkClick r:id="rId4"/>
              </a:rPr>
              <a:t>Responsible Energy Codes Alliance</a:t>
            </a:r>
            <a:r>
              <a:rPr lang="en-US" sz="1200" kern="1200" dirty="0">
                <a:solidFill>
                  <a:schemeClr val="tx1"/>
                </a:solidFill>
                <a:effectLst/>
                <a:latin typeface="+mn-lt"/>
                <a:ea typeface="+mn-ea"/>
                <a:cs typeface="+mn-cs"/>
              </a:rPr>
              <a:t> (RECA), </a:t>
            </a:r>
            <a:r>
              <a:rPr lang="en-US" sz="1200" u="sng" kern="1200" dirty="0">
                <a:solidFill>
                  <a:schemeClr val="tx1"/>
                </a:solidFill>
                <a:effectLst/>
                <a:latin typeface="+mn-lt"/>
                <a:ea typeface="+mn-ea"/>
                <a:cs typeface="+mn-cs"/>
                <a:hlinkClick r:id="rId5"/>
              </a:rPr>
              <a:t>The North Central Texas Council of Governments</a:t>
            </a:r>
            <a:r>
              <a:rPr lang="en-US" sz="1200" kern="1200" dirty="0">
                <a:solidFill>
                  <a:schemeClr val="tx1"/>
                </a:solidFill>
                <a:effectLst/>
                <a:latin typeface="+mn-lt"/>
                <a:ea typeface="+mn-ea"/>
                <a:cs typeface="+mn-cs"/>
              </a:rPr>
              <a:t> (NCTCOG), </a:t>
            </a:r>
            <a:r>
              <a:rPr lang="en-US" sz="1200" u="sng" kern="1200" dirty="0">
                <a:solidFill>
                  <a:schemeClr val="tx1"/>
                </a:solidFill>
                <a:effectLst/>
                <a:latin typeface="+mn-lt"/>
                <a:ea typeface="+mn-ea"/>
                <a:cs typeface="+mn-cs"/>
                <a:hlinkClick r:id="rId6"/>
              </a:rPr>
              <a:t>Texas’ State Energy Conservation Office</a:t>
            </a:r>
            <a:r>
              <a:rPr lang="en-US" sz="1200" kern="1200" dirty="0">
                <a:solidFill>
                  <a:schemeClr val="tx1"/>
                </a:solidFill>
                <a:effectLst/>
                <a:latin typeface="+mn-lt"/>
                <a:ea typeface="+mn-ea"/>
                <a:cs typeface="+mn-cs"/>
              </a:rPr>
              <a:t>, the other Regional Energy Efficiency Organizations (REEOs) and others throughout Texas and Oklahoma as well as the rest of the United States.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Outreach and Education:</a:t>
            </a:r>
          </a:p>
          <a:p>
            <a:r>
              <a:rPr lang="en-US" sz="1200" kern="1200" dirty="0">
                <a:solidFill>
                  <a:schemeClr val="tx1"/>
                </a:solidFill>
                <a:effectLst/>
                <a:latin typeface="+mn-lt"/>
                <a:ea typeface="+mn-ea"/>
                <a:cs typeface="+mn-cs"/>
              </a:rPr>
              <a:t>The largest of SPEER’s efforts on energy codes is our outreach and education initiatives. SPEER hosts</a:t>
            </a:r>
          </a:p>
          <a:p>
            <a:r>
              <a:rPr lang="en-US" sz="1200" kern="1200" dirty="0">
                <a:solidFill>
                  <a:schemeClr val="tx1"/>
                </a:solidFill>
                <a:effectLst/>
                <a:latin typeface="+mn-lt"/>
                <a:ea typeface="+mn-ea"/>
                <a:cs typeface="+mn-cs"/>
              </a:rPr>
              <a:t>webinars and in-person and field trainings, all of which come at no cost to the participants. We average almost 5000 people a year at our various outreach and educational opportunities. Our webinars are recorded and available on </a:t>
            </a:r>
            <a:r>
              <a:rPr lang="en-US" sz="1200" u="sng" kern="1200" dirty="0">
                <a:solidFill>
                  <a:schemeClr val="tx1"/>
                </a:solidFill>
                <a:effectLst/>
                <a:latin typeface="+mn-lt"/>
                <a:ea typeface="+mn-ea"/>
                <a:cs typeface="+mn-cs"/>
                <a:hlinkClick r:id="rId7"/>
              </a:rPr>
              <a:t>our YouTube channel</a:t>
            </a:r>
            <a:r>
              <a:rPr lang="en-US" sz="1200" kern="1200" dirty="0">
                <a:solidFill>
                  <a:schemeClr val="tx1"/>
                </a:solidFill>
                <a:effectLst/>
                <a:latin typeface="+mn-lt"/>
                <a:ea typeface="+mn-ea"/>
                <a:cs typeface="+mn-cs"/>
              </a:rPr>
              <a:t> where we currently have almost 100 videos and 400 subscribers! SPEER regularly provides training and education for the Building Officials Association of Texas (BOAT), The Building Performance Association, The Building Professional Institute, TPREIA/InterNACHI, local ICC Chapters, NCTCOG, Home Builders Associations and many cities and other groups throughout Texas and Oklahoma. Representatives of member firms, trade associations and company representatives with direct knowledge of the topic deliver the webinars. SPEER staff work closely with our Energy Code Ambassadors, local International Code Council Chapters, HBAs and other groups to host in-person trainings throughout the region. SPEER trainings are available on request to industry groups or other interested parties by emailing </a:t>
            </a:r>
            <a:r>
              <a:rPr lang="en-US" sz="1200" u="sng" kern="1200" dirty="0">
                <a:solidFill>
                  <a:schemeClr val="tx1"/>
                </a:solidFill>
                <a:effectLst/>
                <a:latin typeface="+mn-lt"/>
                <a:ea typeface="+mn-ea"/>
                <a:cs typeface="+mn-cs"/>
                <a:hlinkClick r:id="rId8"/>
              </a:rPr>
              <a:t>codes@eepartnership.org</a:t>
            </a:r>
            <a:r>
              <a:rPr lang="en-US" sz="1200" kern="1200" dirty="0">
                <a:solidFill>
                  <a:schemeClr val="tx1"/>
                </a:solidFill>
                <a:effectLst/>
                <a:latin typeface="+mn-lt"/>
                <a:ea typeface="+mn-ea"/>
                <a:cs typeface="+mn-cs"/>
              </a:rPr>
              <a:t> or calling 512-279-0750.</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Energy Code Ambassadors: </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eepartnership.org</a:t>
            </a:r>
            <a:r>
              <a:rPr lang="en-US" sz="1200" kern="1200" dirty="0">
                <a:solidFill>
                  <a:schemeClr val="tx1"/>
                </a:solidFill>
                <a:effectLst/>
                <a:latin typeface="+mn-lt"/>
                <a:ea typeface="+mn-ea"/>
                <a:cs typeface="+mn-cs"/>
              </a:rPr>
              <a:t> | 512.279.0750 | t: @</a:t>
            </a:r>
            <a:r>
              <a:rPr lang="en-US" sz="1200" kern="1200" dirty="0" err="1">
                <a:solidFill>
                  <a:schemeClr val="tx1"/>
                </a:solidFill>
                <a:effectLst/>
                <a:latin typeface="+mn-lt"/>
                <a:ea typeface="+mn-ea"/>
                <a:cs typeface="+mn-cs"/>
              </a:rPr>
              <a:t>EEPartnership</a:t>
            </a:r>
            <a:r>
              <a:rPr lang="en-US" sz="1200" kern="1200" dirty="0">
                <a:solidFill>
                  <a:schemeClr val="tx1"/>
                </a:solidFill>
                <a:effectLst/>
                <a:latin typeface="+mn-lt"/>
                <a:ea typeface="+mn-ea"/>
                <a:cs typeface="+mn-cs"/>
              </a:rPr>
              <a:t> | f: </a:t>
            </a:r>
            <a:r>
              <a:rPr lang="en-US" sz="1200" kern="1200" dirty="0" err="1">
                <a:solidFill>
                  <a:schemeClr val="tx1"/>
                </a:solidFill>
                <a:effectLst/>
                <a:latin typeface="+mn-lt"/>
                <a:ea typeface="+mn-ea"/>
                <a:cs typeface="+mn-cs"/>
              </a:rPr>
              <a:t>EEPartnership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SPEER supports the largest Energy Code Ambassador network in the U.S. with almost 35 code officials, energy raters, builders and other industry professionals working to provide peer-to-peer energy code support to their networks throughout Texas and Oklahoma. SPEER convenes the Ambassador group once a year in Austin for a 2-day training and hosts monthly conference calls to discuss local and regional issues and provide any support needed. The Ambassadors are our “boots on the ground” throughout Texas and Oklahoma.</a:t>
            </a:r>
            <a:r>
              <a:rPr lang="en-US" dirty="0">
                <a:effectLst/>
              </a:rPr>
              <a:t> </a:t>
            </a:r>
            <a:endParaRPr lang="en-US" dirty="0"/>
          </a:p>
        </p:txBody>
      </p:sp>
      <p:sp>
        <p:nvSpPr>
          <p:cNvPr id="4" name="Slide Number Placeholder 3"/>
          <p:cNvSpPr>
            <a:spLocks noGrp="1"/>
          </p:cNvSpPr>
          <p:nvPr>
            <p:ph type="sldNum" sz="quarter" idx="5"/>
          </p:nvPr>
        </p:nvSpPr>
        <p:spPr/>
        <p:txBody>
          <a:bodyPr/>
          <a:lstStyle/>
          <a:p>
            <a:fld id="{5C261D4C-4617-498C-99C6-9879E36D64A6}" type="slidenum">
              <a:rPr lang="en-US" smtClean="0"/>
              <a:t>13</a:t>
            </a:fld>
            <a:endParaRPr lang="en-US" dirty="0"/>
          </a:p>
        </p:txBody>
      </p:sp>
    </p:spTree>
    <p:extLst>
      <p:ext uri="{BB962C8B-B14F-4D97-AF65-F5344CB8AC3E}">
        <p14:creationId xmlns:p14="http://schemas.microsoft.com/office/powerpoint/2010/main" val="4150008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181600"/>
            <a:ext cx="54864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799"/>
            <a:ext cx="2057400" cy="50292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799"/>
            <a:ext cx="6019800" cy="50292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dirty="0"/>
              <a:t>Click to add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1"/>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1"/>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52601"/>
            <a:ext cx="4040188" cy="4222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86001"/>
            <a:ext cx="4040188" cy="3505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52601"/>
            <a:ext cx="4041775" cy="4222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86001"/>
            <a:ext cx="4041775" cy="3505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685800"/>
            <a:ext cx="5111750" cy="518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4226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011363"/>
            <a:ext cx="8229600" cy="37798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eepartnership.org/" TargetMode="External"/><Relationship Id="rId2" Type="http://schemas.openxmlformats.org/officeDocument/2006/relationships/hyperlink" Target="mailto:cellis@eepartnership.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mptroller.texas.gov/programs/seco/reporting/local-gov.php"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
            <a:ext cx="9144000" cy="2971800"/>
          </a:xfrm>
          <a:prstGeom prst="rect">
            <a:avLst/>
          </a:prstGeom>
          <a:blipFill dpi="0" rotWithShape="1">
            <a:blip r:embed="rId3"/>
            <a:srcRect/>
            <a:stretch>
              <a:fillRect t="-46155" b="-51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3365" y="3849469"/>
            <a:ext cx="8686800" cy="646331"/>
          </a:xfrm>
          <a:prstGeom prst="rect">
            <a:avLst/>
          </a:prstGeom>
          <a:noFill/>
        </p:spPr>
        <p:txBody>
          <a:bodyPr wrap="square" rtlCol="0">
            <a:spAutoFit/>
          </a:bodyPr>
          <a:lstStyle/>
          <a:p>
            <a:pPr algn="ctr"/>
            <a:r>
              <a:rPr lang="en-US" sz="3600" b="1" dirty="0">
                <a:solidFill>
                  <a:srgbClr val="C00000"/>
                </a:solidFill>
                <a:latin typeface="Franklin Gothic Book" panose="020B0503020102020204" pitchFamily="34" charset="0"/>
              </a:rPr>
              <a:t>Local Government Energy Reporting</a:t>
            </a:r>
          </a:p>
        </p:txBody>
      </p:sp>
      <p:sp>
        <p:nvSpPr>
          <p:cNvPr id="4" name="Rectangle 3"/>
          <p:cNvSpPr/>
          <p:nvPr/>
        </p:nvSpPr>
        <p:spPr>
          <a:xfrm>
            <a:off x="1981200" y="4724400"/>
            <a:ext cx="6112042" cy="646331"/>
          </a:xfrm>
          <a:prstGeom prst="rect">
            <a:avLst/>
          </a:prstGeom>
        </p:spPr>
        <p:txBody>
          <a:bodyPr wrap="square">
            <a:spAutoFit/>
          </a:bodyPr>
          <a:lstStyle/>
          <a:p>
            <a:pPr algn="r"/>
            <a:r>
              <a:rPr lang="en-US">
                <a:latin typeface="Franklin Gothic Book" panose="020B0503020102020204" pitchFamily="34" charset="0"/>
              </a:rPr>
              <a:t>Shaun Auckland</a:t>
            </a:r>
            <a:endParaRPr lang="en-US" dirty="0">
              <a:latin typeface="Franklin Gothic Book" panose="020B0503020102020204" pitchFamily="34" charset="0"/>
            </a:endParaRPr>
          </a:p>
          <a:p>
            <a:pPr algn="r"/>
            <a:r>
              <a:rPr lang="en-US" dirty="0">
                <a:latin typeface="Franklin Gothic Book" panose="020B0503020102020204" pitchFamily="34" charset="0"/>
              </a:rPr>
              <a:t>Local Governments Program Manager, SPEER</a:t>
            </a:r>
          </a:p>
        </p:txBody>
      </p:sp>
    </p:spTree>
    <p:extLst>
      <p:ext uri="{BB962C8B-B14F-4D97-AF65-F5344CB8AC3E}">
        <p14:creationId xmlns:p14="http://schemas.microsoft.com/office/powerpoint/2010/main" val="1546606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474445" y="960392"/>
            <a:ext cx="4998536" cy="954107"/>
          </a:xfrm>
          <a:prstGeom prst="rect">
            <a:avLst/>
          </a:prstGeom>
          <a:noFill/>
        </p:spPr>
        <p:txBody>
          <a:bodyPr wrap="square" rtlCol="0">
            <a:spAutoFit/>
          </a:bodyPr>
          <a:lstStyle/>
          <a:p>
            <a:r>
              <a:rPr lang="en-US" sz="2800" b="1" dirty="0">
                <a:solidFill>
                  <a:srgbClr val="C00000"/>
                </a:solidFill>
                <a:latin typeface="Franklin Gothic Book" panose="020B0503020102020204" pitchFamily="34" charset="0"/>
              </a:rPr>
              <a:t>Take Advantage of Resources Available to Local Governments</a:t>
            </a:r>
          </a:p>
        </p:txBody>
      </p:sp>
      <p:sp>
        <p:nvSpPr>
          <p:cNvPr id="6" name="Rectangle 5"/>
          <p:cNvSpPr/>
          <p:nvPr/>
        </p:nvSpPr>
        <p:spPr>
          <a:xfrm>
            <a:off x="6094241" y="3914836"/>
            <a:ext cx="2973559" cy="1384995"/>
          </a:xfrm>
          <a:prstGeom prst="rect">
            <a:avLst/>
          </a:prstGeom>
        </p:spPr>
        <p:txBody>
          <a:bodyPr wrap="square">
            <a:spAutoFit/>
          </a:bodyPr>
          <a:lstStyle/>
          <a:p>
            <a:pPr fontAlgn="base"/>
            <a:r>
              <a:rPr lang="en-US" sz="14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LoanSTAR</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2% (1% for ARRA funds)</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10 year payback (15% for &gt;50 HVAC)</a:t>
            </a:r>
          </a:p>
          <a:p>
            <a:pPr marL="285750" lvl="1" indent="-285750" fontAlgn="base">
              <a:buFont typeface="Arial" panose="020B0604020202020204" pitchFamily="34" charset="0"/>
              <a:buChar char="•"/>
            </a:pPr>
            <a:r>
              <a:rPr lang="en-US" sz="1400" b="1" dirty="0">
                <a:latin typeface="Franklin Gothic Book" panose="020B0503020102020204" pitchFamily="34" charset="0"/>
                <a:ea typeface="Calibri" panose="020F0502020204030204" pitchFamily="34" charset="0"/>
                <a:cs typeface="Times New Roman" panose="02020603050405020304" pitchFamily="18" charset="0"/>
              </a:rPr>
              <a:t>Open enrollment deadline – 8/31/19</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72612"/>
            <a:ext cx="968216" cy="9682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2362200"/>
            <a:ext cx="987026" cy="989041"/>
          </a:xfrm>
          <a:prstGeom prst="rect">
            <a:avLst/>
          </a:prstGeom>
        </p:spPr>
      </p:pic>
      <p:sp>
        <p:nvSpPr>
          <p:cNvPr id="12" name="Rectangle 11"/>
          <p:cNvSpPr/>
          <p:nvPr/>
        </p:nvSpPr>
        <p:spPr>
          <a:xfrm>
            <a:off x="1394001" y="3645341"/>
            <a:ext cx="3464351" cy="1815882"/>
          </a:xfrm>
          <a:prstGeom prst="rect">
            <a:avLst/>
          </a:prstGeom>
        </p:spPr>
        <p:txBody>
          <a:bodyPr wrap="square">
            <a:spAutoFit/>
          </a:bodyPr>
          <a:lstStyle/>
          <a:p>
            <a:pPr fontAlgn="base"/>
            <a:r>
              <a:rPr lang="en-US" sz="14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Technical Assistance</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Preliminary Energy Assessment (PEAs)</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Analysis of current systems, O&amp;M programs</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Energy Management Policy development</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Funding options</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Prioritized project planning</a:t>
            </a:r>
          </a:p>
        </p:txBody>
      </p:sp>
      <p:sp>
        <p:nvSpPr>
          <p:cNvPr id="13" name="Rectangle 12"/>
          <p:cNvSpPr/>
          <p:nvPr/>
        </p:nvSpPr>
        <p:spPr>
          <a:xfrm>
            <a:off x="6094241" y="2379667"/>
            <a:ext cx="2897359" cy="954107"/>
          </a:xfrm>
          <a:prstGeom prst="rect">
            <a:avLst/>
          </a:prstGeom>
        </p:spPr>
        <p:txBody>
          <a:bodyPr wrap="square">
            <a:spAutoFit/>
          </a:bodyPr>
          <a:lstStyle/>
          <a:p>
            <a:pPr fontAlgn="base"/>
            <a:r>
              <a:rPr lang="en-US" sz="14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Remote Energy Audits</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Analysis of energy profile</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Identification of energy efficiency opportunities</a:t>
            </a:r>
          </a:p>
        </p:txBody>
      </p:sp>
      <p:sp>
        <p:nvSpPr>
          <p:cNvPr id="14" name="Rectangle 13"/>
          <p:cNvSpPr/>
          <p:nvPr/>
        </p:nvSpPr>
        <p:spPr>
          <a:xfrm>
            <a:off x="1394001" y="2487388"/>
            <a:ext cx="3810000" cy="738664"/>
          </a:xfrm>
          <a:prstGeom prst="rect">
            <a:avLst/>
          </a:prstGeom>
        </p:spPr>
        <p:txBody>
          <a:bodyPr wrap="square">
            <a:spAutoFit/>
          </a:bodyPr>
          <a:lstStyle/>
          <a:p>
            <a:pPr fontAlgn="base"/>
            <a:r>
              <a:rPr lang="en-US" sz="14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City Efficiency Leadership Council</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Peer-to-Peer networking</a:t>
            </a:r>
          </a:p>
          <a:p>
            <a:pPr marL="285750" lvl="1" indent="-285750"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Information about new resources</a:t>
            </a:r>
          </a:p>
        </p:txBody>
      </p:sp>
      <p:grpSp>
        <p:nvGrpSpPr>
          <p:cNvPr id="18" name="Google Shape;323;p40"/>
          <p:cNvGrpSpPr/>
          <p:nvPr/>
        </p:nvGrpSpPr>
        <p:grpSpPr>
          <a:xfrm>
            <a:off x="492448" y="4188812"/>
            <a:ext cx="592920" cy="749862"/>
            <a:chOff x="584925" y="238125"/>
            <a:chExt cx="415200" cy="525100"/>
          </a:xfrm>
          <a:noFill/>
        </p:grpSpPr>
        <p:sp>
          <p:nvSpPr>
            <p:cNvPr id="19" name="Google Shape;324;p40"/>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325;p40"/>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326;p40"/>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327;p40"/>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328;p40"/>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329;p40"/>
            <p:cNvSpPr/>
            <p:nvPr/>
          </p:nvSpPr>
          <p:spPr>
            <a:xfrm>
              <a:off x="584925" y="261325"/>
              <a:ext cx="378576"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1612" y="4048843"/>
            <a:ext cx="1029801" cy="102980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900806"/>
            <a:ext cx="2838332" cy="1067465"/>
          </a:xfrm>
          <a:prstGeom prst="rect">
            <a:avLst/>
          </a:prstGeom>
        </p:spPr>
      </p:pic>
    </p:spTree>
    <p:extLst>
      <p:ext uri="{BB962C8B-B14F-4D97-AF65-F5344CB8AC3E}">
        <p14:creationId xmlns:p14="http://schemas.microsoft.com/office/powerpoint/2010/main" val="176551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012141"/>
          </a:xfrm>
          <a:prstGeom prst="rect">
            <a:avLst/>
          </a:prstGeom>
        </p:spPr>
      </p:pic>
      <p:sp>
        <p:nvSpPr>
          <p:cNvPr id="7" name="Rectangle 6"/>
          <p:cNvSpPr/>
          <p:nvPr/>
        </p:nvSpPr>
        <p:spPr>
          <a:xfrm>
            <a:off x="307975" y="2158321"/>
            <a:ext cx="8555288" cy="3341236"/>
          </a:xfrm>
          <a:prstGeom prst="rect">
            <a:avLst/>
          </a:prstGeom>
        </p:spPr>
        <p:txBody>
          <a:bodyPr wrap="square">
            <a:spAutoFit/>
          </a:bodyPr>
          <a:lstStyle/>
          <a:p>
            <a:pPr>
              <a:lnSpc>
                <a:spcPct val="107000"/>
              </a:lnSpc>
            </a:pPr>
            <a:r>
              <a:rPr lang="en-US" sz="16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What is the City Efficiency Leadership Council (CELC)? </a:t>
            </a:r>
            <a:endParaRPr lang="en-US" sz="160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r>
              <a:rPr lang="en-US" sz="1400" dirty="0">
                <a:latin typeface="Franklin Gothic Book" panose="020B0503020102020204" pitchFamily="34" charset="0"/>
                <a:ea typeface="Calibri" panose="020F0502020204030204" pitchFamily="34" charset="0"/>
                <a:cs typeface="Times New Roman" panose="02020603050405020304" pitchFamily="18" charset="0"/>
              </a:rPr>
              <a:t>A collaborative network of Texas cities, school districts, and other public entities engaged in partnership and resource exchange in an effort to expand adoption of energy management best practices in the public sector</a:t>
            </a:r>
            <a:endParaRPr lang="en-US" sz="1600" dirty="0">
              <a:latin typeface="Franklin Gothic Book" panose="020B0503020102020204" pitchFamily="34" charset="0"/>
              <a:ea typeface="Calibri" panose="020F0502020204030204" pitchFamily="34" charset="0"/>
              <a:cs typeface="Times New Roman" panose="02020603050405020304" pitchFamily="18" charset="0"/>
            </a:endParaRPr>
          </a:p>
          <a:p>
            <a:endParaRPr lang="en-US" sz="16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r>
              <a:rPr lang="en-US" sz="16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How can CELC support energy management in my city?</a:t>
            </a:r>
            <a:endParaRPr lang="en-US" sz="160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r>
              <a:rPr lang="en-US" sz="1400" dirty="0">
                <a:latin typeface="Franklin Gothic Book" panose="020B0503020102020204" pitchFamily="34" charset="0"/>
                <a:ea typeface="Calibri" panose="020F0502020204030204" pitchFamily="34" charset="0"/>
                <a:cs typeface="Times New Roman" panose="02020603050405020304" pitchFamily="18" charset="0"/>
              </a:rPr>
              <a:t>Regional Roundtable Luncheons, Monthly Webinars, City Best Practice Case Studies, City Efficiency Toolkit, Local Government Energy Reporting Assistance, Portfolio Baselining and Benchmarking, Technical Support</a:t>
            </a:r>
          </a:p>
          <a:p>
            <a:endParaRPr lang="en-US" sz="16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r>
              <a:rPr lang="en-US" sz="16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How can my city get involved?</a:t>
            </a:r>
            <a:endParaRPr lang="en-US" sz="1600"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r>
              <a:rPr lang="en-US" sz="1400" dirty="0">
                <a:latin typeface="Franklin Gothic Book" panose="020B0503020102020204" pitchFamily="34" charset="0"/>
                <a:ea typeface="Calibri" panose="020F0502020204030204" pitchFamily="34" charset="0"/>
                <a:cs typeface="Times New Roman" panose="02020603050405020304" pitchFamily="18" charset="0"/>
              </a:rPr>
              <a:t>Contact SPEER to set up a brief intake interview OR attend a regional roundtable luncheon</a:t>
            </a:r>
          </a:p>
          <a:p>
            <a:endParaRPr lang="en-US" sz="16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endParaRPr>
          </a:p>
          <a:p>
            <a:r>
              <a:rPr lang="en-US" sz="16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Who can join CELC?</a:t>
            </a:r>
          </a:p>
          <a:p>
            <a:r>
              <a:rPr lang="en-US" sz="1400" dirty="0">
                <a:latin typeface="Franklin Gothic Book" panose="020B0503020102020204" pitchFamily="34" charset="0"/>
                <a:ea typeface="Calibri" panose="020F0502020204030204" pitchFamily="34" charset="0"/>
                <a:cs typeface="Times New Roman" panose="02020603050405020304" pitchFamily="18" charset="0"/>
              </a:rPr>
              <a:t>Open to staff of any public jurisdiction including city and county governments, public school districts, and other publicly funded entities</a:t>
            </a:r>
            <a:endParaRPr lang="en-US" sz="1400" b="1" dirty="0">
              <a:solidFill>
                <a:srgbClr val="1F4E79"/>
              </a:solidFill>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2366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066798"/>
            <a:ext cx="7772400" cy="609601"/>
          </a:xfrm>
        </p:spPr>
        <p:txBody>
          <a:bodyPr>
            <a:noAutofit/>
          </a:bodyPr>
          <a:lstStyle/>
          <a:p>
            <a:r>
              <a:rPr lang="en-US" sz="4000" dirty="0"/>
              <a:t>Building Operator Certification </a:t>
            </a:r>
          </a:p>
        </p:txBody>
      </p:sp>
      <p:sp>
        <p:nvSpPr>
          <p:cNvPr id="5" name="Content Placeholder 4"/>
          <p:cNvSpPr>
            <a:spLocks noGrp="1"/>
          </p:cNvSpPr>
          <p:nvPr>
            <p:ph sz="half" idx="1"/>
          </p:nvPr>
        </p:nvSpPr>
        <p:spPr>
          <a:xfrm>
            <a:off x="457200" y="1981199"/>
            <a:ext cx="4038600" cy="3810001"/>
          </a:xfrm>
        </p:spPr>
        <p:txBody>
          <a:bodyPr>
            <a:normAutofit fontScale="92500" lnSpcReduction="10000"/>
          </a:bodyPr>
          <a:lstStyle/>
          <a:p>
            <a:r>
              <a:rPr lang="en-US" dirty="0"/>
              <a:t>Curriculum developed by NEEC with input from 100 industry experts</a:t>
            </a:r>
          </a:p>
          <a:p>
            <a:r>
              <a:rPr lang="en-US" dirty="0"/>
              <a:t>36 states  </a:t>
            </a:r>
          </a:p>
          <a:p>
            <a:r>
              <a:rPr lang="en-US" dirty="0"/>
              <a:t>Classroom-based with hands-on training</a:t>
            </a:r>
          </a:p>
          <a:p>
            <a:r>
              <a:rPr lang="en-US" dirty="0"/>
              <a:t>Estimated $10,500 in energy savings  &amp; 113,660 gallons of water</a:t>
            </a:r>
          </a:p>
        </p:txBody>
      </p:sp>
      <p:pic>
        <p:nvPicPr>
          <p:cNvPr id="7" name="Content Placeholder 6">
            <a:extLst>
              <a:ext uri="{FF2B5EF4-FFF2-40B4-BE49-F238E27FC236}">
                <a16:creationId xmlns:a16="http://schemas.microsoft.com/office/drawing/2014/main" id="{EE4F5D5B-35A0-5BA6-1D41-142CF9AB56B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6077" y="2133600"/>
            <a:ext cx="4038600" cy="35095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0036-139A-1512-9012-B8825215171C}"/>
              </a:ext>
            </a:extLst>
          </p:cNvPr>
          <p:cNvSpPr>
            <a:spLocks noGrp="1"/>
          </p:cNvSpPr>
          <p:nvPr>
            <p:ph type="title"/>
          </p:nvPr>
        </p:nvSpPr>
        <p:spPr>
          <a:xfrm>
            <a:off x="457200" y="685800"/>
            <a:ext cx="8229600" cy="990600"/>
          </a:xfrm>
        </p:spPr>
        <p:txBody>
          <a:bodyPr anchor="ctr">
            <a:normAutofit/>
          </a:bodyPr>
          <a:lstStyle/>
          <a:p>
            <a:r>
              <a:rPr lang="en-US" dirty="0"/>
              <a:t>Energy Code Programs</a:t>
            </a:r>
          </a:p>
        </p:txBody>
      </p:sp>
      <p:sp>
        <p:nvSpPr>
          <p:cNvPr id="3" name="Content Placeholder 2">
            <a:extLst>
              <a:ext uri="{FF2B5EF4-FFF2-40B4-BE49-F238E27FC236}">
                <a16:creationId xmlns:a16="http://schemas.microsoft.com/office/drawing/2014/main" id="{42C8F009-CE66-BB82-07D9-FAB7472C9101}"/>
              </a:ext>
            </a:extLst>
          </p:cNvPr>
          <p:cNvSpPr>
            <a:spLocks noGrp="1"/>
          </p:cNvSpPr>
          <p:nvPr>
            <p:ph sz="half" idx="1"/>
          </p:nvPr>
        </p:nvSpPr>
        <p:spPr>
          <a:xfrm>
            <a:off x="457200" y="1828801"/>
            <a:ext cx="4038600" cy="3962400"/>
          </a:xfrm>
        </p:spPr>
        <p:txBody>
          <a:bodyPr>
            <a:normAutofit/>
          </a:bodyPr>
          <a:lstStyle/>
          <a:p>
            <a:r>
              <a:rPr lang="en-US" dirty="0"/>
              <a:t>Collaboration</a:t>
            </a:r>
          </a:p>
          <a:p>
            <a:r>
              <a:rPr lang="en-US" dirty="0"/>
              <a:t>Training, Outreach and Education</a:t>
            </a:r>
          </a:p>
          <a:p>
            <a:r>
              <a:rPr lang="en-US" dirty="0"/>
              <a:t>Energy Code Ambassadors</a:t>
            </a:r>
          </a:p>
        </p:txBody>
      </p:sp>
      <p:pic>
        <p:nvPicPr>
          <p:cNvPr id="6" name="Content Placeholder 5" descr="Front view of bungalow with garage and garden with stones">
            <a:extLst>
              <a:ext uri="{FF2B5EF4-FFF2-40B4-BE49-F238E27FC236}">
                <a16:creationId xmlns:a16="http://schemas.microsoft.com/office/drawing/2014/main" id="{2DDFF70B-B31D-79C2-4CE7-25D4701C37C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978" r="26987" b="-3"/>
          <a:stretch/>
        </p:blipFill>
        <p:spPr>
          <a:xfrm>
            <a:off x="4648200" y="1828801"/>
            <a:ext cx="4038600" cy="3962400"/>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373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729" t="144" r="3995" b="-144"/>
          <a:stretch/>
        </p:blipFill>
        <p:spPr>
          <a:xfrm>
            <a:off x="0" y="617140"/>
            <a:ext cx="9144000" cy="5250260"/>
          </a:xfrm>
          <a:prstGeom prst="rect">
            <a:avLst/>
          </a:prstGeom>
        </p:spPr>
      </p:pic>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5575" y="1066800"/>
            <a:ext cx="3584616" cy="400110"/>
          </a:xfrm>
          <a:prstGeom prst="rect">
            <a:avLst/>
          </a:prstGeom>
          <a:noFill/>
        </p:spPr>
        <p:txBody>
          <a:bodyPr wrap="square" rtlCol="0">
            <a:spAutoFit/>
          </a:bodyPr>
          <a:lstStyle/>
          <a:p>
            <a:r>
              <a:rPr lang="en-US" sz="2000" b="1" dirty="0">
                <a:solidFill>
                  <a:srgbClr val="C00000"/>
                </a:solidFill>
                <a:latin typeface="Franklin Gothic Book" panose="020B0503020102020204" pitchFamily="34" charset="0"/>
              </a:rPr>
              <a:t>Key Dates for Reporting</a:t>
            </a:r>
          </a:p>
        </p:txBody>
      </p:sp>
      <p:sp>
        <p:nvSpPr>
          <p:cNvPr id="7" name="TextBox 6"/>
          <p:cNvSpPr txBox="1"/>
          <p:nvPr/>
        </p:nvSpPr>
        <p:spPr>
          <a:xfrm>
            <a:off x="307975" y="2474386"/>
            <a:ext cx="4174060" cy="646331"/>
          </a:xfrm>
          <a:prstGeom prst="rect">
            <a:avLst/>
          </a:prstGeom>
          <a:noFill/>
        </p:spPr>
        <p:txBody>
          <a:bodyPr wrap="square" rtlCol="0">
            <a:spAutoFit/>
          </a:bodyPr>
          <a:lstStyle/>
          <a:p>
            <a:r>
              <a:rPr lang="en-US" dirty="0">
                <a:solidFill>
                  <a:srgbClr val="C00000"/>
                </a:solidFill>
                <a:latin typeface="Franklin Gothic Book" panose="020B0503020102020204" pitchFamily="34" charset="0"/>
              </a:rPr>
              <a:t>February 1</a:t>
            </a:r>
          </a:p>
          <a:p>
            <a:r>
              <a:rPr lang="en-US" dirty="0">
                <a:latin typeface="Franklin Gothic Book" panose="020B0503020102020204" pitchFamily="34" charset="0"/>
              </a:rPr>
              <a:t>Completed reporting forms due to SECO</a:t>
            </a:r>
          </a:p>
        </p:txBody>
      </p:sp>
      <p:sp>
        <p:nvSpPr>
          <p:cNvPr id="8" name="TextBox 7"/>
          <p:cNvSpPr txBox="1"/>
          <p:nvPr/>
        </p:nvSpPr>
        <p:spPr>
          <a:xfrm>
            <a:off x="307975" y="1752600"/>
            <a:ext cx="4783660" cy="646331"/>
          </a:xfrm>
          <a:prstGeom prst="rect">
            <a:avLst/>
          </a:prstGeom>
          <a:noFill/>
        </p:spPr>
        <p:txBody>
          <a:bodyPr wrap="square" rtlCol="0">
            <a:spAutoFit/>
          </a:bodyPr>
          <a:lstStyle/>
          <a:p>
            <a:r>
              <a:rPr lang="en-US" dirty="0">
                <a:solidFill>
                  <a:srgbClr val="C00000"/>
                </a:solidFill>
                <a:latin typeface="Franklin Gothic Book" panose="020B0503020102020204" pitchFamily="34" charset="0"/>
              </a:rPr>
              <a:t>Sept 1 - August 31</a:t>
            </a:r>
          </a:p>
          <a:p>
            <a:r>
              <a:rPr lang="en-US" dirty="0">
                <a:latin typeface="Franklin Gothic Book" panose="020B0503020102020204" pitchFamily="34" charset="0"/>
              </a:rPr>
              <a:t>End of State Fiscal Year / reporting period</a:t>
            </a:r>
          </a:p>
        </p:txBody>
      </p:sp>
    </p:spTree>
    <p:extLst>
      <p:ext uri="{BB962C8B-B14F-4D97-AF65-F5344CB8AC3E}">
        <p14:creationId xmlns:p14="http://schemas.microsoft.com/office/powerpoint/2010/main" val="36054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7215" y="1600200"/>
            <a:ext cx="3109569" cy="769441"/>
          </a:xfrm>
          <a:prstGeom prst="rect">
            <a:avLst/>
          </a:prstGeom>
          <a:noFill/>
        </p:spPr>
        <p:txBody>
          <a:bodyPr wrap="none" rtlCol="0">
            <a:spAutoFit/>
          </a:bodyPr>
          <a:lstStyle/>
          <a:p>
            <a:r>
              <a:rPr lang="en-US" sz="4400" b="1" dirty="0">
                <a:solidFill>
                  <a:srgbClr val="C00000"/>
                </a:solidFill>
                <a:latin typeface="Franklin Gothic Book" panose="020B0503020102020204" pitchFamily="34" charset="0"/>
              </a:rPr>
              <a:t>THANK YOU!</a:t>
            </a:r>
          </a:p>
        </p:txBody>
      </p:sp>
      <p:sp>
        <p:nvSpPr>
          <p:cNvPr id="3" name="Rectangle 2"/>
          <p:cNvSpPr/>
          <p:nvPr/>
        </p:nvSpPr>
        <p:spPr>
          <a:xfrm>
            <a:off x="2286000" y="3124200"/>
            <a:ext cx="4572000" cy="1754326"/>
          </a:xfrm>
          <a:prstGeom prst="rect">
            <a:avLst/>
          </a:prstGeom>
        </p:spPr>
        <p:txBody>
          <a:bodyPr>
            <a:spAutoFit/>
          </a:bodyPr>
          <a:lstStyle/>
          <a:p>
            <a:pPr algn="ctr"/>
            <a:r>
              <a:rPr lang="en-US" b="1" dirty="0">
                <a:solidFill>
                  <a:srgbClr val="1F4E79"/>
                </a:solidFill>
                <a:latin typeface="Franklin Gothic Book" panose="020B0503020102020204" pitchFamily="34" charset="0"/>
                <a:ea typeface="Times New Roman" panose="02020603050405020304" pitchFamily="18" charset="0"/>
                <a:cs typeface="Times New Roman" panose="02020603050405020304" pitchFamily="18" charset="0"/>
              </a:rPr>
              <a:t>Shaun Auckland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1F4E79"/>
                </a:solidFill>
                <a:latin typeface="Franklin Gothic Book" panose="020B0503020102020204" pitchFamily="34" charset="0"/>
                <a:ea typeface="Times New Roman" panose="02020603050405020304" pitchFamily="18" charset="0"/>
                <a:cs typeface="Times New Roman" panose="02020603050405020304" pitchFamily="18" charset="0"/>
              </a:rPr>
              <a:t>Local Government Program Manager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1F4E79"/>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1F4E79"/>
                </a:solidFill>
                <a:latin typeface="Franklin Gothic Book" panose="020B0503020102020204" pitchFamily="34" charset="0"/>
                <a:ea typeface="Times New Roman" panose="02020603050405020304" pitchFamily="18" charset="0"/>
                <a:cs typeface="Times New Roman" panose="02020603050405020304" pitchFamily="18" charset="0"/>
              </a:rPr>
              <a:t>SPEER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1F4E79"/>
                </a:solidFill>
                <a:latin typeface="Franklin Gothic Book" panose="020B0503020102020204" pitchFamily="34" charset="0"/>
                <a:ea typeface="Times New Roman" panose="02020603050405020304" pitchFamily="18" charset="0"/>
                <a:cs typeface="Times New Roman" panose="02020603050405020304" pitchFamily="18" charset="0"/>
              </a:rPr>
              <a:t>512-279-0765 | </a:t>
            </a:r>
            <a:r>
              <a:rPr lang="en-US" dirty="0">
                <a:solidFill>
                  <a:srgbClr val="1F4E79"/>
                </a:solidFill>
                <a:latin typeface="Franklin Gothic Book" panose="020B0503020102020204" pitchFamily="34" charset="0"/>
                <a:ea typeface="Times New Roman" panose="02020603050405020304" pitchFamily="18" charset="0"/>
                <a:cs typeface="Times New Roman" panose="02020603050405020304" pitchFamily="18" charset="0"/>
                <a:hlinkClick r:id="rId2"/>
              </a:rPr>
              <a:t>cities@eepartnership.org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rgbClr val="1F4E79"/>
                </a:solidFill>
                <a:latin typeface="Franklin Gothic Book" panose="020B0503020102020204" pitchFamily="34" charset="0"/>
                <a:ea typeface="Times New Roman" panose="02020603050405020304" pitchFamily="18" charset="0"/>
                <a:cs typeface="Times New Roman" panose="02020603050405020304" pitchFamily="18" charset="0"/>
                <a:hlinkClick r:id="rId3"/>
              </a:rPr>
              <a:t>www.eepartnership.org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1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228600" y="838200"/>
            <a:ext cx="8861097" cy="400110"/>
          </a:xfrm>
          <a:prstGeom prst="rect">
            <a:avLst/>
          </a:prstGeom>
          <a:noFill/>
        </p:spPr>
        <p:txBody>
          <a:bodyPr wrap="square" rtlCol="0">
            <a:spAutoFit/>
          </a:bodyPr>
          <a:lstStyle/>
          <a:p>
            <a:r>
              <a:rPr lang="en-US" sz="2000" b="1" dirty="0">
                <a:solidFill>
                  <a:srgbClr val="C00000"/>
                </a:solidFill>
                <a:latin typeface="Franklin Gothic Book" panose="020B0503020102020204" pitchFamily="34" charset="0"/>
              </a:rPr>
              <a:t>About SPEER:</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791" b="13809"/>
          <a:stretch/>
        </p:blipFill>
        <p:spPr>
          <a:xfrm>
            <a:off x="2514600" y="1752600"/>
            <a:ext cx="6629400" cy="3505200"/>
          </a:xfrm>
          <a:prstGeom prst="rect">
            <a:avLst/>
          </a:prstGeom>
        </p:spPr>
      </p:pic>
      <p:sp>
        <p:nvSpPr>
          <p:cNvPr id="4" name="Rectangle 3"/>
          <p:cNvSpPr/>
          <p:nvPr/>
        </p:nvSpPr>
        <p:spPr>
          <a:xfrm>
            <a:off x="2456498" y="772180"/>
            <a:ext cx="5867400" cy="523220"/>
          </a:xfrm>
          <a:prstGeom prst="rect">
            <a:avLst/>
          </a:prstGeom>
        </p:spPr>
        <p:txBody>
          <a:bodyPr wrap="square">
            <a:spAutoFit/>
          </a:bodyPr>
          <a:lstStyle/>
          <a:p>
            <a:pPr fontAlgn="base"/>
            <a:r>
              <a:rPr lang="en-US" sz="1400" i="1" dirty="0">
                <a:latin typeface="Franklin Gothic Book" panose="020B0503020102020204" pitchFamily="34" charset="0"/>
                <a:ea typeface="Calibri" panose="020F0502020204030204" pitchFamily="34" charset="0"/>
                <a:cs typeface="Times New Roman" panose="02020603050405020304" pitchFamily="18" charset="0"/>
              </a:rPr>
              <a:t>SPEER’s</a:t>
            </a:r>
            <a:r>
              <a:rPr lang="en-US" sz="1400" b="1" i="1" dirty="0">
                <a:solidFill>
                  <a:srgbClr val="666666"/>
                </a:solidFill>
                <a:latin typeface="Franklin Gothic Book" panose="020B0503020102020204" pitchFamily="34" charset="0"/>
              </a:rPr>
              <a:t> </a:t>
            </a:r>
            <a:r>
              <a:rPr lang="en-US" sz="1400" i="1" dirty="0">
                <a:latin typeface="Franklin Gothic Book" panose="020B0503020102020204" pitchFamily="34" charset="0"/>
                <a:ea typeface="Calibri" panose="020F0502020204030204" pitchFamily="34" charset="0"/>
                <a:cs typeface="Times New Roman" panose="02020603050405020304" pitchFamily="18" charset="0"/>
              </a:rPr>
              <a:t>mission is to accelerate the adoption of advanced building systems and energy efficient products and services in the South-central US.</a:t>
            </a:r>
          </a:p>
        </p:txBody>
      </p:sp>
      <p:sp>
        <p:nvSpPr>
          <p:cNvPr id="8" name="Rectangle 7"/>
          <p:cNvSpPr/>
          <p:nvPr/>
        </p:nvSpPr>
        <p:spPr>
          <a:xfrm>
            <a:off x="304800" y="1878449"/>
            <a:ext cx="2227898" cy="1384995"/>
          </a:xfrm>
          <a:prstGeom prst="rect">
            <a:avLst/>
          </a:prstGeom>
        </p:spPr>
        <p:txBody>
          <a:bodyPr wrap="square">
            <a:spAutoFit/>
          </a:bodyPr>
          <a:lstStyle/>
          <a:p>
            <a:pPr fontAlgn="base"/>
            <a:r>
              <a:rPr lang="en-US" sz="14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Our Work</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Policy</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Building Codes</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High Performance Buildings</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Local Government</a:t>
            </a:r>
          </a:p>
        </p:txBody>
      </p:sp>
      <p:sp>
        <p:nvSpPr>
          <p:cNvPr id="9" name="Rectangle 8"/>
          <p:cNvSpPr/>
          <p:nvPr/>
        </p:nvSpPr>
        <p:spPr>
          <a:xfrm>
            <a:off x="304800" y="3429000"/>
            <a:ext cx="2227898" cy="1600438"/>
          </a:xfrm>
          <a:prstGeom prst="rect">
            <a:avLst/>
          </a:prstGeom>
        </p:spPr>
        <p:txBody>
          <a:bodyPr wrap="square">
            <a:spAutoFit/>
          </a:bodyPr>
          <a:lstStyle/>
          <a:p>
            <a:pPr fontAlgn="base"/>
            <a:r>
              <a:rPr lang="en-US" sz="1400" b="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t>Our Members</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Advocacy Orgs</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Cities</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ESCOs</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Manufacturers</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Trade Associations</a:t>
            </a:r>
          </a:p>
          <a:p>
            <a:pPr marL="285750" indent="-168275" fontAlgn="base">
              <a:buFont typeface="Arial" panose="020B0604020202020204" pitchFamily="34" charset="0"/>
              <a:buChar char="•"/>
            </a:pPr>
            <a:r>
              <a:rPr lang="en-US" sz="1400" dirty="0">
                <a:latin typeface="Franklin Gothic Book" panose="020B0503020102020204" pitchFamily="34" charset="0"/>
                <a:ea typeface="Calibri" panose="020F0502020204030204" pitchFamily="34" charset="0"/>
                <a:cs typeface="Times New Roman" panose="02020603050405020304" pitchFamily="18" charset="0"/>
              </a:rPr>
              <a:t>Utilities</a:t>
            </a:r>
          </a:p>
        </p:txBody>
      </p:sp>
    </p:spTree>
    <p:extLst>
      <p:ext uri="{BB962C8B-B14F-4D97-AF65-F5344CB8AC3E}">
        <p14:creationId xmlns:p14="http://schemas.microsoft.com/office/powerpoint/2010/main" val="336979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990475"/>
            <a:ext cx="3810157" cy="3048126"/>
          </a:xfrm>
          <a:prstGeom prst="rect">
            <a:avLst/>
          </a:prstGeom>
        </p:spPr>
      </p:pic>
      <p:sp>
        <p:nvSpPr>
          <p:cNvPr id="2" name="TextBox 1"/>
          <p:cNvSpPr txBox="1"/>
          <p:nvPr/>
        </p:nvSpPr>
        <p:spPr>
          <a:xfrm>
            <a:off x="234775" y="2286000"/>
            <a:ext cx="4642025" cy="1354217"/>
          </a:xfrm>
          <a:prstGeom prst="rect">
            <a:avLst/>
          </a:prstGeom>
          <a:noFill/>
        </p:spPr>
        <p:txBody>
          <a:bodyPr wrap="square" rtlCol="0">
            <a:spAutoFit/>
          </a:bodyPr>
          <a:lstStyle/>
          <a:p>
            <a:r>
              <a:rPr lang="en-US" b="1" dirty="0">
                <a:solidFill>
                  <a:srgbClr val="C00000"/>
                </a:solidFill>
                <a:latin typeface="Franklin Gothic Book" panose="020B0503020102020204" pitchFamily="34" charset="0"/>
              </a:rPr>
              <a:t>Who is required to report?</a:t>
            </a:r>
          </a:p>
          <a:p>
            <a:r>
              <a:rPr lang="en-US" sz="1600" dirty="0">
                <a:latin typeface="Franklin Gothic Book" panose="020B0503020102020204" pitchFamily="34" charset="0"/>
              </a:rPr>
              <a:t>Political subdivisions including cities, counties, water districts, and other local government entities in 41 non-attainment or nearing non-attainment counties in Texas</a:t>
            </a:r>
          </a:p>
        </p:txBody>
      </p:sp>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233792" y="3733800"/>
            <a:ext cx="8570503" cy="1846659"/>
          </a:xfrm>
          <a:prstGeom prst="rect">
            <a:avLst/>
          </a:prstGeom>
          <a:noFill/>
        </p:spPr>
        <p:txBody>
          <a:bodyPr wrap="square" rtlCol="0">
            <a:spAutoFit/>
          </a:bodyPr>
          <a:lstStyle/>
          <a:p>
            <a:r>
              <a:rPr lang="en-US" b="1" dirty="0">
                <a:solidFill>
                  <a:srgbClr val="C00000"/>
                </a:solidFill>
                <a:latin typeface="Franklin Gothic Book" panose="020B0503020102020204" pitchFamily="34" charset="0"/>
              </a:rPr>
              <a:t>Requirements</a:t>
            </a:r>
          </a:p>
          <a:p>
            <a:pPr marL="285750" indent="-285750">
              <a:buFont typeface="Arial" panose="020B0604020202020204" pitchFamily="34" charset="0"/>
              <a:buChar char="•"/>
            </a:pPr>
            <a:r>
              <a:rPr lang="en-US" sz="1600" dirty="0">
                <a:latin typeface="Franklin Gothic Book" panose="020B0503020102020204" pitchFamily="34" charset="0"/>
              </a:rPr>
              <a:t>Establish a goal to reduce the entity's electricity consumption by at least 5 percent annually for 10 years, beginning Sept. 1, 2011*</a:t>
            </a:r>
          </a:p>
          <a:p>
            <a:pPr marL="285750" indent="-285750">
              <a:buFont typeface="Arial" panose="020B0604020202020204" pitchFamily="34" charset="0"/>
              <a:buChar char="•"/>
            </a:pPr>
            <a:r>
              <a:rPr lang="en-US" sz="1600" dirty="0">
                <a:latin typeface="Franklin Gothic Book" panose="020B0503020102020204" pitchFamily="34" charset="0"/>
              </a:rPr>
              <a:t>Submit a report annually to the State Energy Conservation Office (SECO) regarding the entity's progress and efforts to meet the 5 percent annual reduction goal</a:t>
            </a:r>
          </a:p>
          <a:p>
            <a:pPr marL="285750" indent="-285750">
              <a:buFont typeface="Arial" panose="020B0604020202020204" pitchFamily="34" charset="0"/>
              <a:buChar char="•"/>
            </a:pPr>
            <a:endParaRPr lang="en-US" sz="1600" dirty="0">
              <a:latin typeface="Franklin Gothic Book" panose="020B0503020102020204" pitchFamily="34" charset="0"/>
            </a:endParaRPr>
          </a:p>
          <a:p>
            <a:r>
              <a:rPr lang="en-US" sz="1400" i="1" dirty="0">
                <a:latin typeface="Franklin Gothic Book" panose="020B0503020102020204" pitchFamily="34" charset="0"/>
              </a:rPr>
              <a:t>* Extended an additional seven years beginning 9/1/2019</a:t>
            </a:r>
          </a:p>
        </p:txBody>
      </p:sp>
      <p:sp>
        <p:nvSpPr>
          <p:cNvPr id="6" name="Rectangle 5"/>
          <p:cNvSpPr/>
          <p:nvPr/>
        </p:nvSpPr>
        <p:spPr>
          <a:xfrm>
            <a:off x="233792" y="1519523"/>
            <a:ext cx="4572000" cy="584775"/>
          </a:xfrm>
          <a:prstGeom prst="rect">
            <a:avLst/>
          </a:prstGeom>
        </p:spPr>
        <p:txBody>
          <a:bodyPr>
            <a:spAutoFit/>
          </a:bodyPr>
          <a:lstStyle/>
          <a:p>
            <a:r>
              <a:rPr lang="en-US" sz="1600" b="1" dirty="0">
                <a:solidFill>
                  <a:srgbClr val="C00000"/>
                </a:solidFill>
                <a:latin typeface="Franklin Gothic Book" panose="020B0503020102020204" pitchFamily="34" charset="0"/>
              </a:rPr>
              <a:t>What?</a:t>
            </a:r>
          </a:p>
          <a:p>
            <a:pPr algn="just"/>
            <a:r>
              <a:rPr lang="en-US" sz="1600" dirty="0">
                <a:latin typeface="Franklin Gothic Book" panose="020B0503020102020204" pitchFamily="34" charset="0"/>
              </a:rPr>
              <a:t>Texas Health and Safety Code §388.005 </a:t>
            </a:r>
          </a:p>
        </p:txBody>
      </p:sp>
      <p:sp>
        <p:nvSpPr>
          <p:cNvPr id="7" name="TextBox 6"/>
          <p:cNvSpPr txBox="1"/>
          <p:nvPr/>
        </p:nvSpPr>
        <p:spPr>
          <a:xfrm>
            <a:off x="227401" y="928836"/>
            <a:ext cx="4831579" cy="461665"/>
          </a:xfrm>
          <a:prstGeom prst="rect">
            <a:avLst/>
          </a:prstGeom>
          <a:noFill/>
        </p:spPr>
        <p:txBody>
          <a:bodyPr wrap="none" rtlCol="0">
            <a:spAutoFit/>
          </a:bodyPr>
          <a:lstStyle/>
          <a:p>
            <a:r>
              <a:rPr lang="en-US" sz="2400" b="1" dirty="0">
                <a:solidFill>
                  <a:srgbClr val="C00000"/>
                </a:solidFill>
                <a:latin typeface="Franklin Gothic Book" panose="020B0503020102020204" pitchFamily="34" charset="0"/>
              </a:rPr>
              <a:t>Local Government Energy Reporting</a:t>
            </a:r>
            <a:endParaRPr lang="en-US" sz="2400" dirty="0"/>
          </a:p>
        </p:txBody>
      </p:sp>
    </p:spTree>
    <p:extLst>
      <p:ext uri="{BB962C8B-B14F-4D97-AF65-F5344CB8AC3E}">
        <p14:creationId xmlns:p14="http://schemas.microsoft.com/office/powerpoint/2010/main" val="282903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386192" y="1455003"/>
            <a:ext cx="8453008" cy="1077218"/>
          </a:xfrm>
          <a:prstGeom prst="rect">
            <a:avLst/>
          </a:prstGeom>
        </p:spPr>
        <p:txBody>
          <a:bodyPr wrap="square">
            <a:spAutoFit/>
          </a:bodyPr>
          <a:lstStyle/>
          <a:p>
            <a:r>
              <a:rPr lang="en-US" sz="1600" b="1" dirty="0">
                <a:solidFill>
                  <a:srgbClr val="C00000"/>
                </a:solidFill>
                <a:latin typeface="Franklin Gothic Book" panose="020B0503020102020204" pitchFamily="34" charset="0"/>
              </a:rPr>
              <a:t>Why?</a:t>
            </a:r>
          </a:p>
          <a:p>
            <a:r>
              <a:rPr lang="en-US" sz="1600" dirty="0">
                <a:latin typeface="Franklin Gothic Book" panose="020B0503020102020204" pitchFamily="34" charset="0"/>
              </a:rPr>
              <a:t>Originally introduced in the 77</a:t>
            </a:r>
            <a:r>
              <a:rPr lang="en-US" sz="1600" baseline="30000" dirty="0">
                <a:latin typeface="Franklin Gothic Book" panose="020B0503020102020204" pitchFamily="34" charset="0"/>
              </a:rPr>
              <a:t>th</a:t>
            </a:r>
            <a:r>
              <a:rPr lang="en-US" sz="1600" dirty="0">
                <a:latin typeface="Franklin Gothic Book" panose="020B0503020102020204" pitchFamily="34" charset="0"/>
              </a:rPr>
              <a:t> Legislative Session (2001) to reduce air emissions associated with consumption of electricity in counties in non-attainment or nearing non-attainment with the Clean Air Act.</a:t>
            </a:r>
          </a:p>
        </p:txBody>
      </p:sp>
      <p:sp>
        <p:nvSpPr>
          <p:cNvPr id="7" name="TextBox 6"/>
          <p:cNvSpPr txBox="1"/>
          <p:nvPr/>
        </p:nvSpPr>
        <p:spPr>
          <a:xfrm>
            <a:off x="227401" y="788116"/>
            <a:ext cx="4831579" cy="461665"/>
          </a:xfrm>
          <a:prstGeom prst="rect">
            <a:avLst/>
          </a:prstGeom>
          <a:noFill/>
        </p:spPr>
        <p:txBody>
          <a:bodyPr wrap="none" rtlCol="0">
            <a:spAutoFit/>
          </a:bodyPr>
          <a:lstStyle/>
          <a:p>
            <a:r>
              <a:rPr lang="en-US" sz="2400" b="1" dirty="0">
                <a:solidFill>
                  <a:srgbClr val="C00000"/>
                </a:solidFill>
                <a:latin typeface="Franklin Gothic Book" panose="020B0503020102020204" pitchFamily="34" charset="0"/>
              </a:rPr>
              <a:t>Local Government Energy Reporting</a:t>
            </a:r>
            <a:endParaRPr lang="en-US" sz="2400" dirty="0"/>
          </a:p>
        </p:txBody>
      </p:sp>
      <p:sp>
        <p:nvSpPr>
          <p:cNvPr id="5" name="Rectangle 4"/>
          <p:cNvSpPr/>
          <p:nvPr/>
        </p:nvSpPr>
        <p:spPr>
          <a:xfrm>
            <a:off x="386192" y="4648200"/>
            <a:ext cx="8453008" cy="830997"/>
          </a:xfrm>
          <a:prstGeom prst="rect">
            <a:avLst/>
          </a:prstGeom>
        </p:spPr>
        <p:txBody>
          <a:bodyPr wrap="square">
            <a:spAutoFit/>
          </a:bodyPr>
          <a:lstStyle/>
          <a:p>
            <a:r>
              <a:rPr lang="en-US" sz="1600" b="1" dirty="0">
                <a:solidFill>
                  <a:srgbClr val="C00000"/>
                </a:solidFill>
                <a:latin typeface="Franklin Gothic Book" panose="020B0503020102020204" pitchFamily="34" charset="0"/>
              </a:rPr>
              <a:t>Why Else?</a:t>
            </a:r>
          </a:p>
          <a:p>
            <a:r>
              <a:rPr lang="en-US" sz="1600" dirty="0">
                <a:latin typeface="Franklin Gothic Book" panose="020B0503020102020204" pitchFamily="34" charset="0"/>
              </a:rPr>
              <a:t>Establishing a energy efficiency goal, collecting and evaluating energy consumption data and benchmarking performance to peers helps public entities identify money saving opportunities.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63" y="2590800"/>
            <a:ext cx="5860129" cy="2077078"/>
          </a:xfrm>
          <a:prstGeom prst="rect">
            <a:avLst/>
          </a:prstGeom>
        </p:spPr>
      </p:pic>
    </p:spTree>
    <p:extLst>
      <p:ext uri="{BB962C8B-B14F-4D97-AF65-F5344CB8AC3E}">
        <p14:creationId xmlns:p14="http://schemas.microsoft.com/office/powerpoint/2010/main" val="213360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9385" y="959494"/>
            <a:ext cx="6553200" cy="830997"/>
          </a:xfrm>
          <a:prstGeom prst="rect">
            <a:avLst/>
          </a:prstGeom>
          <a:noFill/>
        </p:spPr>
        <p:txBody>
          <a:bodyPr wrap="square" rtlCol="0">
            <a:spAutoFit/>
          </a:bodyPr>
          <a:lstStyle/>
          <a:p>
            <a:pPr>
              <a:spcAft>
                <a:spcPts val="1200"/>
              </a:spcAft>
            </a:pPr>
            <a:r>
              <a:rPr lang="en-US" sz="2000" b="1" dirty="0">
                <a:solidFill>
                  <a:srgbClr val="C00000"/>
                </a:solidFill>
                <a:latin typeface="Franklin Gothic Book" panose="020B0503020102020204" pitchFamily="34" charset="0"/>
              </a:rPr>
              <a:t>What is reported?</a:t>
            </a:r>
            <a:endParaRPr lang="en-US" b="1" dirty="0">
              <a:solidFill>
                <a:srgbClr val="C00000"/>
              </a:solidFill>
              <a:latin typeface="Franklin Gothic Book" panose="020B0503020102020204" pitchFamily="34" charset="0"/>
            </a:endParaRPr>
          </a:p>
          <a:p>
            <a:r>
              <a:rPr lang="en-US" b="1" i="1" dirty="0">
                <a:latin typeface="Franklin Gothic Book" panose="020B0503020102020204" pitchFamily="34" charset="0"/>
              </a:rPr>
              <a:t>REQUIRED:</a:t>
            </a:r>
            <a:r>
              <a:rPr lang="en-US" b="1" dirty="0">
                <a:latin typeface="Franklin Gothic Book" panose="020B0503020102020204" pitchFamily="34" charset="0"/>
              </a:rPr>
              <a:t> Electricity Consumption and Units</a:t>
            </a:r>
          </a:p>
        </p:txBody>
      </p:sp>
      <p:sp>
        <p:nvSpPr>
          <p:cNvPr id="7" name="TextBox 6"/>
          <p:cNvSpPr txBox="1"/>
          <p:nvPr/>
        </p:nvSpPr>
        <p:spPr>
          <a:xfrm>
            <a:off x="4572000" y="1932800"/>
            <a:ext cx="6553200" cy="1754326"/>
          </a:xfrm>
          <a:prstGeom prst="rect">
            <a:avLst/>
          </a:prstGeom>
          <a:noFill/>
        </p:spPr>
        <p:txBody>
          <a:bodyPr wrap="square" rtlCol="0">
            <a:spAutoFit/>
          </a:bodyPr>
          <a:lstStyle/>
          <a:p>
            <a:r>
              <a:rPr lang="en-US" dirty="0">
                <a:latin typeface="Franklin Gothic Book" panose="020B0503020102020204" pitchFamily="34" charset="0"/>
              </a:rPr>
              <a:t>Units </a:t>
            </a:r>
          </a:p>
          <a:p>
            <a:pPr marL="285750" indent="-285750">
              <a:buFont typeface="Arial" panose="020B0604020202020204" pitchFamily="34" charset="0"/>
              <a:buChar char="•"/>
            </a:pPr>
            <a:r>
              <a:rPr lang="en-US" dirty="0">
                <a:latin typeface="Franklin Gothic Book" panose="020B0503020102020204" pitchFamily="34" charset="0"/>
              </a:rPr>
              <a:t>Building Gross Square Footage</a:t>
            </a:r>
          </a:p>
          <a:p>
            <a:pPr marL="285750" indent="-285750">
              <a:buFont typeface="Arial" panose="020B0604020202020204" pitchFamily="34" charset="0"/>
              <a:buChar char="•"/>
            </a:pPr>
            <a:r>
              <a:rPr lang="en-US" dirty="0">
                <a:latin typeface="Franklin Gothic Book" panose="020B0503020102020204" pitchFamily="34" charset="0"/>
              </a:rPr>
              <a:t>Number of Traffic Lights</a:t>
            </a:r>
          </a:p>
          <a:p>
            <a:pPr marL="285750" indent="-285750">
              <a:buFont typeface="Arial" panose="020B0604020202020204" pitchFamily="34" charset="0"/>
              <a:buChar char="•"/>
            </a:pPr>
            <a:r>
              <a:rPr lang="en-US" dirty="0">
                <a:latin typeface="Franklin Gothic Book" panose="020B0503020102020204" pitchFamily="34" charset="0"/>
              </a:rPr>
              <a:t>Number of Street Lights</a:t>
            </a:r>
          </a:p>
          <a:p>
            <a:pPr marL="285750" indent="-285750">
              <a:buFont typeface="Arial" panose="020B0604020202020204" pitchFamily="34" charset="0"/>
              <a:buChar char="•"/>
            </a:pPr>
            <a:r>
              <a:rPr lang="en-US" dirty="0">
                <a:latin typeface="Franklin Gothic Book" panose="020B0503020102020204" pitchFamily="34" charset="0"/>
              </a:rPr>
              <a:t>Number of Water Customers Served</a:t>
            </a:r>
          </a:p>
          <a:p>
            <a:pPr marL="285750" indent="-285750">
              <a:buFont typeface="Arial" panose="020B0604020202020204" pitchFamily="34" charset="0"/>
              <a:buChar char="•"/>
            </a:pPr>
            <a:r>
              <a:rPr lang="en-US" dirty="0">
                <a:latin typeface="Franklin Gothic Book" panose="020B0503020102020204" pitchFamily="34" charset="0"/>
              </a:rPr>
              <a:t>Number of Waste Water Customers Served</a:t>
            </a:r>
          </a:p>
        </p:txBody>
      </p:sp>
      <p:sp>
        <p:nvSpPr>
          <p:cNvPr id="8" name="TextBox 7"/>
          <p:cNvSpPr txBox="1"/>
          <p:nvPr/>
        </p:nvSpPr>
        <p:spPr>
          <a:xfrm>
            <a:off x="182245" y="1932800"/>
            <a:ext cx="4161155" cy="2031325"/>
          </a:xfrm>
          <a:prstGeom prst="rect">
            <a:avLst/>
          </a:prstGeom>
          <a:noFill/>
        </p:spPr>
        <p:txBody>
          <a:bodyPr wrap="square" rtlCol="0">
            <a:spAutoFit/>
          </a:bodyPr>
          <a:lstStyle/>
          <a:p>
            <a:r>
              <a:rPr lang="en-US" dirty="0">
                <a:latin typeface="Franklin Gothic Book" panose="020B0503020102020204" pitchFamily="34" charset="0"/>
              </a:rPr>
              <a:t>Annual electricity consumption in kWh</a:t>
            </a:r>
          </a:p>
          <a:p>
            <a:pPr marL="285750" indent="-285750">
              <a:buFont typeface="Arial" panose="020B0604020202020204" pitchFamily="34" charset="0"/>
              <a:buChar char="•"/>
            </a:pPr>
            <a:r>
              <a:rPr lang="en-US" dirty="0">
                <a:latin typeface="Franklin Gothic Book" panose="020B0503020102020204" pitchFamily="34" charset="0"/>
              </a:rPr>
              <a:t>Buildings</a:t>
            </a:r>
          </a:p>
          <a:p>
            <a:pPr marL="285750" indent="-285750">
              <a:buFont typeface="Arial" panose="020B0604020202020204" pitchFamily="34" charset="0"/>
              <a:buChar char="•"/>
            </a:pPr>
            <a:r>
              <a:rPr lang="en-US" dirty="0">
                <a:latin typeface="Franklin Gothic Book" panose="020B0503020102020204" pitchFamily="34" charset="0"/>
              </a:rPr>
              <a:t>Traffic Lighting</a:t>
            </a:r>
          </a:p>
          <a:p>
            <a:pPr marL="285750" indent="-285750">
              <a:buFont typeface="Arial" panose="020B0604020202020204" pitchFamily="34" charset="0"/>
              <a:buChar char="•"/>
            </a:pPr>
            <a:r>
              <a:rPr lang="en-US" dirty="0">
                <a:latin typeface="Franklin Gothic Book" panose="020B0503020102020204" pitchFamily="34" charset="0"/>
              </a:rPr>
              <a:t>Street Lighting</a:t>
            </a:r>
          </a:p>
          <a:p>
            <a:pPr marL="285750" indent="-285750">
              <a:buFont typeface="Arial" panose="020B0604020202020204" pitchFamily="34" charset="0"/>
              <a:buChar char="•"/>
            </a:pPr>
            <a:r>
              <a:rPr lang="en-US" dirty="0">
                <a:latin typeface="Franklin Gothic Book" panose="020B0503020102020204" pitchFamily="34" charset="0"/>
              </a:rPr>
              <a:t>Water (pump) facilities</a:t>
            </a:r>
          </a:p>
          <a:p>
            <a:pPr marL="285750" indent="-285750">
              <a:buFont typeface="Arial" panose="020B0604020202020204" pitchFamily="34" charset="0"/>
              <a:buChar char="•"/>
            </a:pPr>
            <a:r>
              <a:rPr lang="en-US" dirty="0">
                <a:latin typeface="Franklin Gothic Book" panose="020B0503020102020204" pitchFamily="34" charset="0"/>
              </a:rPr>
              <a:t>Wastewater facilities</a:t>
            </a:r>
          </a:p>
          <a:p>
            <a:pPr marL="285750" indent="-285750">
              <a:buFont typeface="Arial" panose="020B0604020202020204" pitchFamily="34" charset="0"/>
              <a:buChar char="•"/>
            </a:pPr>
            <a:r>
              <a:rPr lang="en-US" dirty="0">
                <a:latin typeface="Franklin Gothic Book" panose="020B0503020102020204" pitchFamily="34" charset="0"/>
              </a:rPr>
              <a:t>TOTAL annual consumption</a:t>
            </a:r>
          </a:p>
        </p:txBody>
      </p:sp>
      <p:sp>
        <p:nvSpPr>
          <p:cNvPr id="9" name="TextBox 8"/>
          <p:cNvSpPr txBox="1"/>
          <p:nvPr/>
        </p:nvSpPr>
        <p:spPr>
          <a:xfrm>
            <a:off x="1219200" y="4267200"/>
            <a:ext cx="7086600" cy="1200329"/>
          </a:xfrm>
          <a:prstGeom prst="rect">
            <a:avLst/>
          </a:prstGeom>
          <a:noFill/>
        </p:spPr>
        <p:txBody>
          <a:bodyPr wrap="square" rtlCol="0">
            <a:spAutoFit/>
          </a:bodyPr>
          <a:lstStyle/>
          <a:p>
            <a:r>
              <a:rPr lang="en-US" b="1" dirty="0">
                <a:solidFill>
                  <a:srgbClr val="C00000"/>
                </a:solidFill>
                <a:latin typeface="Franklin Gothic Book" panose="020B0503020102020204" pitchFamily="34" charset="0"/>
              </a:rPr>
              <a:t>Progress toward goal</a:t>
            </a:r>
          </a:p>
          <a:p>
            <a:pPr marL="285750" indent="-285750">
              <a:buFont typeface="Arial" panose="020B0604020202020204" pitchFamily="34" charset="0"/>
              <a:buChar char="•"/>
            </a:pPr>
            <a:r>
              <a:rPr lang="en-US" dirty="0">
                <a:latin typeface="Franklin Gothic Book" panose="020B0503020102020204" pitchFamily="34" charset="0"/>
              </a:rPr>
              <a:t>Identify specific energy conservation measures or policies implemented and resources utilized</a:t>
            </a:r>
          </a:p>
          <a:p>
            <a:pPr marL="285750" indent="-285750">
              <a:buFont typeface="Arial" panose="020B0604020202020204" pitchFamily="34" charset="0"/>
              <a:buChar char="•"/>
            </a:pPr>
            <a:r>
              <a:rPr lang="en-US" dirty="0">
                <a:latin typeface="Franklin Gothic Book" panose="020B0503020102020204" pitchFamily="34" charset="0"/>
              </a:rPr>
              <a:t>Summarize current and planned progress toward goal</a:t>
            </a:r>
          </a:p>
        </p:txBody>
      </p:sp>
    </p:spTree>
    <p:extLst>
      <p:ext uri="{BB962C8B-B14F-4D97-AF65-F5344CB8AC3E}">
        <p14:creationId xmlns:p14="http://schemas.microsoft.com/office/powerpoint/2010/main" val="232005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9385" y="959494"/>
            <a:ext cx="6553200" cy="830997"/>
          </a:xfrm>
          <a:prstGeom prst="rect">
            <a:avLst/>
          </a:prstGeom>
          <a:noFill/>
        </p:spPr>
        <p:txBody>
          <a:bodyPr wrap="square" rtlCol="0">
            <a:spAutoFit/>
          </a:bodyPr>
          <a:lstStyle/>
          <a:p>
            <a:pPr>
              <a:spcAft>
                <a:spcPts val="1200"/>
              </a:spcAft>
            </a:pPr>
            <a:r>
              <a:rPr lang="en-US" sz="2000" b="1" dirty="0">
                <a:solidFill>
                  <a:srgbClr val="C00000"/>
                </a:solidFill>
                <a:latin typeface="Franklin Gothic Book" panose="020B0503020102020204" pitchFamily="34" charset="0"/>
              </a:rPr>
              <a:t>What is reported?</a:t>
            </a:r>
            <a:endParaRPr lang="en-US" b="1" dirty="0">
              <a:solidFill>
                <a:srgbClr val="C00000"/>
              </a:solidFill>
              <a:latin typeface="Franklin Gothic Book" panose="020B0503020102020204" pitchFamily="34" charset="0"/>
            </a:endParaRPr>
          </a:p>
          <a:p>
            <a:r>
              <a:rPr lang="en-US" b="1" i="1" dirty="0">
                <a:latin typeface="Franklin Gothic Book" panose="020B0503020102020204" pitchFamily="34" charset="0"/>
              </a:rPr>
              <a:t>OPTIONAL:</a:t>
            </a:r>
            <a:r>
              <a:rPr lang="en-US" b="1" dirty="0">
                <a:latin typeface="Franklin Gothic Book" panose="020B0503020102020204" pitchFamily="34" charset="0"/>
              </a:rPr>
              <a:t> Gas and Water Consumption</a:t>
            </a:r>
          </a:p>
        </p:txBody>
      </p:sp>
      <p:sp>
        <p:nvSpPr>
          <p:cNvPr id="7" name="TextBox 6"/>
          <p:cNvSpPr txBox="1"/>
          <p:nvPr/>
        </p:nvSpPr>
        <p:spPr>
          <a:xfrm>
            <a:off x="4572000" y="1905000"/>
            <a:ext cx="4201795" cy="1477328"/>
          </a:xfrm>
          <a:prstGeom prst="rect">
            <a:avLst/>
          </a:prstGeom>
          <a:noFill/>
        </p:spPr>
        <p:txBody>
          <a:bodyPr wrap="square" rtlCol="0">
            <a:spAutoFit/>
          </a:bodyPr>
          <a:lstStyle/>
          <a:p>
            <a:r>
              <a:rPr lang="en-US" dirty="0">
                <a:latin typeface="Franklin Gothic Book" panose="020B0503020102020204" pitchFamily="34" charset="0"/>
              </a:rPr>
              <a:t>Water</a:t>
            </a:r>
          </a:p>
          <a:p>
            <a:pPr marL="285750" indent="-285750">
              <a:buFont typeface="Arial" panose="020B0604020202020204" pitchFamily="34" charset="0"/>
              <a:buChar char="•"/>
            </a:pPr>
            <a:r>
              <a:rPr lang="en-US" dirty="0">
                <a:latin typeface="Franklin Gothic Book" panose="020B0503020102020204" pitchFamily="34" charset="0"/>
              </a:rPr>
              <a:t>Buildings </a:t>
            </a:r>
          </a:p>
          <a:p>
            <a:pPr marL="285750" indent="-285750">
              <a:buFont typeface="Arial" panose="020B0604020202020204" pitchFamily="34" charset="0"/>
              <a:buChar char="•"/>
            </a:pPr>
            <a:r>
              <a:rPr lang="en-US" dirty="0">
                <a:latin typeface="Franklin Gothic Book" panose="020B0503020102020204" pitchFamily="34" charset="0"/>
              </a:rPr>
              <a:t>Water Facilities</a:t>
            </a:r>
          </a:p>
          <a:p>
            <a:pPr marL="285750" indent="-285750">
              <a:buFont typeface="Arial" panose="020B0604020202020204" pitchFamily="34" charset="0"/>
              <a:buChar char="•"/>
            </a:pPr>
            <a:r>
              <a:rPr lang="en-US" dirty="0">
                <a:latin typeface="Franklin Gothic Book" panose="020B0503020102020204" pitchFamily="34" charset="0"/>
              </a:rPr>
              <a:t>Wastewater Facilities</a:t>
            </a:r>
          </a:p>
          <a:p>
            <a:pPr marL="285750" indent="-285750">
              <a:buFont typeface="Arial" panose="020B0604020202020204" pitchFamily="34" charset="0"/>
              <a:buChar char="•"/>
            </a:pPr>
            <a:r>
              <a:rPr lang="en-US" dirty="0">
                <a:latin typeface="Franklin Gothic Book" panose="020B0503020102020204" pitchFamily="34" charset="0"/>
              </a:rPr>
              <a:t>TOTAL annual consumption</a:t>
            </a:r>
          </a:p>
        </p:txBody>
      </p:sp>
      <p:sp>
        <p:nvSpPr>
          <p:cNvPr id="8" name="TextBox 7"/>
          <p:cNvSpPr txBox="1"/>
          <p:nvPr/>
        </p:nvSpPr>
        <p:spPr>
          <a:xfrm>
            <a:off x="182245" y="1905000"/>
            <a:ext cx="4161155" cy="1754326"/>
          </a:xfrm>
          <a:prstGeom prst="rect">
            <a:avLst/>
          </a:prstGeom>
          <a:noFill/>
        </p:spPr>
        <p:txBody>
          <a:bodyPr wrap="square" rtlCol="0">
            <a:spAutoFit/>
          </a:bodyPr>
          <a:lstStyle/>
          <a:p>
            <a:r>
              <a:rPr lang="en-US" dirty="0">
                <a:latin typeface="Franklin Gothic Book" panose="020B0503020102020204" pitchFamily="34" charset="0"/>
              </a:rPr>
              <a:t>Natural Gas</a:t>
            </a:r>
          </a:p>
          <a:p>
            <a:pPr marL="285750" indent="-285750">
              <a:buFont typeface="Arial" panose="020B0604020202020204" pitchFamily="34" charset="0"/>
              <a:buChar char="•"/>
            </a:pPr>
            <a:r>
              <a:rPr lang="en-US" dirty="0">
                <a:latin typeface="Franklin Gothic Book" panose="020B0503020102020204" pitchFamily="34" charset="0"/>
              </a:rPr>
              <a:t>Unit of Measure (CCF, BTU, Therms)</a:t>
            </a:r>
          </a:p>
          <a:p>
            <a:pPr marL="285750" indent="-285750">
              <a:buFont typeface="Arial" panose="020B0604020202020204" pitchFamily="34" charset="0"/>
              <a:buChar char="•"/>
            </a:pPr>
            <a:r>
              <a:rPr lang="en-US" dirty="0">
                <a:latin typeface="Franklin Gothic Book" panose="020B0503020102020204" pitchFamily="34" charset="0"/>
              </a:rPr>
              <a:t>Buildings</a:t>
            </a:r>
          </a:p>
          <a:p>
            <a:pPr marL="285750" indent="-285750">
              <a:buFont typeface="Arial" panose="020B0604020202020204" pitchFamily="34" charset="0"/>
              <a:buChar char="•"/>
            </a:pPr>
            <a:r>
              <a:rPr lang="en-US" dirty="0">
                <a:latin typeface="Franklin Gothic Book" panose="020B0503020102020204" pitchFamily="34" charset="0"/>
              </a:rPr>
              <a:t>Water (pump) facilities</a:t>
            </a:r>
          </a:p>
          <a:p>
            <a:pPr marL="285750" indent="-285750">
              <a:buFont typeface="Arial" panose="020B0604020202020204" pitchFamily="34" charset="0"/>
              <a:buChar char="•"/>
            </a:pPr>
            <a:r>
              <a:rPr lang="en-US" dirty="0">
                <a:latin typeface="Franklin Gothic Book" panose="020B0503020102020204" pitchFamily="34" charset="0"/>
              </a:rPr>
              <a:t>Wastewater facilities</a:t>
            </a:r>
          </a:p>
          <a:p>
            <a:pPr marL="285750" indent="-285750">
              <a:buFont typeface="Arial" panose="020B0604020202020204" pitchFamily="34" charset="0"/>
              <a:buChar char="•"/>
            </a:pPr>
            <a:r>
              <a:rPr lang="en-US" dirty="0">
                <a:latin typeface="Franklin Gothic Book" panose="020B0503020102020204" pitchFamily="34" charset="0"/>
              </a:rPr>
              <a:t>TOTAL annual consumption</a:t>
            </a:r>
          </a:p>
        </p:txBody>
      </p:sp>
      <p:sp>
        <p:nvSpPr>
          <p:cNvPr id="9" name="TextBox 8"/>
          <p:cNvSpPr txBox="1"/>
          <p:nvPr/>
        </p:nvSpPr>
        <p:spPr>
          <a:xfrm>
            <a:off x="307975" y="4343400"/>
            <a:ext cx="8465820" cy="677108"/>
          </a:xfrm>
          <a:prstGeom prst="rect">
            <a:avLst/>
          </a:prstGeom>
          <a:noFill/>
          <a:ln>
            <a:noFill/>
          </a:ln>
        </p:spPr>
        <p:txBody>
          <a:bodyPr wrap="square" rtlCol="0">
            <a:spAutoFit/>
          </a:bodyPr>
          <a:lstStyle/>
          <a:p>
            <a:r>
              <a:rPr lang="en-US" sz="2000" b="1" dirty="0">
                <a:solidFill>
                  <a:srgbClr val="C00000"/>
                </a:solidFill>
                <a:latin typeface="Franklin Gothic Book" panose="020B0503020102020204" pitchFamily="34" charset="0"/>
              </a:rPr>
              <a:t>WHY? </a:t>
            </a:r>
          </a:p>
          <a:p>
            <a:r>
              <a:rPr lang="en-US" dirty="0">
                <a:latin typeface="Franklin Gothic Book" panose="020B0503020102020204" pitchFamily="34" charset="0"/>
              </a:rPr>
              <a:t>Analysis of consumption of all fuels is necessary to benchmark performance to peers</a:t>
            </a:r>
          </a:p>
        </p:txBody>
      </p:sp>
    </p:spTree>
    <p:extLst>
      <p:ext uri="{BB962C8B-B14F-4D97-AF65-F5344CB8AC3E}">
        <p14:creationId xmlns:p14="http://schemas.microsoft.com/office/powerpoint/2010/main" val="396305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9385" y="838200"/>
            <a:ext cx="6553200" cy="830997"/>
          </a:xfrm>
          <a:prstGeom prst="rect">
            <a:avLst/>
          </a:prstGeom>
          <a:noFill/>
        </p:spPr>
        <p:txBody>
          <a:bodyPr wrap="square" rtlCol="0">
            <a:spAutoFit/>
          </a:bodyPr>
          <a:lstStyle/>
          <a:p>
            <a:pPr>
              <a:spcAft>
                <a:spcPts val="1200"/>
              </a:spcAft>
            </a:pPr>
            <a:r>
              <a:rPr lang="en-US" sz="2000" b="1" dirty="0">
                <a:solidFill>
                  <a:srgbClr val="C00000"/>
                </a:solidFill>
                <a:latin typeface="Franklin Gothic Book" panose="020B0503020102020204" pitchFamily="34" charset="0"/>
              </a:rPr>
              <a:t>NEW Online Reporting Form!</a:t>
            </a:r>
            <a:endParaRPr lang="en-US" b="1" dirty="0">
              <a:solidFill>
                <a:srgbClr val="C00000"/>
              </a:solidFill>
              <a:latin typeface="Franklin Gothic Book" panose="020B0503020102020204" pitchFamily="34" charset="0"/>
            </a:endParaRPr>
          </a:p>
          <a:p>
            <a:r>
              <a:rPr lang="en-US" b="1" i="1" dirty="0">
                <a:latin typeface="Franklin Gothic Book" panose="020B0503020102020204" pitchFamily="34" charset="0"/>
                <a:hlinkClick r:id="rId2"/>
              </a:rPr>
              <a:t>SECO Local Government Energy Reporting</a:t>
            </a:r>
            <a:endParaRPr lang="en-US" b="1" dirty="0">
              <a:latin typeface="Franklin Gothic Book" panose="020B05030201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7165"/>
          <a:stretch/>
        </p:blipFill>
        <p:spPr>
          <a:xfrm>
            <a:off x="0" y="1822466"/>
            <a:ext cx="9159240" cy="4044934"/>
          </a:xfrm>
          <a:prstGeom prst="rect">
            <a:avLst/>
          </a:prstGeom>
        </p:spPr>
      </p:pic>
    </p:spTree>
    <p:extLst>
      <p:ext uri="{BB962C8B-B14F-4D97-AF65-F5344CB8AC3E}">
        <p14:creationId xmlns:p14="http://schemas.microsoft.com/office/powerpoint/2010/main" val="72117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texas out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174625" y="2133600"/>
            <a:ext cx="4378325" cy="3046988"/>
          </a:xfrm>
          <a:prstGeom prst="rect">
            <a:avLst/>
          </a:prstGeom>
        </p:spPr>
        <p:txBody>
          <a:bodyPr wrap="square">
            <a:spAutoFit/>
          </a:bodyPr>
          <a:lstStyle/>
          <a:p>
            <a:r>
              <a:rPr lang="en-US" sz="1600" b="1" dirty="0">
                <a:solidFill>
                  <a:srgbClr val="C00000"/>
                </a:solidFill>
                <a:latin typeface="Franklin Gothic Book" panose="020B0503020102020204" pitchFamily="34" charset="0"/>
              </a:rPr>
              <a:t>Free</a:t>
            </a:r>
          </a:p>
          <a:p>
            <a:pPr lvl="1"/>
            <a:r>
              <a:rPr lang="en-US" sz="1600" dirty="0">
                <a:latin typeface="Franklin Gothic Book" panose="020B0503020102020204" pitchFamily="34" charset="0"/>
              </a:rPr>
              <a:t>ENERGY STAR Portfolio Manager - DOE/EPA</a:t>
            </a:r>
          </a:p>
          <a:p>
            <a:pPr lvl="1"/>
            <a:endParaRPr lang="en-US" sz="1600" dirty="0">
              <a:latin typeface="Franklin Gothic Book" panose="020B0503020102020204" pitchFamily="34" charset="0"/>
            </a:endParaRPr>
          </a:p>
          <a:p>
            <a:r>
              <a:rPr lang="en-US" sz="1600" b="1" dirty="0">
                <a:solidFill>
                  <a:srgbClr val="C00000"/>
                </a:solidFill>
                <a:latin typeface="Franklin Gothic Book" panose="020B0503020102020204" pitchFamily="34" charset="0"/>
              </a:rPr>
              <a:t>Third Party</a:t>
            </a:r>
          </a:p>
          <a:p>
            <a:pPr lvl="1"/>
            <a:r>
              <a:rPr lang="en-US" sz="1600" dirty="0">
                <a:latin typeface="Franklin Gothic Book" panose="020B0503020102020204" pitchFamily="34" charset="0"/>
              </a:rPr>
              <a:t>Energy Manager – Dude Solutions</a:t>
            </a:r>
          </a:p>
          <a:p>
            <a:pPr lvl="1"/>
            <a:r>
              <a:rPr lang="en-US" sz="1600" dirty="0">
                <a:latin typeface="Franklin Gothic Book" panose="020B0503020102020204" pitchFamily="34" charset="0"/>
              </a:rPr>
              <a:t>EnergyCAP</a:t>
            </a:r>
          </a:p>
          <a:p>
            <a:pPr lvl="1"/>
            <a:endParaRPr lang="en-US" sz="1600" dirty="0">
              <a:latin typeface="Franklin Gothic Book" panose="020B0503020102020204" pitchFamily="34" charset="0"/>
            </a:endParaRPr>
          </a:p>
          <a:p>
            <a:r>
              <a:rPr lang="en-US" sz="1600" b="1" dirty="0">
                <a:solidFill>
                  <a:srgbClr val="C00000"/>
                </a:solidFill>
                <a:latin typeface="Franklin Gothic Book" panose="020B0503020102020204" pitchFamily="34" charset="0"/>
              </a:rPr>
              <a:t>Sustainability Focused</a:t>
            </a:r>
          </a:p>
          <a:p>
            <a:pPr marL="457200"/>
            <a:r>
              <a:rPr lang="en-US" sz="1600" dirty="0">
                <a:latin typeface="Franklin Gothic Book" panose="020B0503020102020204" pitchFamily="34" charset="0"/>
              </a:rPr>
              <a:t>Environmental Sustainability Management – CSRware</a:t>
            </a:r>
          </a:p>
          <a:p>
            <a:pPr marL="457200"/>
            <a:r>
              <a:rPr lang="en-US" sz="1600" dirty="0">
                <a:latin typeface="Franklin Gothic Book" panose="020B0503020102020204" pitchFamily="34" charset="0"/>
              </a:rPr>
              <a:t>GRITS – Sustainable Endowments Institute</a:t>
            </a:r>
          </a:p>
          <a:p>
            <a:endParaRPr lang="en-US" sz="1600" b="1" dirty="0">
              <a:solidFill>
                <a:srgbClr val="C00000"/>
              </a:solidFill>
              <a:latin typeface="Franklin Gothic Book" panose="020B0503020102020204" pitchFamily="34" charset="0"/>
            </a:endParaRPr>
          </a:p>
        </p:txBody>
      </p:sp>
      <p:sp>
        <p:nvSpPr>
          <p:cNvPr id="7" name="TextBox 6"/>
          <p:cNvSpPr txBox="1"/>
          <p:nvPr/>
        </p:nvSpPr>
        <p:spPr>
          <a:xfrm>
            <a:off x="174625" y="1085066"/>
            <a:ext cx="3887399" cy="830997"/>
          </a:xfrm>
          <a:prstGeom prst="rect">
            <a:avLst/>
          </a:prstGeom>
          <a:noFill/>
        </p:spPr>
        <p:txBody>
          <a:bodyPr wrap="square" rtlCol="0">
            <a:spAutoFit/>
          </a:bodyPr>
          <a:lstStyle/>
          <a:p>
            <a:r>
              <a:rPr lang="en-US" sz="2400" b="1" dirty="0">
                <a:solidFill>
                  <a:srgbClr val="C00000"/>
                </a:solidFill>
                <a:latin typeface="Franklin Gothic Book" panose="020B0503020102020204" pitchFamily="34" charset="0"/>
              </a:rPr>
              <a:t>Energy Data Management Software</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0" y="838200"/>
            <a:ext cx="4389120" cy="245937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480" y="2342682"/>
            <a:ext cx="4389120" cy="183198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80" y="3634257"/>
            <a:ext cx="4389120" cy="1943025"/>
          </a:xfrm>
          <a:prstGeom prst="rect">
            <a:avLst/>
          </a:prstGeom>
        </p:spPr>
      </p:pic>
    </p:spTree>
    <p:extLst>
      <p:ext uri="{BB962C8B-B14F-4D97-AF65-F5344CB8AC3E}">
        <p14:creationId xmlns:p14="http://schemas.microsoft.com/office/powerpoint/2010/main" val="113872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9600"/>
            <a:ext cx="9144000" cy="2971800"/>
          </a:xfrm>
          <a:prstGeom prst="rect">
            <a:avLst/>
          </a:prstGeom>
          <a:blipFill dpi="0" rotWithShape="1">
            <a:blip r:embed="rId3"/>
            <a:srcRect/>
            <a:stretch>
              <a:fillRect t="-46155" b="-512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3365" y="3849469"/>
            <a:ext cx="8686800" cy="646331"/>
          </a:xfrm>
          <a:prstGeom prst="rect">
            <a:avLst/>
          </a:prstGeom>
          <a:noFill/>
        </p:spPr>
        <p:txBody>
          <a:bodyPr wrap="square" rtlCol="0">
            <a:spAutoFit/>
          </a:bodyPr>
          <a:lstStyle/>
          <a:p>
            <a:pPr algn="ctr"/>
            <a:r>
              <a:rPr lang="en-US" sz="3600" b="1" dirty="0">
                <a:solidFill>
                  <a:srgbClr val="C00000"/>
                </a:solidFill>
                <a:latin typeface="Franklin Gothic Book" panose="020B0503020102020204" pitchFamily="34" charset="0"/>
              </a:rPr>
              <a:t>Local Government Energy Resources</a:t>
            </a:r>
          </a:p>
        </p:txBody>
      </p:sp>
      <p:sp>
        <p:nvSpPr>
          <p:cNvPr id="4" name="Rectangle 3"/>
          <p:cNvSpPr/>
          <p:nvPr/>
        </p:nvSpPr>
        <p:spPr>
          <a:xfrm>
            <a:off x="1981200" y="4724400"/>
            <a:ext cx="6112042" cy="646331"/>
          </a:xfrm>
          <a:prstGeom prst="rect">
            <a:avLst/>
          </a:prstGeom>
        </p:spPr>
        <p:txBody>
          <a:bodyPr wrap="square">
            <a:spAutoFit/>
          </a:bodyPr>
          <a:lstStyle/>
          <a:p>
            <a:pPr algn="r"/>
            <a:r>
              <a:rPr lang="en-US" dirty="0">
                <a:latin typeface="Franklin Gothic Book" panose="020B0503020102020204" pitchFamily="34" charset="0"/>
              </a:rPr>
              <a:t>Shaun Auckland, MS LEED GA</a:t>
            </a:r>
          </a:p>
          <a:p>
            <a:pPr algn="r"/>
            <a:r>
              <a:rPr lang="en-US" dirty="0">
                <a:latin typeface="Franklin Gothic Book" panose="020B0503020102020204" pitchFamily="34" charset="0"/>
              </a:rPr>
              <a:t>Local Governments Program Manager, SPEER</a:t>
            </a:r>
          </a:p>
        </p:txBody>
      </p:sp>
    </p:spTree>
    <p:extLst>
      <p:ext uri="{BB962C8B-B14F-4D97-AF65-F5344CB8AC3E}">
        <p14:creationId xmlns:p14="http://schemas.microsoft.com/office/powerpoint/2010/main" val="3833024123"/>
      </p:ext>
    </p:extLst>
  </p:cSld>
  <p:clrMapOvr>
    <a:masterClrMapping/>
  </p:clrMapOvr>
</p:sld>
</file>

<file path=ppt/theme/theme1.xml><?xml version="1.0" encoding="utf-8"?>
<a:theme xmlns:a="http://schemas.openxmlformats.org/drawingml/2006/main" name="SPEER Header Footer">
  <a:themeElements>
    <a:clrScheme name="SPEER Blue">
      <a:dk1>
        <a:srgbClr val="1F497D"/>
      </a:dk1>
      <a:lt1>
        <a:srgbClr val="1F497D"/>
      </a:lt1>
      <a:dk2>
        <a:srgbClr val="1F497D"/>
      </a:dk2>
      <a:lt2>
        <a:srgbClr val="EEECE1"/>
      </a:lt2>
      <a:accent1>
        <a:srgbClr val="4C94B8"/>
      </a:accent1>
      <a:accent2>
        <a:srgbClr val="2E5D74"/>
      </a:accent2>
      <a:accent3>
        <a:srgbClr val="AFCFDF"/>
      </a:accent3>
      <a:accent4>
        <a:srgbClr val="19323F"/>
      </a:accent4>
      <a:accent5>
        <a:srgbClr val="DCEFF4"/>
      </a:accent5>
      <a:accent6>
        <a:srgbClr val="2E5D74"/>
      </a:accent6>
      <a:hlink>
        <a:srgbClr val="4C94B8"/>
      </a:hlink>
      <a:folHlink>
        <a:srgbClr val="7F7F7F"/>
      </a:folHlink>
    </a:clrScheme>
    <a:fontScheme name="SPEER Font">
      <a:majorFont>
        <a:latin typeface="Lucida Sans Unicod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33674BEE56124AAD970D40F8FDF221" ma:contentTypeVersion="11" ma:contentTypeDescription="Create a new document." ma:contentTypeScope="" ma:versionID="ebcb8d948eae11d6bc209294f6d5fcd6">
  <xsd:schema xmlns:xsd="http://www.w3.org/2001/XMLSchema" xmlns:xs="http://www.w3.org/2001/XMLSchema" xmlns:p="http://schemas.microsoft.com/office/2006/metadata/properties" xmlns:ns2="b4015ea8-92c2-4515-89dc-d0cebe6a6e7e" targetNamespace="http://schemas.microsoft.com/office/2006/metadata/properties" ma:root="true" ma:fieldsID="7967772d9888afd00a7637a4fb2287da" ns2:_="">
    <xsd:import namespace="b4015ea8-92c2-4515-89dc-d0cebe6a6e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15ea8-92c2-4515-89dc-d0cebe6a6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9EE155-8CCB-462D-B656-11833A9E3A2F}">
  <ds:schemaRefs>
    <ds:schemaRef ds:uri="http://purl.org/dc/terms/"/>
    <ds:schemaRef ds:uri="http://schemas.microsoft.com/office/2006/metadata/properties"/>
    <ds:schemaRef ds:uri="http://www.w3.org/XML/1998/namespace"/>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31f09f44-3832-4039-aaca-72f2d500e70a"/>
    <ds:schemaRef ds:uri="15960175-e7e7-4bb9-a939-727d330133f0"/>
  </ds:schemaRefs>
</ds:datastoreItem>
</file>

<file path=customXml/itemProps2.xml><?xml version="1.0" encoding="utf-8"?>
<ds:datastoreItem xmlns:ds="http://schemas.openxmlformats.org/officeDocument/2006/customXml" ds:itemID="{8ED68F78-DFAA-4EDF-A026-200BBE2CDAFB}"/>
</file>

<file path=customXml/itemProps3.xml><?xml version="1.0" encoding="utf-8"?>
<ds:datastoreItem xmlns:ds="http://schemas.openxmlformats.org/officeDocument/2006/customXml" ds:itemID="{BF017FD2-1C79-4517-AE30-6ED4D63DB9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SPEER Header Footer</Template>
  <TotalTime>7866</TotalTime>
  <Words>1760</Words>
  <Application>Microsoft Macintosh PowerPoint</Application>
  <PresentationFormat>On-screen Show (4:3)</PresentationFormat>
  <Paragraphs>169</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Book</vt:lpstr>
      <vt:lpstr>Georgia</vt:lpstr>
      <vt:lpstr>Lucida Sans Unicode</vt:lpstr>
      <vt:lpstr>SPEER Header 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Operator Certification </vt:lpstr>
      <vt:lpstr>Energy Code Programs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Herbert</dc:creator>
  <cp:lastModifiedBy>Shaun Auckland</cp:lastModifiedBy>
  <cp:revision>213</cp:revision>
  <cp:lastPrinted>2019-05-22T16:41:18Z</cp:lastPrinted>
  <dcterms:created xsi:type="dcterms:W3CDTF">2017-08-25T19:24:01Z</dcterms:created>
  <dcterms:modified xsi:type="dcterms:W3CDTF">2022-05-09T21:51:35Z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0x0101002333674BEE56124AAD970D40F8FDF221</vt:lpwstr>
  </property>
  <property fmtid="{D5CDD505-2E9C-101B-9397-08002B2CF9AE}" pid="3" name="Order">
    <vt:r8>1513200</vt:r8>
  </property>
</Properties>
</file>